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notesSlides/notesSlide2.xml" ContentType="application/vnd.openxmlformats-officedocument.presentationml.notesSlide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5"/>
  </p:notesMasterIdLst>
  <p:sldIdLst>
    <p:sldId id="256" r:id="rId2"/>
    <p:sldId id="341" r:id="rId3"/>
    <p:sldId id="343" r:id="rId4"/>
    <p:sldId id="344" r:id="rId5"/>
    <p:sldId id="345" r:id="rId6"/>
    <p:sldId id="346" r:id="rId7"/>
    <p:sldId id="388" r:id="rId8"/>
    <p:sldId id="389" r:id="rId9"/>
    <p:sldId id="432" r:id="rId10"/>
    <p:sldId id="455" r:id="rId11"/>
    <p:sldId id="399" r:id="rId12"/>
    <p:sldId id="401" r:id="rId13"/>
    <p:sldId id="400" r:id="rId14"/>
    <p:sldId id="402" r:id="rId15"/>
    <p:sldId id="354" r:id="rId16"/>
    <p:sldId id="353" r:id="rId17"/>
    <p:sldId id="385" r:id="rId18"/>
    <p:sldId id="387" r:id="rId19"/>
    <p:sldId id="390" r:id="rId20"/>
    <p:sldId id="355" r:id="rId21"/>
    <p:sldId id="393" r:id="rId22"/>
    <p:sldId id="392" r:id="rId23"/>
    <p:sldId id="356" r:id="rId24"/>
    <p:sldId id="357" r:id="rId25"/>
    <p:sldId id="383" r:id="rId26"/>
    <p:sldId id="405" r:id="rId27"/>
    <p:sldId id="460" r:id="rId28"/>
    <p:sldId id="461" r:id="rId29"/>
    <p:sldId id="492" r:id="rId30"/>
    <p:sldId id="493" r:id="rId31"/>
    <p:sldId id="462" r:id="rId32"/>
    <p:sldId id="410" r:id="rId33"/>
    <p:sldId id="457" r:id="rId34"/>
    <p:sldId id="459" r:id="rId35"/>
    <p:sldId id="409" r:id="rId36"/>
    <p:sldId id="317" r:id="rId37"/>
    <p:sldId id="318" r:id="rId38"/>
    <p:sldId id="319" r:id="rId39"/>
    <p:sldId id="320" r:id="rId40"/>
    <p:sldId id="321" r:id="rId41"/>
    <p:sldId id="413" r:id="rId42"/>
    <p:sldId id="441" r:id="rId43"/>
    <p:sldId id="442" r:id="rId44"/>
    <p:sldId id="336" r:id="rId45"/>
    <p:sldId id="358" r:id="rId46"/>
    <p:sldId id="415" r:id="rId47"/>
    <p:sldId id="464" r:id="rId48"/>
    <p:sldId id="337" r:id="rId49"/>
    <p:sldId id="422" r:id="rId50"/>
    <p:sldId id="423" r:id="rId51"/>
    <p:sldId id="463" r:id="rId52"/>
    <p:sldId id="450" r:id="rId53"/>
    <p:sldId id="313" r:id="rId54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FFCC"/>
    <a:srgbClr val="D2DEEF"/>
    <a:srgbClr val="F0F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342" autoAdjust="0"/>
  </p:normalViewPr>
  <p:slideViewPr>
    <p:cSldViewPr snapToGrid="0">
      <p:cViewPr varScale="1">
        <p:scale>
          <a:sx n="86" d="100"/>
          <a:sy n="86" d="100"/>
        </p:scale>
        <p:origin x="930" y="4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11409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950BD0-FD99-414F-8C23-CF49EF7D0948}" type="datetimeFigureOut">
              <a:rPr lang="zh-CN" altLang="en-US" smtClean="0"/>
              <a:t>2018-3-29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54E7DA-77EF-4613-BDD2-E62984511CC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27861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FFFAA-FB4F-4000-A578-CD731E13CD5A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16131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54E7DA-77EF-4613-BDD2-E62984511CC4}" type="slidenum">
              <a:rPr lang="zh-CN" altLang="en-US" smtClean="0"/>
              <a:t>34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46454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CF893-DE60-47B5-8962-AB682F912A47}" type="datetimeFigureOut">
              <a:rPr lang="zh-CN" altLang="en-US" smtClean="0"/>
              <a:t>2018-3-29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101E4-6E17-4E9E-82D2-FF13535C092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18822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CF893-DE60-47B5-8962-AB682F912A47}" type="datetimeFigureOut">
              <a:rPr lang="zh-CN" altLang="en-US" smtClean="0"/>
              <a:t>2018-3-29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101E4-6E17-4E9E-82D2-FF13535C092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59267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CF893-DE60-47B5-8962-AB682F912A47}" type="datetimeFigureOut">
              <a:rPr lang="zh-CN" altLang="en-US" smtClean="0"/>
              <a:t>2018-3-29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101E4-6E17-4E9E-82D2-FF13535C092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84652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CF893-DE60-47B5-8962-AB682F912A47}" type="datetimeFigureOut">
              <a:rPr lang="zh-CN" altLang="en-US" smtClean="0"/>
              <a:t>2018-3-29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101E4-6E17-4E9E-82D2-FF13535C092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64080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CF893-DE60-47B5-8962-AB682F912A47}" type="datetimeFigureOut">
              <a:rPr lang="zh-CN" altLang="en-US" smtClean="0"/>
              <a:t>2018-3-29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101E4-6E17-4E9E-82D2-FF13535C092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20644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CF893-DE60-47B5-8962-AB682F912A47}" type="datetimeFigureOut">
              <a:rPr lang="zh-CN" altLang="en-US" smtClean="0"/>
              <a:t>2018-3-29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101E4-6E17-4E9E-82D2-FF13535C092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73625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CF893-DE60-47B5-8962-AB682F912A47}" type="datetimeFigureOut">
              <a:rPr lang="zh-CN" altLang="en-US" smtClean="0"/>
              <a:t>2018-3-29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101E4-6E17-4E9E-82D2-FF13535C092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53386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CF893-DE60-47B5-8962-AB682F912A47}" type="datetimeFigureOut">
              <a:rPr lang="zh-CN" altLang="en-US" smtClean="0"/>
              <a:t>2018-3-29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101E4-6E17-4E9E-82D2-FF13535C092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788802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CF893-DE60-47B5-8962-AB682F912A47}" type="datetimeFigureOut">
              <a:rPr lang="zh-CN" altLang="en-US" smtClean="0"/>
              <a:t>2018-3-29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101E4-6E17-4E9E-82D2-FF13535C092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380147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CF893-DE60-47B5-8962-AB682F912A47}" type="datetimeFigureOut">
              <a:rPr lang="zh-CN" altLang="en-US" smtClean="0"/>
              <a:t>2018-3-29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101E4-6E17-4E9E-82D2-FF13535C092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98129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CF893-DE60-47B5-8962-AB682F912A47}" type="datetimeFigureOut">
              <a:rPr lang="zh-CN" altLang="en-US" smtClean="0"/>
              <a:t>2018-3-29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101E4-6E17-4E9E-82D2-FF13535C092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04547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CCF893-DE60-47B5-8962-AB682F912A47}" type="datetimeFigureOut">
              <a:rPr lang="zh-CN" altLang="en-US" smtClean="0"/>
              <a:t>2018-3-29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C101E4-6E17-4E9E-82D2-FF13535C092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0872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0.xml"/><Relationship Id="rId4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9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0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3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3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3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8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9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0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.xml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4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392723" y="1274763"/>
            <a:ext cx="8358554" cy="2387600"/>
          </a:xfrm>
        </p:spPr>
        <p:txBody>
          <a:bodyPr>
            <a:normAutofit fontScale="90000"/>
          </a:bodyPr>
          <a:lstStyle/>
          <a:p>
            <a:r>
              <a:rPr lang="en-US" altLang="zh-CN" dirty="0" smtClean="0"/>
              <a:t>Progress of </a:t>
            </a:r>
            <a:br>
              <a:rPr lang="en-US" altLang="zh-CN" dirty="0" smtClean="0"/>
            </a:br>
            <a:r>
              <a:rPr lang="en-US" altLang="zh-CN" dirty="0" smtClean="0"/>
              <a:t>Concurrent Objects with Partial Methods</a:t>
            </a:r>
            <a:endParaRPr lang="zh-CN" altLang="en-US" dirty="0"/>
          </a:p>
        </p:txBody>
      </p:sp>
      <p:sp>
        <p:nvSpPr>
          <p:cNvPr id="7" name="副标题 6"/>
          <p:cNvSpPr>
            <a:spLocks noGrp="1"/>
          </p:cNvSpPr>
          <p:nvPr>
            <p:ph type="subTitle" idx="1"/>
          </p:nvPr>
        </p:nvSpPr>
        <p:spPr>
          <a:xfrm>
            <a:off x="612531" y="4489939"/>
            <a:ext cx="7918939" cy="2022229"/>
          </a:xfrm>
        </p:spPr>
        <p:txBody>
          <a:bodyPr>
            <a:normAutofit/>
          </a:bodyPr>
          <a:lstStyle/>
          <a:p>
            <a:r>
              <a:rPr lang="en-US" altLang="zh-CN" sz="2600" dirty="0" smtClean="0"/>
              <a:t>Hongjin Liang  and  </a:t>
            </a:r>
            <a:r>
              <a:rPr lang="en-US" altLang="zh-CN" sz="2600" b="1" u="sng" dirty="0" err="1" smtClean="0"/>
              <a:t>Xinyu</a:t>
            </a:r>
            <a:r>
              <a:rPr lang="en-US" altLang="zh-CN" sz="2600" b="1" u="sng" dirty="0" smtClean="0"/>
              <a:t> </a:t>
            </a:r>
            <a:r>
              <a:rPr lang="en-US" altLang="zh-CN" sz="2600" b="1" u="sng" dirty="0"/>
              <a:t>Feng</a:t>
            </a:r>
            <a:endParaRPr lang="en-US" altLang="zh-CN" sz="2600" b="1" u="sng" dirty="0" smtClean="0"/>
          </a:p>
          <a:p>
            <a:r>
              <a:rPr lang="en-US" altLang="zh-CN" sz="2600" dirty="0" smtClean="0"/>
              <a:t>Nanjing University &amp; USTC</a:t>
            </a:r>
          </a:p>
          <a:p>
            <a:endParaRPr lang="en-US" altLang="zh-CN" sz="2600" dirty="0"/>
          </a:p>
        </p:txBody>
      </p:sp>
    </p:spTree>
    <p:extLst>
      <p:ext uri="{BB962C8B-B14F-4D97-AF65-F5344CB8AC3E}">
        <p14:creationId xmlns:p14="http://schemas.microsoft.com/office/powerpoint/2010/main" val="2127222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647"/>
    </mc:Choice>
    <mc:Fallback xmlns="">
      <p:transition spd="slow" advTm="9647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866588" y="4454643"/>
            <a:ext cx="7106024" cy="1601694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TextBox 19"/>
          <p:cNvSpPr txBox="1"/>
          <p:nvPr/>
        </p:nvSpPr>
        <p:spPr>
          <a:xfrm>
            <a:off x="962203" y="4440302"/>
            <a:ext cx="52085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smtClean="0">
                <a:solidFill>
                  <a:prstClr val="black"/>
                </a:solidFill>
              </a:rPr>
              <a:t>No known results for locks!</a:t>
            </a:r>
            <a:endParaRPr lang="zh-CN" altLang="en-US" sz="2800" b="1" dirty="0">
              <a:solidFill>
                <a:prstClr val="black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114145" y="4963522"/>
            <a:ext cx="5757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2400" i="1" dirty="0" smtClean="0">
                <a:solidFill>
                  <a:prstClr val="black"/>
                </a:solidFill>
              </a:rPr>
              <a:t>or, in general, objects with </a:t>
            </a:r>
            <a:r>
              <a:rPr lang="en-US" altLang="zh-CN" sz="2400" b="1" i="1" dirty="0" smtClean="0">
                <a:solidFill>
                  <a:srgbClr val="FF0000"/>
                </a:solidFill>
              </a:rPr>
              <a:t>partial methods</a:t>
            </a:r>
            <a:endParaRPr lang="zh-CN" altLang="en-US" sz="2400" i="1" dirty="0">
              <a:solidFill>
                <a:srgbClr val="FF0000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788563" y="5531443"/>
            <a:ext cx="59560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 smtClean="0">
                <a:solidFill>
                  <a:srgbClr val="0000FF"/>
                </a:solidFill>
              </a:rPr>
              <a:t>O</a:t>
            </a:r>
            <a:r>
              <a:rPr lang="en-US" altLang="zh-CN" sz="2400" b="1" dirty="0" smtClean="0">
                <a:solidFill>
                  <a:prstClr val="black"/>
                </a:solidFill>
              </a:rPr>
              <a:t> lin.</a:t>
            </a:r>
            <a:r>
              <a:rPr lang="en-US" altLang="zh-CN" sz="2400" dirty="0" smtClean="0">
                <a:solidFill>
                  <a:prstClr val="black"/>
                </a:solidFill>
              </a:rPr>
              <a:t> + </a:t>
            </a:r>
            <a:r>
              <a:rPr lang="en-US" altLang="zh-CN" sz="2400" b="1" dirty="0" smtClean="0">
                <a:solidFill>
                  <a:prstClr val="black"/>
                </a:solidFill>
              </a:rPr>
              <a:t>progress P</a:t>
            </a:r>
            <a:r>
              <a:rPr lang="en-US" altLang="zh-CN" sz="2400" dirty="0" smtClean="0">
                <a:solidFill>
                  <a:prstClr val="black"/>
                </a:solidFill>
              </a:rPr>
              <a:t> </a:t>
            </a:r>
            <a:r>
              <a:rPr lang="en-US" altLang="zh-CN" sz="2400" b="1" dirty="0" smtClean="0">
                <a:solidFill>
                  <a:prstClr val="black"/>
                </a:solidFill>
                <a:sym typeface="Symbol" panose="05050102010706020507" pitchFamily="18" charset="2"/>
              </a:rPr>
              <a:t></a:t>
            </a:r>
            <a:r>
              <a:rPr lang="en-US" altLang="zh-CN" sz="2400" b="1" dirty="0" smtClean="0">
                <a:solidFill>
                  <a:prstClr val="black"/>
                </a:solidFill>
              </a:rPr>
              <a:t>   </a:t>
            </a:r>
            <a:r>
              <a:rPr lang="en-US" altLang="zh-CN" sz="2400" b="1" dirty="0" smtClean="0">
                <a:solidFill>
                  <a:srgbClr val="0000FF"/>
                </a:solidFill>
              </a:rPr>
              <a:t>O  </a:t>
            </a:r>
            <a:r>
              <a:rPr lang="en-US" altLang="zh-CN" sz="2400" b="1" dirty="0" smtClean="0">
                <a:solidFill>
                  <a:prstClr val="black"/>
                </a:solidFill>
                <a:sym typeface="Symbol"/>
              </a:rPr>
              <a:t></a:t>
            </a:r>
            <a:r>
              <a:rPr lang="en-US" altLang="zh-CN" sz="2400" b="1" baseline="-25000" dirty="0" err="1">
                <a:solidFill>
                  <a:prstClr val="black"/>
                </a:solidFill>
                <a:sym typeface="Symbol"/>
              </a:rPr>
              <a:t>ctxt</a:t>
            </a:r>
            <a:r>
              <a:rPr lang="en-US" altLang="zh-CN" sz="2400" b="1" dirty="0">
                <a:solidFill>
                  <a:prstClr val="black"/>
                </a:solidFill>
                <a:sym typeface="Symbol"/>
              </a:rPr>
              <a:t> </a:t>
            </a:r>
            <a:r>
              <a:rPr lang="en-US" altLang="zh-CN" sz="2400" b="1" dirty="0" smtClean="0">
                <a:solidFill>
                  <a:srgbClr val="FF0000"/>
                </a:solidFill>
                <a:latin typeface="Lucida Calligraphy" panose="03010101010101010101" pitchFamily="66" charset="0"/>
                <a:sym typeface="Symbol"/>
              </a:rPr>
              <a:t>A</a:t>
            </a:r>
            <a:r>
              <a:rPr lang="en-US" altLang="zh-CN" sz="2400" b="1" baseline="-25000" dirty="0" smtClean="0">
                <a:solidFill>
                  <a:srgbClr val="FF0000"/>
                </a:solidFill>
                <a:sym typeface="Symbol"/>
              </a:rPr>
              <a:t>P</a:t>
            </a:r>
            <a:endParaRPr lang="zh-CN" altLang="en-US" sz="2400" baseline="-25000" dirty="0">
              <a:solidFill>
                <a:prstClr val="black"/>
              </a:soli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3912097" y="5531443"/>
            <a:ext cx="306878" cy="461665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r>
              <a:rPr lang="en-US" altLang="zh-CN" sz="2400" b="1" dirty="0" smtClean="0">
                <a:solidFill>
                  <a:srgbClr val="FF0000"/>
                </a:solidFill>
              </a:rPr>
              <a:t>?</a:t>
            </a:r>
            <a:endParaRPr lang="zh-CN" altLang="en-US" sz="1600" b="1" dirty="0">
              <a:solidFill>
                <a:srgbClr val="FF0000"/>
              </a:solidFill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5635956" y="5531443"/>
            <a:ext cx="470359" cy="461665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r>
              <a:rPr lang="en-US" altLang="zh-CN" sz="2400" b="1" dirty="0" smtClean="0">
                <a:solidFill>
                  <a:srgbClr val="FF0000"/>
                </a:solidFill>
              </a:rPr>
              <a:t>??</a:t>
            </a:r>
            <a:endParaRPr lang="zh-CN" altLang="en-US" sz="1600" b="1" dirty="0">
              <a:solidFill>
                <a:srgbClr val="FF0000"/>
              </a:solidFill>
            </a:endParaRPr>
          </a:p>
        </p:txBody>
      </p:sp>
      <p:sp>
        <p:nvSpPr>
          <p:cNvPr id="17" name="标题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>
            <a:normAutofit/>
          </a:bodyPr>
          <a:lstStyle/>
          <a:p>
            <a:r>
              <a:rPr lang="en-US" altLang="zh-CN" dirty="0" smtClean="0"/>
              <a:t>Why is this bad?</a:t>
            </a:r>
            <a:endParaRPr lang="zh-CN" altLang="en-US" dirty="0"/>
          </a:p>
        </p:txBody>
      </p:sp>
      <p:sp>
        <p:nvSpPr>
          <p:cNvPr id="19" name="内容占位符 2"/>
          <p:cNvSpPr>
            <a:spLocks noGrp="1"/>
          </p:cNvSpPr>
          <p:nvPr>
            <p:ph idx="1"/>
          </p:nvPr>
        </p:nvSpPr>
        <p:spPr>
          <a:xfrm>
            <a:off x="628650" y="1878675"/>
            <a:ext cx="5867843" cy="2603677"/>
          </a:xfrm>
        </p:spPr>
        <p:txBody>
          <a:bodyPr>
            <a:normAutofit/>
          </a:bodyPr>
          <a:lstStyle/>
          <a:p>
            <a:r>
              <a:rPr lang="en-US" altLang="zh-CN" dirty="0" smtClean="0"/>
              <a:t>Compositional </a:t>
            </a:r>
            <a:r>
              <a:rPr lang="en-US" altLang="zh-CN" dirty="0"/>
              <a:t>progress </a:t>
            </a:r>
            <a:r>
              <a:rPr lang="en-US" altLang="zh-CN" dirty="0" smtClean="0"/>
              <a:t>verification of lock-based objects?</a:t>
            </a:r>
          </a:p>
          <a:p>
            <a:pPr lvl="1"/>
            <a:r>
              <a:rPr lang="en-US" altLang="zh-CN" b="1" dirty="0" smtClean="0">
                <a:solidFill>
                  <a:srgbClr val="0000FF"/>
                </a:solidFill>
              </a:rPr>
              <a:t>Redo</a:t>
            </a:r>
            <a:r>
              <a:rPr lang="en-US" altLang="zh-CN" dirty="0" smtClean="0"/>
              <a:t> the verification of </a:t>
            </a:r>
            <a:r>
              <a:rPr lang="en-US" altLang="zh-CN" dirty="0" err="1" smtClean="0"/>
              <a:t>acq</a:t>
            </a:r>
            <a:r>
              <a:rPr lang="en-US" altLang="zh-CN" dirty="0" smtClean="0"/>
              <a:t>() and </a:t>
            </a:r>
            <a:r>
              <a:rPr lang="en-US" altLang="zh-CN" dirty="0" err="1" smtClean="0"/>
              <a:t>rel</a:t>
            </a:r>
            <a:r>
              <a:rPr lang="en-US" altLang="zh-CN" dirty="0" smtClean="0"/>
              <a:t>() in different obj.</a:t>
            </a:r>
            <a:endParaRPr lang="zh-CN" altLang="en-US" dirty="0"/>
          </a:p>
        </p:txBody>
      </p:sp>
      <p:sp>
        <p:nvSpPr>
          <p:cNvPr id="21" name="矩形 20"/>
          <p:cNvSpPr/>
          <p:nvPr/>
        </p:nvSpPr>
        <p:spPr>
          <a:xfrm>
            <a:off x="4117553" y="3037050"/>
            <a:ext cx="21849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 smtClean="0">
                <a:solidFill>
                  <a:srgbClr val="FF0000"/>
                </a:solidFill>
              </a:rPr>
              <a:t>[Liang </a:t>
            </a:r>
            <a:r>
              <a:rPr lang="en-US" altLang="zh-CN" b="1" dirty="0" smtClean="0">
                <a:solidFill>
                  <a:srgbClr val="FF0000"/>
                </a:solidFill>
              </a:rPr>
              <a:t>&amp; Feng 2016</a:t>
            </a:r>
            <a:r>
              <a:rPr lang="zh-CN" altLang="en-US" b="1" dirty="0" smtClean="0">
                <a:solidFill>
                  <a:srgbClr val="FF0000"/>
                </a:solidFill>
              </a:rPr>
              <a:t>]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5512081" y="698087"/>
            <a:ext cx="3520277" cy="3457957"/>
            <a:chOff x="5512081" y="698087"/>
            <a:chExt cx="3520277" cy="3457957"/>
          </a:xfrm>
        </p:grpSpPr>
        <p:sp>
          <p:nvSpPr>
            <p:cNvPr id="20" name="文本框 19"/>
            <p:cNvSpPr txBox="1"/>
            <p:nvPr/>
          </p:nvSpPr>
          <p:spPr>
            <a:xfrm>
              <a:off x="6880235" y="2016997"/>
              <a:ext cx="1983719" cy="2139047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altLang="zh-CN" dirty="0" err="1" smtClean="0">
                  <a:solidFill>
                    <a:prstClr val="black"/>
                  </a:solidFill>
                </a:rPr>
                <a:t>int</a:t>
              </a:r>
              <a:r>
                <a:rPr lang="en-US" altLang="zh-CN" dirty="0" smtClean="0">
                  <a:solidFill>
                    <a:prstClr val="black"/>
                  </a:solidFill>
                </a:rPr>
                <a:t> </a:t>
              </a:r>
              <a:r>
                <a:rPr lang="en-US" altLang="zh-CN" dirty="0" err="1" smtClean="0"/>
                <a:t>cnt</a:t>
              </a:r>
              <a:r>
                <a:rPr lang="en-US" altLang="zh-CN" dirty="0" smtClean="0">
                  <a:solidFill>
                    <a:prstClr val="black"/>
                  </a:solidFill>
                </a:rPr>
                <a:t>;</a:t>
              </a:r>
            </a:p>
            <a:p>
              <a:pPr>
                <a:spcBef>
                  <a:spcPts val="600"/>
                </a:spcBef>
              </a:pPr>
              <a:r>
                <a:rPr lang="en-US" altLang="zh-CN" dirty="0" err="1" smtClean="0">
                  <a:solidFill>
                    <a:prstClr val="black"/>
                  </a:solidFill>
                </a:rPr>
                <a:t>inc</a:t>
              </a:r>
              <a:r>
                <a:rPr lang="en-US" altLang="zh-CN" dirty="0" smtClean="0">
                  <a:solidFill>
                    <a:prstClr val="black"/>
                  </a:solidFill>
                </a:rPr>
                <a:t>() {</a:t>
              </a:r>
            </a:p>
            <a:p>
              <a:pPr>
                <a:spcBef>
                  <a:spcPts val="600"/>
                </a:spcBef>
              </a:pPr>
              <a:r>
                <a:rPr lang="en-US" altLang="zh-CN" dirty="0" smtClean="0">
                  <a:solidFill>
                    <a:prstClr val="black"/>
                  </a:solidFill>
                </a:rPr>
                <a:t>    </a:t>
              </a:r>
              <a:r>
                <a:rPr lang="en-US" altLang="zh-CN" dirty="0" err="1" smtClean="0">
                  <a:solidFill>
                    <a:srgbClr val="0000FF"/>
                  </a:solidFill>
                </a:rPr>
                <a:t>acq</a:t>
              </a:r>
              <a:r>
                <a:rPr lang="en-US" altLang="zh-CN" dirty="0" smtClean="0">
                  <a:solidFill>
                    <a:prstClr val="black"/>
                  </a:solidFill>
                </a:rPr>
                <a:t>(); </a:t>
              </a:r>
            </a:p>
            <a:p>
              <a:pPr>
                <a:spcBef>
                  <a:spcPts val="600"/>
                </a:spcBef>
              </a:pPr>
              <a:r>
                <a:rPr lang="en-US" altLang="zh-CN" dirty="0">
                  <a:solidFill>
                    <a:prstClr val="black"/>
                  </a:solidFill>
                </a:rPr>
                <a:t> </a:t>
              </a:r>
              <a:r>
                <a:rPr lang="en-US" altLang="zh-CN" dirty="0" smtClean="0">
                  <a:solidFill>
                    <a:prstClr val="black"/>
                  </a:solidFill>
                </a:rPr>
                <a:t>       </a:t>
              </a:r>
              <a:r>
                <a:rPr lang="en-US" altLang="zh-CN" dirty="0" err="1" smtClean="0"/>
                <a:t>cnt</a:t>
              </a:r>
              <a:r>
                <a:rPr lang="en-US" altLang="zh-CN" dirty="0" smtClean="0">
                  <a:solidFill>
                    <a:srgbClr val="0000FF"/>
                  </a:solidFill>
                </a:rPr>
                <a:t> </a:t>
              </a:r>
              <a:r>
                <a:rPr lang="en-US" altLang="zh-CN" dirty="0" smtClean="0">
                  <a:solidFill>
                    <a:prstClr val="black"/>
                  </a:solidFill>
                </a:rPr>
                <a:t>:= </a:t>
              </a:r>
              <a:r>
                <a:rPr lang="en-US" altLang="zh-CN" dirty="0" err="1" smtClean="0"/>
                <a:t>cnt</a:t>
              </a:r>
              <a:r>
                <a:rPr lang="en-US" altLang="zh-CN" dirty="0" smtClean="0">
                  <a:solidFill>
                    <a:srgbClr val="0000FF"/>
                  </a:solidFill>
                </a:rPr>
                <a:t> </a:t>
              </a:r>
              <a:r>
                <a:rPr lang="en-US" altLang="zh-CN" dirty="0" smtClean="0">
                  <a:solidFill>
                    <a:prstClr val="black"/>
                  </a:solidFill>
                </a:rPr>
                <a:t>+ 1; </a:t>
              </a:r>
            </a:p>
            <a:p>
              <a:pPr>
                <a:spcBef>
                  <a:spcPts val="600"/>
                </a:spcBef>
              </a:pPr>
              <a:r>
                <a:rPr lang="en-US" altLang="zh-CN" dirty="0" smtClean="0">
                  <a:solidFill>
                    <a:prstClr val="black"/>
                  </a:solidFill>
                </a:rPr>
                <a:t>    </a:t>
              </a:r>
              <a:r>
                <a:rPr lang="en-US" altLang="zh-CN" dirty="0" err="1" smtClean="0">
                  <a:solidFill>
                    <a:srgbClr val="0000FF"/>
                  </a:solidFill>
                </a:rPr>
                <a:t>rel</a:t>
              </a:r>
              <a:r>
                <a:rPr lang="en-US" altLang="zh-CN" dirty="0" smtClean="0">
                  <a:solidFill>
                    <a:prstClr val="black"/>
                  </a:solidFill>
                </a:rPr>
                <a:t>();</a:t>
              </a:r>
              <a:endParaRPr lang="en-US" altLang="zh-CN" dirty="0">
                <a:solidFill>
                  <a:prstClr val="black"/>
                </a:solidFill>
              </a:endParaRPr>
            </a:p>
            <a:p>
              <a:pPr>
                <a:spcBef>
                  <a:spcPts val="600"/>
                </a:spcBef>
              </a:pPr>
              <a:r>
                <a:rPr lang="en-US" altLang="zh-CN" dirty="0" smtClean="0">
                  <a:solidFill>
                    <a:prstClr val="black"/>
                  </a:solidFill>
                </a:rPr>
                <a:t>}</a:t>
              </a: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6788888" y="1591747"/>
              <a:ext cx="22434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 smtClean="0"/>
                <a:t>Lock-based counter</a:t>
              </a:r>
              <a:endParaRPr lang="zh-CN" altLang="en-US" dirty="0"/>
            </a:p>
          </p:txBody>
        </p:sp>
        <p:sp>
          <p:nvSpPr>
            <p:cNvPr id="7" name="圆角矩形标注 6"/>
            <p:cNvSpPr/>
            <p:nvPr/>
          </p:nvSpPr>
          <p:spPr>
            <a:xfrm>
              <a:off x="5512081" y="698087"/>
              <a:ext cx="2648407" cy="651601"/>
            </a:xfrm>
            <a:prstGeom prst="wedgeRoundRectCallout">
              <a:avLst>
                <a:gd name="adj1" fmla="val 39228"/>
                <a:gd name="adj2" fmla="val 80839"/>
                <a:gd name="adj3" fmla="val 16667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dirty="0" smtClean="0"/>
                <a:t>SF or DF? </a:t>
              </a:r>
              <a:br>
                <a:rPr lang="en-US" altLang="zh-CN" sz="2000" dirty="0" smtClean="0"/>
              </a:br>
              <a:r>
                <a:rPr lang="en-US" altLang="zh-CN" sz="2000" dirty="0" smtClean="0"/>
                <a:t>Depends on lock </a:t>
              </a:r>
              <a:r>
                <a:rPr lang="en-US" altLang="zh-CN" sz="2000" dirty="0" err="1" smtClean="0"/>
                <a:t>impl</a:t>
              </a:r>
              <a:r>
                <a:rPr lang="en-US" altLang="zh-CN" sz="2000" dirty="0" smtClean="0"/>
                <a:t>.!</a:t>
              </a:r>
              <a:endParaRPr lang="zh-CN" altLang="en-US" sz="2000" dirty="0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4137167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2147"/>
    </mc:Choice>
    <mc:Fallback xmlns="">
      <p:transition spd="slow" advTm="621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Our contributions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49" y="3097875"/>
            <a:ext cx="8249344" cy="3314647"/>
          </a:xfrm>
        </p:spPr>
        <p:txBody>
          <a:bodyPr>
            <a:normAutofit/>
          </a:bodyPr>
          <a:lstStyle/>
          <a:p>
            <a:r>
              <a:rPr lang="en-US" altLang="zh-CN" dirty="0" smtClean="0">
                <a:solidFill>
                  <a:srgbClr val="0000FF"/>
                </a:solidFill>
              </a:rPr>
              <a:t>New </a:t>
            </a:r>
            <a:r>
              <a:rPr lang="en-US" altLang="zh-CN" dirty="0" err="1" smtClean="0">
                <a:solidFill>
                  <a:srgbClr val="0000FF"/>
                </a:solidFill>
              </a:rPr>
              <a:t>prog</a:t>
            </a:r>
            <a:r>
              <a:rPr lang="en-US" altLang="zh-CN" dirty="0" smtClean="0">
                <a:solidFill>
                  <a:srgbClr val="0000FF"/>
                </a:solidFill>
              </a:rPr>
              <a:t>. properties</a:t>
            </a:r>
            <a:r>
              <a:rPr lang="en-US" altLang="zh-CN" dirty="0" smtClean="0"/>
              <a:t> for obj. with partial methods</a:t>
            </a:r>
          </a:p>
          <a:p>
            <a:pPr lvl="1"/>
            <a:r>
              <a:rPr lang="en-US" altLang="zh-CN" dirty="0" smtClean="0">
                <a:solidFill>
                  <a:srgbClr val="FF0000"/>
                </a:solidFill>
              </a:rPr>
              <a:t>Partial starvation-freedom (PSF)</a:t>
            </a:r>
          </a:p>
          <a:p>
            <a:pPr lvl="1"/>
            <a:r>
              <a:rPr lang="en-US" altLang="zh-CN" dirty="0" smtClean="0">
                <a:solidFill>
                  <a:srgbClr val="FF0000"/>
                </a:solidFill>
              </a:rPr>
              <a:t>Partial deadlock-freedom (PDF)</a:t>
            </a:r>
          </a:p>
          <a:p>
            <a:pPr lvl="1"/>
            <a:r>
              <a:rPr lang="en-US" altLang="zh-CN" dirty="0" smtClean="0"/>
              <a:t>SF and DF are specializations of PSF and PDF</a:t>
            </a:r>
          </a:p>
          <a:p>
            <a:pPr lvl="5"/>
            <a:endParaRPr lang="en-US" altLang="zh-CN" dirty="0" smtClean="0"/>
          </a:p>
        </p:txBody>
      </p:sp>
      <p:sp>
        <p:nvSpPr>
          <p:cNvPr id="4" name="矩形 3"/>
          <p:cNvSpPr/>
          <p:nvPr/>
        </p:nvSpPr>
        <p:spPr>
          <a:xfrm>
            <a:off x="793865" y="1989591"/>
            <a:ext cx="59560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 smtClean="0">
                <a:solidFill>
                  <a:srgbClr val="0000FF"/>
                </a:solidFill>
              </a:rPr>
              <a:t>O</a:t>
            </a:r>
            <a:r>
              <a:rPr lang="en-US" altLang="zh-CN" sz="2800" b="1" dirty="0" smtClean="0">
                <a:solidFill>
                  <a:prstClr val="black"/>
                </a:solidFill>
              </a:rPr>
              <a:t> lin.</a:t>
            </a:r>
            <a:r>
              <a:rPr lang="en-US" altLang="zh-CN" sz="2800" dirty="0" smtClean="0">
                <a:solidFill>
                  <a:prstClr val="black"/>
                </a:solidFill>
              </a:rPr>
              <a:t> + </a:t>
            </a:r>
            <a:r>
              <a:rPr lang="en-US" altLang="zh-CN" sz="2800" b="1" dirty="0" smtClean="0">
                <a:solidFill>
                  <a:prstClr val="black"/>
                </a:solidFill>
              </a:rPr>
              <a:t>progress P</a:t>
            </a:r>
            <a:r>
              <a:rPr lang="en-US" altLang="zh-CN" sz="2800" dirty="0" smtClean="0">
                <a:solidFill>
                  <a:prstClr val="black"/>
                </a:solidFill>
              </a:rPr>
              <a:t> </a:t>
            </a:r>
            <a:r>
              <a:rPr lang="en-US" altLang="zh-CN" sz="2800" b="1" dirty="0" smtClean="0">
                <a:solidFill>
                  <a:prstClr val="black"/>
                </a:solidFill>
                <a:sym typeface="Symbol" panose="05050102010706020507" pitchFamily="18" charset="2"/>
              </a:rPr>
              <a:t></a:t>
            </a:r>
            <a:r>
              <a:rPr lang="en-US" altLang="zh-CN" sz="2800" b="1" dirty="0" smtClean="0">
                <a:solidFill>
                  <a:prstClr val="black"/>
                </a:solidFill>
              </a:rPr>
              <a:t>   </a:t>
            </a:r>
            <a:r>
              <a:rPr lang="en-US" altLang="zh-CN" sz="2800" b="1" dirty="0" smtClean="0">
                <a:solidFill>
                  <a:srgbClr val="0000FF"/>
                </a:solidFill>
              </a:rPr>
              <a:t>O  </a:t>
            </a:r>
            <a:r>
              <a:rPr lang="en-US" altLang="zh-CN" sz="2800" b="1" dirty="0" smtClean="0">
                <a:solidFill>
                  <a:prstClr val="black"/>
                </a:solidFill>
                <a:sym typeface="Symbol"/>
              </a:rPr>
              <a:t></a:t>
            </a:r>
            <a:r>
              <a:rPr lang="en-US" altLang="zh-CN" sz="2800" b="1" baseline="-25000" dirty="0" err="1">
                <a:solidFill>
                  <a:prstClr val="black"/>
                </a:solidFill>
                <a:sym typeface="Symbol"/>
              </a:rPr>
              <a:t>ctxt</a:t>
            </a:r>
            <a:r>
              <a:rPr lang="en-US" altLang="zh-CN" sz="2800" b="1" dirty="0">
                <a:solidFill>
                  <a:prstClr val="black"/>
                </a:solidFill>
                <a:sym typeface="Symbol"/>
              </a:rPr>
              <a:t> </a:t>
            </a:r>
            <a:r>
              <a:rPr lang="en-US" altLang="zh-CN" sz="2800" b="1" dirty="0" smtClean="0">
                <a:solidFill>
                  <a:srgbClr val="FF0000"/>
                </a:solidFill>
                <a:latin typeface="Lucida Calligraphy" panose="03010101010101010101" pitchFamily="66" charset="0"/>
                <a:sym typeface="Symbol"/>
              </a:rPr>
              <a:t>A</a:t>
            </a:r>
            <a:r>
              <a:rPr lang="en-US" altLang="zh-CN" sz="2800" b="1" baseline="-25000" dirty="0" smtClean="0">
                <a:solidFill>
                  <a:srgbClr val="FF0000"/>
                </a:solidFill>
                <a:sym typeface="Symbol"/>
              </a:rPr>
              <a:t>P</a:t>
            </a:r>
            <a:endParaRPr lang="zh-CN" altLang="en-US" sz="2800" baseline="-25000" dirty="0">
              <a:solidFill>
                <a:prstClr val="black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262053" y="1989591"/>
            <a:ext cx="306878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</a:rPr>
              <a:t>?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326380" y="1989591"/>
            <a:ext cx="470359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</a:rPr>
              <a:t>??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2058788" y="2512811"/>
            <a:ext cx="19909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400" b="1" dirty="0"/>
              <a:t>P </a:t>
            </a:r>
            <a:r>
              <a:rPr lang="en-US" altLang="zh-CN" sz="2400" b="1" dirty="0">
                <a:sym typeface="Symbol" panose="05050102010706020507" pitchFamily="18" charset="2"/>
              </a:rPr>
              <a:t> </a:t>
            </a:r>
            <a:r>
              <a:rPr lang="en-US" altLang="zh-CN" sz="2400" b="1" dirty="0" smtClean="0">
                <a:sym typeface="Symbol" panose="05050102010706020507" pitchFamily="18" charset="2"/>
              </a:rPr>
              <a:t>{PSF/PDF}</a:t>
            </a:r>
            <a:endParaRPr lang="zh-CN" altLang="en-US" sz="2400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33046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491"/>
    </mc:Choice>
    <mc:Fallback xmlns="">
      <p:transition spd="slow" advTm="304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Our contributions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49" y="3097875"/>
            <a:ext cx="8249344" cy="3314647"/>
          </a:xfrm>
        </p:spPr>
        <p:txBody>
          <a:bodyPr>
            <a:normAutofit/>
          </a:bodyPr>
          <a:lstStyle/>
          <a:p>
            <a:r>
              <a:rPr lang="en-US" altLang="zh-CN" dirty="0" smtClean="0">
                <a:solidFill>
                  <a:srgbClr val="0000FF"/>
                </a:solidFill>
              </a:rPr>
              <a:t>New </a:t>
            </a:r>
            <a:r>
              <a:rPr lang="en-US" altLang="zh-CN" dirty="0" err="1" smtClean="0">
                <a:solidFill>
                  <a:srgbClr val="0000FF"/>
                </a:solidFill>
              </a:rPr>
              <a:t>prog</a:t>
            </a:r>
            <a:r>
              <a:rPr lang="en-US" altLang="zh-CN" dirty="0" smtClean="0">
                <a:solidFill>
                  <a:srgbClr val="0000FF"/>
                </a:solidFill>
              </a:rPr>
              <a:t>. properties</a:t>
            </a:r>
            <a:r>
              <a:rPr lang="en-US" altLang="zh-CN" dirty="0" smtClean="0"/>
              <a:t> for obj. with partial methods</a:t>
            </a:r>
          </a:p>
          <a:p>
            <a:pPr lvl="3"/>
            <a:endParaRPr lang="en-US" altLang="zh-CN" dirty="0" smtClean="0"/>
          </a:p>
          <a:p>
            <a:r>
              <a:rPr lang="en-US" altLang="zh-CN" dirty="0">
                <a:solidFill>
                  <a:srgbClr val="0000FF"/>
                </a:solidFill>
              </a:rPr>
              <a:t>Abstractions</a:t>
            </a:r>
            <a:r>
              <a:rPr lang="en-US" altLang="zh-CN" dirty="0"/>
              <a:t> to establish contextual refinements (CR</a:t>
            </a:r>
            <a:r>
              <a:rPr lang="en-US" altLang="zh-CN" dirty="0" smtClean="0"/>
              <a:t>)</a:t>
            </a:r>
          </a:p>
          <a:p>
            <a:pPr lvl="3"/>
            <a:endParaRPr lang="en-US" altLang="zh-CN" dirty="0" smtClean="0"/>
          </a:p>
          <a:p>
            <a:endParaRPr lang="en-US" altLang="zh-CN" dirty="0"/>
          </a:p>
          <a:p>
            <a:endParaRPr lang="en-US" altLang="zh-CN" dirty="0" smtClean="0"/>
          </a:p>
          <a:p>
            <a:pPr lvl="5"/>
            <a:endParaRPr lang="en-US" altLang="zh-CN" dirty="0" smtClean="0"/>
          </a:p>
        </p:txBody>
      </p:sp>
      <p:sp>
        <p:nvSpPr>
          <p:cNvPr id="4" name="矩形 3"/>
          <p:cNvSpPr/>
          <p:nvPr/>
        </p:nvSpPr>
        <p:spPr>
          <a:xfrm>
            <a:off x="793865" y="1989591"/>
            <a:ext cx="59560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 smtClean="0">
                <a:solidFill>
                  <a:srgbClr val="0000FF"/>
                </a:solidFill>
              </a:rPr>
              <a:t>O</a:t>
            </a:r>
            <a:r>
              <a:rPr lang="en-US" altLang="zh-CN" sz="2800" b="1" dirty="0" smtClean="0">
                <a:solidFill>
                  <a:prstClr val="black"/>
                </a:solidFill>
              </a:rPr>
              <a:t> lin.</a:t>
            </a:r>
            <a:r>
              <a:rPr lang="en-US" altLang="zh-CN" sz="2800" dirty="0">
                <a:solidFill>
                  <a:prstClr val="black"/>
                </a:solidFill>
              </a:rPr>
              <a:t> +</a:t>
            </a:r>
            <a:r>
              <a:rPr lang="en-US" altLang="zh-CN" sz="2800" dirty="0" smtClean="0">
                <a:solidFill>
                  <a:prstClr val="black"/>
                </a:solidFill>
              </a:rPr>
              <a:t> </a:t>
            </a:r>
            <a:r>
              <a:rPr lang="en-US" altLang="zh-CN" sz="2800" b="1" dirty="0" smtClean="0">
                <a:solidFill>
                  <a:prstClr val="black"/>
                </a:solidFill>
              </a:rPr>
              <a:t>progress P</a:t>
            </a:r>
            <a:r>
              <a:rPr lang="en-US" altLang="zh-CN" sz="2800" dirty="0" smtClean="0">
                <a:solidFill>
                  <a:prstClr val="black"/>
                </a:solidFill>
              </a:rPr>
              <a:t> </a:t>
            </a:r>
            <a:r>
              <a:rPr lang="en-US" altLang="zh-CN" sz="2800" b="1" dirty="0" smtClean="0">
                <a:solidFill>
                  <a:prstClr val="black"/>
                </a:solidFill>
                <a:sym typeface="Symbol" panose="05050102010706020507" pitchFamily="18" charset="2"/>
              </a:rPr>
              <a:t></a:t>
            </a:r>
            <a:r>
              <a:rPr lang="en-US" altLang="zh-CN" sz="2800" b="1" dirty="0" smtClean="0">
                <a:solidFill>
                  <a:prstClr val="black"/>
                </a:solidFill>
              </a:rPr>
              <a:t>   </a:t>
            </a:r>
            <a:r>
              <a:rPr lang="en-US" altLang="zh-CN" sz="2800" b="1" dirty="0" smtClean="0">
                <a:solidFill>
                  <a:srgbClr val="0000FF"/>
                </a:solidFill>
              </a:rPr>
              <a:t>O  </a:t>
            </a:r>
            <a:r>
              <a:rPr lang="en-US" altLang="zh-CN" sz="2800" b="1" dirty="0" smtClean="0">
                <a:solidFill>
                  <a:prstClr val="black"/>
                </a:solidFill>
                <a:sym typeface="Symbol"/>
              </a:rPr>
              <a:t></a:t>
            </a:r>
            <a:r>
              <a:rPr lang="en-US" altLang="zh-CN" sz="2800" b="1" baseline="-25000" dirty="0" err="1">
                <a:solidFill>
                  <a:prstClr val="black"/>
                </a:solidFill>
                <a:sym typeface="Symbol"/>
              </a:rPr>
              <a:t>ctxt</a:t>
            </a:r>
            <a:r>
              <a:rPr lang="en-US" altLang="zh-CN" sz="2800" b="1" dirty="0">
                <a:solidFill>
                  <a:prstClr val="black"/>
                </a:solidFill>
                <a:sym typeface="Symbol"/>
              </a:rPr>
              <a:t> </a:t>
            </a:r>
            <a:r>
              <a:rPr lang="en-US" altLang="zh-CN" sz="2800" b="1" dirty="0" smtClean="0">
                <a:solidFill>
                  <a:srgbClr val="FF0000"/>
                </a:solidFill>
                <a:latin typeface="Lucida Calligraphy" panose="03010101010101010101" pitchFamily="66" charset="0"/>
                <a:sym typeface="Symbol"/>
              </a:rPr>
              <a:t>A</a:t>
            </a:r>
            <a:r>
              <a:rPr lang="en-US" altLang="zh-CN" sz="2800" b="1" baseline="-25000" dirty="0" smtClean="0">
                <a:solidFill>
                  <a:srgbClr val="FF0000"/>
                </a:solidFill>
                <a:sym typeface="Symbol"/>
              </a:rPr>
              <a:t>P</a:t>
            </a:r>
            <a:endParaRPr lang="zh-CN" altLang="en-US" sz="2800" baseline="-25000" dirty="0">
              <a:solidFill>
                <a:prstClr val="black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2058788" y="2512811"/>
            <a:ext cx="19909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400" b="1" dirty="0"/>
              <a:t>P </a:t>
            </a:r>
            <a:r>
              <a:rPr lang="en-US" altLang="zh-CN" sz="2400" b="1" dirty="0">
                <a:sym typeface="Symbol" panose="05050102010706020507" pitchFamily="18" charset="2"/>
              </a:rPr>
              <a:t> </a:t>
            </a:r>
            <a:r>
              <a:rPr lang="en-US" altLang="zh-CN" sz="2400" b="1" dirty="0" smtClean="0">
                <a:sym typeface="Symbol" panose="05050102010706020507" pitchFamily="18" charset="2"/>
              </a:rPr>
              <a:t>{PSF/PDF}</a:t>
            </a:r>
            <a:endParaRPr lang="zh-CN" altLang="en-US" sz="2400" b="1" dirty="0"/>
          </a:p>
        </p:txBody>
      </p:sp>
      <p:sp>
        <p:nvSpPr>
          <p:cNvPr id="11" name="文本框 10"/>
          <p:cNvSpPr txBox="1"/>
          <p:nvPr/>
        </p:nvSpPr>
        <p:spPr>
          <a:xfrm>
            <a:off x="5326380" y="1989591"/>
            <a:ext cx="470359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</a:rPr>
              <a:t>??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94859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313"/>
    </mc:Choice>
    <mc:Fallback xmlns="">
      <p:transition spd="slow" advTm="83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Our contributions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49" y="3097875"/>
            <a:ext cx="8249344" cy="3314647"/>
          </a:xfrm>
        </p:spPr>
        <p:txBody>
          <a:bodyPr>
            <a:normAutofit/>
          </a:bodyPr>
          <a:lstStyle/>
          <a:p>
            <a:r>
              <a:rPr lang="en-US" altLang="zh-CN" dirty="0" smtClean="0">
                <a:solidFill>
                  <a:srgbClr val="0000FF"/>
                </a:solidFill>
              </a:rPr>
              <a:t>New </a:t>
            </a:r>
            <a:r>
              <a:rPr lang="en-US" altLang="zh-CN" dirty="0" err="1" smtClean="0">
                <a:solidFill>
                  <a:srgbClr val="0000FF"/>
                </a:solidFill>
              </a:rPr>
              <a:t>prog</a:t>
            </a:r>
            <a:r>
              <a:rPr lang="en-US" altLang="zh-CN" dirty="0" smtClean="0">
                <a:solidFill>
                  <a:srgbClr val="0000FF"/>
                </a:solidFill>
              </a:rPr>
              <a:t>. properties</a:t>
            </a:r>
            <a:r>
              <a:rPr lang="en-US" altLang="zh-CN" dirty="0" smtClean="0"/>
              <a:t> for obj. with partial methods</a:t>
            </a:r>
          </a:p>
          <a:p>
            <a:pPr lvl="3"/>
            <a:endParaRPr lang="en-US" altLang="zh-CN" dirty="0" smtClean="0"/>
          </a:p>
          <a:p>
            <a:r>
              <a:rPr lang="en-US" altLang="zh-CN" dirty="0">
                <a:solidFill>
                  <a:srgbClr val="0000FF"/>
                </a:solidFill>
              </a:rPr>
              <a:t>Abstractions</a:t>
            </a:r>
            <a:r>
              <a:rPr lang="en-US" altLang="zh-CN" dirty="0"/>
              <a:t> to establish contextual refinements (CR</a:t>
            </a:r>
            <a:r>
              <a:rPr lang="en-US" altLang="zh-CN" dirty="0" smtClean="0"/>
              <a:t>)</a:t>
            </a:r>
          </a:p>
          <a:p>
            <a:pPr lvl="3"/>
            <a:endParaRPr lang="en-US" altLang="zh-CN" dirty="0" smtClean="0"/>
          </a:p>
          <a:p>
            <a:r>
              <a:rPr lang="en-US" altLang="zh-CN" dirty="0"/>
              <a:t>Equivalence result (</a:t>
            </a:r>
            <a:r>
              <a:rPr lang="en-US" altLang="zh-CN" dirty="0">
                <a:solidFill>
                  <a:srgbClr val="0000FF"/>
                </a:solidFill>
              </a:rPr>
              <a:t>Abstraction Theorem</a:t>
            </a:r>
            <a:r>
              <a:rPr lang="en-US" altLang="zh-CN" dirty="0"/>
              <a:t>)</a:t>
            </a:r>
          </a:p>
          <a:p>
            <a:endParaRPr lang="en-US" altLang="zh-CN" dirty="0"/>
          </a:p>
          <a:p>
            <a:endParaRPr lang="en-US" altLang="zh-CN" dirty="0" smtClean="0"/>
          </a:p>
          <a:p>
            <a:pPr lvl="5"/>
            <a:endParaRPr lang="en-US" altLang="zh-CN" dirty="0" smtClean="0"/>
          </a:p>
        </p:txBody>
      </p:sp>
      <p:sp>
        <p:nvSpPr>
          <p:cNvPr id="4" name="矩形 3"/>
          <p:cNvSpPr/>
          <p:nvPr/>
        </p:nvSpPr>
        <p:spPr>
          <a:xfrm>
            <a:off x="793865" y="1989591"/>
            <a:ext cx="59560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 smtClean="0">
                <a:solidFill>
                  <a:srgbClr val="0000FF"/>
                </a:solidFill>
              </a:rPr>
              <a:t>O</a:t>
            </a:r>
            <a:r>
              <a:rPr lang="en-US" altLang="zh-CN" sz="2800" b="1" dirty="0" smtClean="0">
                <a:solidFill>
                  <a:prstClr val="black"/>
                </a:solidFill>
              </a:rPr>
              <a:t> lin. </a:t>
            </a:r>
            <a:r>
              <a:rPr lang="en-US" altLang="zh-CN" sz="2800" dirty="0">
                <a:solidFill>
                  <a:prstClr val="black"/>
                </a:solidFill>
              </a:rPr>
              <a:t>+ </a:t>
            </a:r>
            <a:r>
              <a:rPr lang="en-US" altLang="zh-CN" sz="2800" b="1" dirty="0" smtClean="0">
                <a:solidFill>
                  <a:prstClr val="black"/>
                </a:solidFill>
              </a:rPr>
              <a:t>progress P</a:t>
            </a:r>
            <a:r>
              <a:rPr lang="en-US" altLang="zh-CN" sz="2800" dirty="0" smtClean="0">
                <a:solidFill>
                  <a:prstClr val="black"/>
                </a:solidFill>
              </a:rPr>
              <a:t> </a:t>
            </a:r>
            <a:r>
              <a:rPr lang="en-US" altLang="zh-CN" sz="2800" b="1" dirty="0" smtClean="0">
                <a:solidFill>
                  <a:prstClr val="black"/>
                </a:solidFill>
                <a:sym typeface="Symbol" panose="05050102010706020507" pitchFamily="18" charset="2"/>
              </a:rPr>
              <a:t></a:t>
            </a:r>
            <a:r>
              <a:rPr lang="en-US" altLang="zh-CN" sz="2800" b="1" dirty="0" smtClean="0">
                <a:solidFill>
                  <a:prstClr val="black"/>
                </a:solidFill>
              </a:rPr>
              <a:t>   </a:t>
            </a:r>
            <a:r>
              <a:rPr lang="en-US" altLang="zh-CN" sz="2800" b="1" dirty="0" smtClean="0">
                <a:solidFill>
                  <a:srgbClr val="0000FF"/>
                </a:solidFill>
              </a:rPr>
              <a:t>O  </a:t>
            </a:r>
            <a:r>
              <a:rPr lang="en-US" altLang="zh-CN" sz="2800" b="1" dirty="0" smtClean="0">
                <a:solidFill>
                  <a:prstClr val="black"/>
                </a:solidFill>
                <a:sym typeface="Symbol"/>
              </a:rPr>
              <a:t></a:t>
            </a:r>
            <a:r>
              <a:rPr lang="en-US" altLang="zh-CN" sz="2800" b="1" baseline="-25000" dirty="0" err="1">
                <a:solidFill>
                  <a:prstClr val="black"/>
                </a:solidFill>
                <a:sym typeface="Symbol"/>
              </a:rPr>
              <a:t>ctxt</a:t>
            </a:r>
            <a:r>
              <a:rPr lang="en-US" altLang="zh-CN" sz="2800" b="1" dirty="0">
                <a:solidFill>
                  <a:prstClr val="black"/>
                </a:solidFill>
                <a:sym typeface="Symbol"/>
              </a:rPr>
              <a:t> </a:t>
            </a:r>
            <a:r>
              <a:rPr lang="en-US" altLang="zh-CN" sz="2800" b="1" dirty="0" smtClean="0">
                <a:solidFill>
                  <a:srgbClr val="FF0000"/>
                </a:solidFill>
                <a:latin typeface="Lucida Calligraphy" panose="03010101010101010101" pitchFamily="66" charset="0"/>
                <a:sym typeface="Symbol"/>
              </a:rPr>
              <a:t>A</a:t>
            </a:r>
            <a:r>
              <a:rPr lang="en-US" altLang="zh-CN" sz="2800" b="1" baseline="-25000" dirty="0" smtClean="0">
                <a:solidFill>
                  <a:srgbClr val="FF0000"/>
                </a:solidFill>
                <a:sym typeface="Symbol"/>
              </a:rPr>
              <a:t>P</a:t>
            </a:r>
            <a:endParaRPr lang="zh-CN" altLang="en-US" sz="2800" baseline="-25000" dirty="0">
              <a:solidFill>
                <a:prstClr val="black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2058788" y="2512811"/>
            <a:ext cx="19909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400" b="1" dirty="0"/>
              <a:t>P </a:t>
            </a:r>
            <a:r>
              <a:rPr lang="en-US" altLang="zh-CN" sz="2400" b="1" dirty="0">
                <a:sym typeface="Symbol" panose="05050102010706020507" pitchFamily="18" charset="2"/>
              </a:rPr>
              <a:t> </a:t>
            </a:r>
            <a:r>
              <a:rPr lang="en-US" altLang="zh-CN" sz="2400" b="1" dirty="0" smtClean="0">
                <a:sym typeface="Symbol" panose="05050102010706020507" pitchFamily="18" charset="2"/>
              </a:rPr>
              <a:t>{PSF/PDF}</a:t>
            </a:r>
            <a:endParaRPr lang="zh-CN" altLang="en-US" sz="2400" b="1" dirty="0"/>
          </a:p>
        </p:txBody>
      </p:sp>
      <p:cxnSp>
        <p:nvCxnSpPr>
          <p:cNvPr id="9" name="直接箭头连接符 8"/>
          <p:cNvCxnSpPr>
            <a:endCxn id="4" idx="2"/>
          </p:cNvCxnSpPr>
          <p:nvPr/>
        </p:nvCxnSpPr>
        <p:spPr>
          <a:xfrm flipV="1">
            <a:off x="1972887" y="2512811"/>
            <a:ext cx="1799013" cy="2264236"/>
          </a:xfrm>
          <a:prstGeom prst="straightConnector1">
            <a:avLst/>
          </a:prstGeom>
          <a:ln w="444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105142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371"/>
    </mc:Choice>
    <mc:Fallback xmlns="">
      <p:transition spd="slow" advTm="83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Our contributions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49" y="3097875"/>
            <a:ext cx="8249344" cy="3602183"/>
          </a:xfrm>
        </p:spPr>
        <p:txBody>
          <a:bodyPr>
            <a:normAutofit/>
          </a:bodyPr>
          <a:lstStyle/>
          <a:p>
            <a:r>
              <a:rPr lang="en-US" altLang="zh-CN" dirty="0" smtClean="0">
                <a:solidFill>
                  <a:srgbClr val="0000FF"/>
                </a:solidFill>
              </a:rPr>
              <a:t>New </a:t>
            </a:r>
            <a:r>
              <a:rPr lang="en-US" altLang="zh-CN" dirty="0" err="1" smtClean="0">
                <a:solidFill>
                  <a:srgbClr val="0000FF"/>
                </a:solidFill>
              </a:rPr>
              <a:t>prog</a:t>
            </a:r>
            <a:r>
              <a:rPr lang="en-US" altLang="zh-CN" dirty="0" smtClean="0">
                <a:solidFill>
                  <a:srgbClr val="0000FF"/>
                </a:solidFill>
              </a:rPr>
              <a:t>. properties</a:t>
            </a:r>
            <a:r>
              <a:rPr lang="en-US" altLang="zh-CN" dirty="0" smtClean="0"/>
              <a:t> for obj. with partial methods</a:t>
            </a:r>
          </a:p>
          <a:p>
            <a:pPr lvl="3"/>
            <a:endParaRPr lang="en-US" altLang="zh-CN" dirty="0" smtClean="0"/>
          </a:p>
          <a:p>
            <a:r>
              <a:rPr lang="en-US" altLang="zh-CN" dirty="0">
                <a:solidFill>
                  <a:srgbClr val="0000FF"/>
                </a:solidFill>
              </a:rPr>
              <a:t>Abstractions</a:t>
            </a:r>
            <a:r>
              <a:rPr lang="en-US" altLang="zh-CN" dirty="0"/>
              <a:t> to establish contextual refinements (CR</a:t>
            </a:r>
            <a:r>
              <a:rPr lang="en-US" altLang="zh-CN" dirty="0" smtClean="0"/>
              <a:t>)</a:t>
            </a:r>
          </a:p>
          <a:p>
            <a:pPr lvl="3"/>
            <a:endParaRPr lang="en-US" altLang="zh-CN" dirty="0" smtClean="0"/>
          </a:p>
          <a:p>
            <a:r>
              <a:rPr lang="en-US" altLang="zh-CN" dirty="0"/>
              <a:t>Equivalence result (</a:t>
            </a:r>
            <a:r>
              <a:rPr lang="en-US" altLang="zh-CN" dirty="0">
                <a:solidFill>
                  <a:srgbClr val="0000FF"/>
                </a:solidFill>
              </a:rPr>
              <a:t>Abstraction Theorem</a:t>
            </a:r>
            <a:r>
              <a:rPr lang="en-US" altLang="zh-CN" dirty="0" smtClean="0"/>
              <a:t>)</a:t>
            </a:r>
          </a:p>
          <a:p>
            <a:pPr lvl="3"/>
            <a:endParaRPr lang="en-US" altLang="zh-CN" dirty="0"/>
          </a:p>
          <a:p>
            <a:r>
              <a:rPr lang="en-US" altLang="zh-CN" dirty="0">
                <a:solidFill>
                  <a:srgbClr val="0000FF"/>
                </a:solidFill>
              </a:rPr>
              <a:t>Program logic </a:t>
            </a:r>
            <a:r>
              <a:rPr lang="en-US" altLang="zh-CN" dirty="0"/>
              <a:t>for Progress Reasoning</a:t>
            </a:r>
          </a:p>
          <a:p>
            <a:pPr lvl="1"/>
            <a:r>
              <a:rPr lang="en-US" altLang="zh-CN" dirty="0" err="1"/>
              <a:t>Linearizability</a:t>
            </a:r>
            <a:r>
              <a:rPr lang="en-US" altLang="zh-CN" dirty="0"/>
              <a:t> + </a:t>
            </a:r>
            <a:r>
              <a:rPr lang="en-US" altLang="zh-CN" dirty="0" smtClean="0"/>
              <a:t>PSF/PDF</a:t>
            </a:r>
            <a:endParaRPr lang="en-US" altLang="zh-CN" dirty="0"/>
          </a:p>
          <a:p>
            <a:endParaRPr lang="en-US" altLang="zh-CN" dirty="0"/>
          </a:p>
          <a:p>
            <a:endParaRPr lang="en-US" altLang="zh-CN" dirty="0" smtClean="0"/>
          </a:p>
          <a:p>
            <a:pPr lvl="5"/>
            <a:endParaRPr lang="en-US" altLang="zh-CN" dirty="0" smtClean="0"/>
          </a:p>
        </p:txBody>
      </p:sp>
      <p:sp>
        <p:nvSpPr>
          <p:cNvPr id="4" name="矩形 3"/>
          <p:cNvSpPr/>
          <p:nvPr/>
        </p:nvSpPr>
        <p:spPr>
          <a:xfrm>
            <a:off x="793865" y="1989591"/>
            <a:ext cx="59560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 smtClean="0">
                <a:solidFill>
                  <a:srgbClr val="0000FF"/>
                </a:solidFill>
              </a:rPr>
              <a:t>O</a:t>
            </a:r>
            <a:r>
              <a:rPr lang="en-US" altLang="zh-CN" sz="2800" b="1" dirty="0" smtClean="0">
                <a:solidFill>
                  <a:prstClr val="black"/>
                </a:solidFill>
              </a:rPr>
              <a:t> lin.</a:t>
            </a:r>
            <a:r>
              <a:rPr lang="en-US" altLang="zh-CN" sz="2800" dirty="0">
                <a:solidFill>
                  <a:prstClr val="black"/>
                </a:solidFill>
              </a:rPr>
              <a:t> </a:t>
            </a:r>
            <a:r>
              <a:rPr lang="en-US" altLang="zh-CN" sz="2800" dirty="0" smtClean="0">
                <a:solidFill>
                  <a:prstClr val="black"/>
                </a:solidFill>
              </a:rPr>
              <a:t>+ </a:t>
            </a:r>
            <a:r>
              <a:rPr lang="en-US" altLang="zh-CN" sz="2800" b="1" dirty="0" smtClean="0">
                <a:solidFill>
                  <a:prstClr val="black"/>
                </a:solidFill>
              </a:rPr>
              <a:t>progress P</a:t>
            </a:r>
            <a:r>
              <a:rPr lang="en-US" altLang="zh-CN" sz="2800" dirty="0" smtClean="0">
                <a:solidFill>
                  <a:prstClr val="black"/>
                </a:solidFill>
              </a:rPr>
              <a:t> </a:t>
            </a:r>
            <a:r>
              <a:rPr lang="en-US" altLang="zh-CN" sz="2800" b="1" dirty="0" smtClean="0">
                <a:solidFill>
                  <a:prstClr val="black"/>
                </a:solidFill>
                <a:sym typeface="Symbol" panose="05050102010706020507" pitchFamily="18" charset="2"/>
              </a:rPr>
              <a:t></a:t>
            </a:r>
            <a:r>
              <a:rPr lang="en-US" altLang="zh-CN" sz="2800" b="1" dirty="0" smtClean="0">
                <a:solidFill>
                  <a:prstClr val="black"/>
                </a:solidFill>
              </a:rPr>
              <a:t>   </a:t>
            </a:r>
            <a:r>
              <a:rPr lang="en-US" altLang="zh-CN" sz="2800" b="1" dirty="0" smtClean="0">
                <a:solidFill>
                  <a:srgbClr val="0000FF"/>
                </a:solidFill>
              </a:rPr>
              <a:t>O  </a:t>
            </a:r>
            <a:r>
              <a:rPr lang="en-US" altLang="zh-CN" sz="2800" b="1" dirty="0" smtClean="0">
                <a:solidFill>
                  <a:prstClr val="black"/>
                </a:solidFill>
                <a:sym typeface="Symbol"/>
              </a:rPr>
              <a:t></a:t>
            </a:r>
            <a:r>
              <a:rPr lang="en-US" altLang="zh-CN" sz="2800" b="1" baseline="-25000" dirty="0" err="1">
                <a:solidFill>
                  <a:prstClr val="black"/>
                </a:solidFill>
                <a:sym typeface="Symbol"/>
              </a:rPr>
              <a:t>ctxt</a:t>
            </a:r>
            <a:r>
              <a:rPr lang="en-US" altLang="zh-CN" sz="2800" b="1" dirty="0">
                <a:solidFill>
                  <a:prstClr val="black"/>
                </a:solidFill>
                <a:sym typeface="Symbol"/>
              </a:rPr>
              <a:t> </a:t>
            </a:r>
            <a:r>
              <a:rPr lang="en-US" altLang="zh-CN" sz="2800" b="1" dirty="0" smtClean="0">
                <a:solidFill>
                  <a:srgbClr val="FF0000"/>
                </a:solidFill>
                <a:latin typeface="Lucida Calligraphy" panose="03010101010101010101" pitchFamily="66" charset="0"/>
                <a:sym typeface="Symbol"/>
              </a:rPr>
              <a:t>A</a:t>
            </a:r>
            <a:r>
              <a:rPr lang="en-US" altLang="zh-CN" sz="2800" b="1" baseline="-25000" dirty="0" smtClean="0">
                <a:solidFill>
                  <a:srgbClr val="FF0000"/>
                </a:solidFill>
                <a:sym typeface="Symbol"/>
              </a:rPr>
              <a:t>P</a:t>
            </a:r>
            <a:endParaRPr lang="zh-CN" altLang="en-US" sz="2800" baseline="-25000" dirty="0">
              <a:solidFill>
                <a:prstClr val="black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2058788" y="2512811"/>
            <a:ext cx="19909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400" b="1" dirty="0"/>
              <a:t>P </a:t>
            </a:r>
            <a:r>
              <a:rPr lang="en-US" altLang="zh-CN" sz="2400" b="1" dirty="0">
                <a:sym typeface="Symbol" panose="05050102010706020507" pitchFamily="18" charset="2"/>
              </a:rPr>
              <a:t> </a:t>
            </a:r>
            <a:r>
              <a:rPr lang="en-US" altLang="zh-CN" sz="2400" b="1" dirty="0" smtClean="0">
                <a:sym typeface="Symbol" panose="05050102010706020507" pitchFamily="18" charset="2"/>
              </a:rPr>
              <a:t>{PSF/PDF}</a:t>
            </a:r>
            <a:endParaRPr lang="zh-CN" altLang="en-US" sz="2400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6681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391"/>
    </mc:Choice>
    <mc:Fallback xmlns="">
      <p:transition spd="slow" advTm="8391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New progress properties </a:t>
            </a:r>
            <a:endParaRPr lang="zh-CN" altLang="en-US" dirty="0"/>
          </a:p>
        </p:txBody>
      </p:sp>
      <p:sp>
        <p:nvSpPr>
          <p:cNvPr id="19" name="矩形 18"/>
          <p:cNvSpPr/>
          <p:nvPr/>
        </p:nvSpPr>
        <p:spPr>
          <a:xfrm>
            <a:off x="307201" y="1690689"/>
            <a:ext cx="659833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 smtClean="0">
                <a:solidFill>
                  <a:srgbClr val="FF0000"/>
                </a:solidFill>
              </a:rPr>
              <a:t>Different </a:t>
            </a:r>
            <a:r>
              <a:rPr lang="en-US" altLang="zh-CN" sz="2400" b="1" dirty="0" err="1">
                <a:solidFill>
                  <a:srgbClr val="FF0000"/>
                </a:solidFill>
              </a:rPr>
              <a:t>impl</a:t>
            </a:r>
            <a:r>
              <a:rPr lang="en-US" altLang="zh-CN" sz="2400" b="1" dirty="0">
                <a:solidFill>
                  <a:srgbClr val="FF0000"/>
                </a:solidFill>
              </a:rPr>
              <a:t> exhibit different </a:t>
            </a:r>
            <a:r>
              <a:rPr lang="en-US" altLang="zh-CN" sz="2400" b="1" dirty="0" smtClean="0">
                <a:solidFill>
                  <a:srgbClr val="FF0000"/>
                </a:solidFill>
              </a:rPr>
              <a:t>progress properties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770587" y="5708072"/>
            <a:ext cx="3607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i="1" dirty="0" smtClean="0">
                <a:solidFill>
                  <a:srgbClr val="FF0000"/>
                </a:solidFill>
              </a:rPr>
              <a:t>How to distinguish them?</a:t>
            </a:r>
            <a:endParaRPr lang="zh-CN" altLang="en-US" i="1" dirty="0">
              <a:solidFill>
                <a:srgbClr val="FF0000"/>
              </a:solidFill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398" y="2386663"/>
            <a:ext cx="4028908" cy="30216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3055" y="2379557"/>
            <a:ext cx="4059106" cy="30443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7339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017"/>
    </mc:Choice>
    <mc:Fallback xmlns="">
      <p:transition spd="slow" advTm="14017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New progress properties </a:t>
            </a:r>
            <a:endParaRPr lang="zh-CN" altLang="en-US" dirty="0"/>
          </a:p>
        </p:txBody>
      </p:sp>
      <p:sp>
        <p:nvSpPr>
          <p:cNvPr id="7" name="文本框 6"/>
          <p:cNvSpPr txBox="1"/>
          <p:nvPr/>
        </p:nvSpPr>
        <p:spPr>
          <a:xfrm>
            <a:off x="739366" y="2159102"/>
            <a:ext cx="2625158" cy="38625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altLang="zh-CN" sz="2000" b="1" dirty="0" err="1" smtClean="0">
                <a:solidFill>
                  <a:prstClr val="black"/>
                </a:solidFill>
              </a:rPr>
              <a:t>acq</a:t>
            </a:r>
            <a:r>
              <a:rPr lang="en-US" altLang="zh-CN" sz="2000" b="1" dirty="0" smtClean="0">
                <a:solidFill>
                  <a:prstClr val="black"/>
                </a:solidFill>
              </a:rPr>
              <a:t>() {</a:t>
            </a:r>
          </a:p>
          <a:p>
            <a:pPr>
              <a:spcBef>
                <a:spcPts val="600"/>
              </a:spcBef>
            </a:pPr>
            <a:r>
              <a:rPr lang="en-US" altLang="zh-CN" sz="2000" b="1" dirty="0" smtClean="0">
                <a:solidFill>
                  <a:prstClr val="black"/>
                </a:solidFill>
              </a:rPr>
              <a:t>    local</a:t>
            </a:r>
            <a:r>
              <a:rPr lang="en-US" altLang="zh-CN" sz="2000" dirty="0" smtClean="0">
                <a:solidFill>
                  <a:prstClr val="black"/>
                </a:solidFill>
              </a:rPr>
              <a:t> </a:t>
            </a:r>
            <a:r>
              <a:rPr lang="en-US" altLang="zh-CN" sz="2000" dirty="0" err="1" smtClean="0">
                <a:solidFill>
                  <a:prstClr val="black"/>
                </a:solidFill>
              </a:rPr>
              <a:t>succ</a:t>
            </a:r>
            <a:r>
              <a:rPr lang="en-US" altLang="zh-CN" sz="2000" dirty="0" smtClean="0">
                <a:solidFill>
                  <a:prstClr val="black"/>
                </a:solidFill>
              </a:rPr>
              <a:t>;</a:t>
            </a:r>
          </a:p>
          <a:p>
            <a:pPr>
              <a:spcBef>
                <a:spcPts val="600"/>
              </a:spcBef>
            </a:pPr>
            <a:r>
              <a:rPr lang="en-US" altLang="zh-CN" sz="2000" dirty="0" smtClean="0">
                <a:solidFill>
                  <a:prstClr val="black"/>
                </a:solidFill>
              </a:rPr>
              <a:t>    </a:t>
            </a:r>
            <a:r>
              <a:rPr lang="en-US" altLang="zh-CN" sz="2000" dirty="0" err="1" smtClean="0">
                <a:solidFill>
                  <a:prstClr val="black"/>
                </a:solidFill>
              </a:rPr>
              <a:t>succ</a:t>
            </a:r>
            <a:r>
              <a:rPr lang="en-US" altLang="zh-CN" sz="2000" dirty="0" smtClean="0">
                <a:solidFill>
                  <a:prstClr val="black"/>
                </a:solidFill>
              </a:rPr>
              <a:t> := false; </a:t>
            </a:r>
          </a:p>
          <a:p>
            <a:pPr>
              <a:spcBef>
                <a:spcPts val="600"/>
              </a:spcBef>
            </a:pPr>
            <a:r>
              <a:rPr lang="en-US" altLang="zh-CN" sz="2000" dirty="0">
                <a:solidFill>
                  <a:prstClr val="black"/>
                </a:solidFill>
              </a:rPr>
              <a:t> </a:t>
            </a:r>
            <a:r>
              <a:rPr lang="en-US" altLang="zh-CN" sz="2000" dirty="0" smtClean="0">
                <a:solidFill>
                  <a:prstClr val="black"/>
                </a:solidFill>
              </a:rPr>
              <a:t>   </a:t>
            </a:r>
            <a:r>
              <a:rPr lang="en-US" altLang="zh-CN" sz="2000" b="1" dirty="0" smtClean="0">
                <a:solidFill>
                  <a:prstClr val="black"/>
                </a:solidFill>
              </a:rPr>
              <a:t>while</a:t>
            </a:r>
            <a:r>
              <a:rPr lang="en-US" altLang="zh-CN" sz="2000" dirty="0" smtClean="0">
                <a:solidFill>
                  <a:prstClr val="black"/>
                </a:solidFill>
              </a:rPr>
              <a:t>( ! </a:t>
            </a:r>
            <a:r>
              <a:rPr lang="en-US" altLang="zh-CN" sz="2000" dirty="0" err="1" smtClean="0">
                <a:solidFill>
                  <a:prstClr val="black"/>
                </a:solidFill>
              </a:rPr>
              <a:t>succ</a:t>
            </a:r>
            <a:r>
              <a:rPr lang="en-US" altLang="zh-CN" sz="2000" dirty="0" smtClean="0">
                <a:solidFill>
                  <a:prstClr val="black"/>
                </a:solidFill>
              </a:rPr>
              <a:t> ) {</a:t>
            </a:r>
          </a:p>
          <a:p>
            <a:pPr>
              <a:spcBef>
                <a:spcPts val="600"/>
              </a:spcBef>
            </a:pPr>
            <a:r>
              <a:rPr lang="en-US" altLang="zh-CN" sz="2000" dirty="0">
                <a:solidFill>
                  <a:prstClr val="black"/>
                </a:solidFill>
              </a:rPr>
              <a:t> </a:t>
            </a:r>
            <a:r>
              <a:rPr lang="en-US" altLang="zh-CN" sz="2000" dirty="0" smtClean="0">
                <a:solidFill>
                  <a:prstClr val="black"/>
                </a:solidFill>
              </a:rPr>
              <a:t>       </a:t>
            </a:r>
            <a:r>
              <a:rPr lang="en-US" altLang="zh-CN" sz="2000" dirty="0" err="1" smtClean="0">
                <a:solidFill>
                  <a:prstClr val="black"/>
                </a:solidFill>
              </a:rPr>
              <a:t>succ</a:t>
            </a:r>
            <a:r>
              <a:rPr lang="en-US" altLang="zh-CN" sz="2000" dirty="0" smtClean="0">
                <a:solidFill>
                  <a:prstClr val="black"/>
                </a:solidFill>
              </a:rPr>
              <a:t> := </a:t>
            </a:r>
            <a:r>
              <a:rPr lang="en-US" altLang="zh-CN" sz="2000" b="1" dirty="0" err="1" smtClean="0">
                <a:solidFill>
                  <a:srgbClr val="FF0000"/>
                </a:solidFill>
              </a:rPr>
              <a:t>cas</a:t>
            </a:r>
            <a:r>
              <a:rPr lang="en-US" altLang="zh-CN" sz="2000" dirty="0" smtClean="0">
                <a:solidFill>
                  <a:prstClr val="black"/>
                </a:solidFill>
              </a:rPr>
              <a:t>(</a:t>
            </a:r>
            <a:r>
              <a:rPr lang="en-US" altLang="zh-CN" sz="2000" b="1" dirty="0" smtClean="0">
                <a:solidFill>
                  <a:srgbClr val="0000FF"/>
                </a:solidFill>
              </a:rPr>
              <a:t>L</a:t>
            </a:r>
            <a:r>
              <a:rPr lang="en-US" altLang="zh-CN" sz="2000" dirty="0" smtClean="0">
                <a:solidFill>
                  <a:prstClr val="black"/>
                </a:solidFill>
              </a:rPr>
              <a:t>, 0, 1);</a:t>
            </a:r>
          </a:p>
          <a:p>
            <a:pPr>
              <a:spcBef>
                <a:spcPts val="600"/>
              </a:spcBef>
            </a:pPr>
            <a:r>
              <a:rPr lang="en-US" altLang="zh-CN" sz="2000" dirty="0">
                <a:solidFill>
                  <a:prstClr val="black"/>
                </a:solidFill>
              </a:rPr>
              <a:t> </a:t>
            </a:r>
            <a:r>
              <a:rPr lang="en-US" altLang="zh-CN" sz="2000" dirty="0" smtClean="0">
                <a:solidFill>
                  <a:prstClr val="black"/>
                </a:solidFill>
              </a:rPr>
              <a:t>   }</a:t>
            </a:r>
          </a:p>
          <a:p>
            <a:pPr>
              <a:spcBef>
                <a:spcPts val="600"/>
              </a:spcBef>
            </a:pPr>
            <a:r>
              <a:rPr lang="en-US" altLang="zh-CN" sz="2000" b="1" dirty="0" smtClean="0">
                <a:solidFill>
                  <a:prstClr val="black"/>
                </a:solidFill>
              </a:rPr>
              <a:t>}</a:t>
            </a:r>
          </a:p>
          <a:p>
            <a:pPr>
              <a:spcBef>
                <a:spcPts val="600"/>
              </a:spcBef>
            </a:pPr>
            <a:r>
              <a:rPr lang="en-US" altLang="zh-CN" sz="2000" b="1" dirty="0" err="1" smtClean="0">
                <a:solidFill>
                  <a:prstClr val="black"/>
                </a:solidFill>
              </a:rPr>
              <a:t>rel</a:t>
            </a:r>
            <a:r>
              <a:rPr lang="en-US" altLang="zh-CN" sz="2000" b="1" dirty="0" smtClean="0">
                <a:solidFill>
                  <a:prstClr val="black"/>
                </a:solidFill>
              </a:rPr>
              <a:t>() </a:t>
            </a:r>
            <a:r>
              <a:rPr lang="en-US" altLang="zh-CN" sz="2000" b="1" dirty="0">
                <a:solidFill>
                  <a:prstClr val="black"/>
                </a:solidFill>
              </a:rPr>
              <a:t>{</a:t>
            </a:r>
          </a:p>
          <a:p>
            <a:pPr>
              <a:spcBef>
                <a:spcPts val="600"/>
              </a:spcBef>
            </a:pPr>
            <a:r>
              <a:rPr lang="en-US" altLang="zh-CN" sz="2000" b="1" dirty="0" smtClean="0">
                <a:solidFill>
                  <a:srgbClr val="0000FF"/>
                </a:solidFill>
              </a:rPr>
              <a:t>    L</a:t>
            </a:r>
            <a:r>
              <a:rPr lang="en-US" altLang="zh-CN" sz="2000" dirty="0" smtClean="0">
                <a:solidFill>
                  <a:srgbClr val="0000FF"/>
                </a:solidFill>
              </a:rPr>
              <a:t> </a:t>
            </a:r>
            <a:r>
              <a:rPr lang="en-US" altLang="zh-CN" sz="2000" dirty="0">
                <a:solidFill>
                  <a:prstClr val="black"/>
                </a:solidFill>
              </a:rPr>
              <a:t>:= 0</a:t>
            </a:r>
            <a:r>
              <a:rPr lang="en-US" altLang="zh-CN" sz="2000" dirty="0" smtClean="0">
                <a:solidFill>
                  <a:prstClr val="black"/>
                </a:solidFill>
              </a:rPr>
              <a:t>;</a:t>
            </a:r>
          </a:p>
          <a:p>
            <a:pPr>
              <a:spcBef>
                <a:spcPts val="600"/>
              </a:spcBef>
            </a:pPr>
            <a:r>
              <a:rPr lang="en-US" altLang="zh-CN" sz="2000" b="1" dirty="0" smtClean="0">
                <a:solidFill>
                  <a:prstClr val="black"/>
                </a:solidFill>
              </a:rPr>
              <a:t>}</a:t>
            </a:r>
            <a:endParaRPr lang="zh-CN" altLang="en-US" sz="2000" b="1" dirty="0">
              <a:solidFill>
                <a:prstClr val="black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301261" y="1697437"/>
            <a:ext cx="12009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>
                <a:solidFill>
                  <a:prstClr val="black"/>
                </a:solidFill>
              </a:rPr>
              <a:t>TAS lock</a:t>
            </a:r>
            <a:endParaRPr lang="zh-CN" altLang="en-US" sz="2400" dirty="0">
              <a:solidFill>
                <a:prstClr val="black"/>
              </a:solidFill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4391786" y="2113816"/>
            <a:ext cx="3310276" cy="1800493"/>
            <a:chOff x="1040252" y="2749852"/>
            <a:chExt cx="3310276" cy="1800493"/>
          </a:xfrm>
        </p:grpSpPr>
        <p:grpSp>
          <p:nvGrpSpPr>
            <p:cNvPr id="10" name="组合 22"/>
            <p:cNvGrpSpPr/>
            <p:nvPr/>
          </p:nvGrpSpPr>
          <p:grpSpPr>
            <a:xfrm>
              <a:off x="2418780" y="2822153"/>
              <a:ext cx="72008" cy="1728192"/>
              <a:chOff x="4191000" y="4221088"/>
              <a:chExt cx="76200" cy="1722512"/>
            </a:xfrm>
          </p:grpSpPr>
          <p:sp>
            <p:nvSpPr>
              <p:cNvPr id="13" name="Line 46"/>
              <p:cNvSpPr>
                <a:spLocks noChangeShapeType="1"/>
              </p:cNvSpPr>
              <p:nvPr/>
            </p:nvSpPr>
            <p:spPr bwMode="auto">
              <a:xfrm>
                <a:off x="4191000" y="4221088"/>
                <a:ext cx="0" cy="172251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1600">
                  <a:solidFill>
                    <a:prstClr val="black"/>
                  </a:solidFill>
                </a:endParaRPr>
              </a:p>
            </p:txBody>
          </p:sp>
          <p:sp>
            <p:nvSpPr>
              <p:cNvPr id="14" name="Line 47"/>
              <p:cNvSpPr>
                <a:spLocks noChangeShapeType="1"/>
              </p:cNvSpPr>
              <p:nvPr/>
            </p:nvSpPr>
            <p:spPr bwMode="auto">
              <a:xfrm>
                <a:off x="4267200" y="4221088"/>
                <a:ext cx="0" cy="172251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160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1" name="TextBox 9"/>
            <p:cNvSpPr txBox="1"/>
            <p:nvPr/>
          </p:nvSpPr>
          <p:spPr>
            <a:xfrm>
              <a:off x="1040252" y="2932345"/>
              <a:ext cx="1236877" cy="135421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27432">
                <a:spcBef>
                  <a:spcPts val="600"/>
                </a:spcBef>
                <a:buClr>
                  <a:srgbClr val="4F81BD"/>
                </a:buClr>
                <a:buSzPct val="80000"/>
                <a:defRPr/>
              </a:pPr>
              <a:r>
                <a:rPr lang="en-US" altLang="zh-CN" sz="2400" dirty="0" err="1" smtClean="0">
                  <a:solidFill>
                    <a:prstClr val="black"/>
                  </a:solidFill>
                </a:rPr>
                <a:t>acq</a:t>
              </a:r>
              <a:r>
                <a:rPr lang="en-US" altLang="zh-CN" sz="2400" dirty="0" smtClean="0">
                  <a:solidFill>
                    <a:prstClr val="black"/>
                  </a:solidFill>
                </a:rPr>
                <a:t>();</a:t>
              </a:r>
            </a:p>
            <a:p>
              <a:pPr marL="27432">
                <a:spcBef>
                  <a:spcPts val="600"/>
                </a:spcBef>
                <a:buClr>
                  <a:srgbClr val="4F81BD"/>
                </a:buClr>
                <a:buSzPct val="80000"/>
                <a:defRPr/>
              </a:pPr>
              <a:r>
                <a:rPr lang="en-US" altLang="zh-CN" sz="2400" dirty="0" err="1" smtClean="0">
                  <a:solidFill>
                    <a:prstClr val="black"/>
                  </a:solidFill>
                </a:rPr>
                <a:t>rel</a:t>
              </a:r>
              <a:r>
                <a:rPr lang="en-US" altLang="zh-CN" sz="2400" dirty="0" smtClean="0">
                  <a:solidFill>
                    <a:prstClr val="black"/>
                  </a:solidFill>
                </a:rPr>
                <a:t>();</a:t>
              </a:r>
            </a:p>
            <a:p>
              <a:pPr marL="27432">
                <a:spcBef>
                  <a:spcPts val="600"/>
                </a:spcBef>
                <a:buClr>
                  <a:srgbClr val="4F81BD"/>
                </a:buClr>
                <a:buSzPct val="80000"/>
                <a:defRPr/>
              </a:pPr>
              <a:r>
                <a:rPr lang="en-US" altLang="zh-CN" sz="2400" dirty="0" smtClean="0">
                  <a:solidFill>
                    <a:srgbClr val="ED7D31"/>
                  </a:solidFill>
                </a:rPr>
                <a:t>print(1);</a:t>
              </a:r>
            </a:p>
          </p:txBody>
        </p:sp>
        <p:sp>
          <p:nvSpPr>
            <p:cNvPr id="12" name="TextBox 10"/>
            <p:cNvSpPr txBox="1"/>
            <p:nvPr/>
          </p:nvSpPr>
          <p:spPr>
            <a:xfrm>
              <a:off x="2653910" y="2749852"/>
              <a:ext cx="1696618" cy="180049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27432">
                <a:spcBef>
                  <a:spcPts val="600"/>
                </a:spcBef>
                <a:buClr>
                  <a:srgbClr val="4F81BD"/>
                </a:buClr>
                <a:buSzPct val="80000"/>
                <a:defRPr/>
              </a:pPr>
              <a:r>
                <a:rPr lang="en-US" altLang="zh-CN" sz="2400" dirty="0" smtClean="0">
                  <a:solidFill>
                    <a:prstClr val="black"/>
                  </a:solidFill>
                </a:rPr>
                <a:t>while(true){</a:t>
              </a:r>
            </a:p>
            <a:p>
              <a:pPr marL="27432">
                <a:spcBef>
                  <a:spcPts val="600"/>
                </a:spcBef>
                <a:buClr>
                  <a:srgbClr val="4F81BD"/>
                </a:buClr>
                <a:buSzPct val="80000"/>
                <a:defRPr/>
              </a:pPr>
              <a:r>
                <a:rPr lang="en-US" altLang="zh-CN" sz="2400" dirty="0" smtClean="0">
                  <a:solidFill>
                    <a:srgbClr val="ED7D31"/>
                  </a:solidFill>
                </a:rPr>
                <a:t>    </a:t>
              </a:r>
              <a:r>
                <a:rPr lang="en-US" altLang="zh-CN" sz="2400" dirty="0" err="1" smtClean="0">
                  <a:solidFill>
                    <a:prstClr val="black"/>
                  </a:solidFill>
                </a:rPr>
                <a:t>acq</a:t>
              </a:r>
              <a:r>
                <a:rPr lang="en-US" altLang="zh-CN" sz="2400" dirty="0" smtClean="0">
                  <a:solidFill>
                    <a:prstClr val="black"/>
                  </a:solidFill>
                </a:rPr>
                <a:t>(); </a:t>
              </a:r>
            </a:p>
            <a:p>
              <a:pPr marL="27432">
                <a:spcBef>
                  <a:spcPts val="600"/>
                </a:spcBef>
                <a:buClr>
                  <a:srgbClr val="4F81BD"/>
                </a:buClr>
                <a:buSzPct val="80000"/>
                <a:defRPr/>
              </a:pPr>
              <a:r>
                <a:rPr lang="en-US" altLang="zh-CN" sz="2400" dirty="0" smtClean="0">
                  <a:solidFill>
                    <a:prstClr val="black"/>
                  </a:solidFill>
                </a:rPr>
                <a:t>    </a:t>
              </a:r>
              <a:r>
                <a:rPr lang="en-US" altLang="zh-CN" sz="2400" dirty="0" err="1" smtClean="0">
                  <a:solidFill>
                    <a:prstClr val="black"/>
                  </a:solidFill>
                </a:rPr>
                <a:t>rel</a:t>
              </a:r>
              <a:r>
                <a:rPr lang="en-US" altLang="zh-CN" sz="2400" dirty="0" smtClean="0">
                  <a:solidFill>
                    <a:prstClr val="black"/>
                  </a:solidFill>
                </a:rPr>
                <a:t>();</a:t>
              </a:r>
            </a:p>
            <a:p>
              <a:pPr marL="27432">
                <a:spcBef>
                  <a:spcPts val="600"/>
                </a:spcBef>
                <a:buClr>
                  <a:srgbClr val="4F81BD"/>
                </a:buClr>
                <a:buSzPct val="80000"/>
                <a:defRPr/>
              </a:pPr>
              <a:r>
                <a:rPr lang="en-US" altLang="zh-CN" sz="2400" dirty="0" smtClean="0">
                  <a:solidFill>
                    <a:prstClr val="black"/>
                  </a:solidFill>
                </a:rPr>
                <a:t>}</a:t>
              </a:r>
              <a:endParaRPr lang="he-IL" altLang="zh-CN" sz="2400" dirty="0" smtClean="0">
                <a:solidFill>
                  <a:prstClr val="black"/>
                </a:solidFill>
              </a:endParaRPr>
            </a:p>
          </p:txBody>
        </p:sp>
      </p:grpSp>
      <p:sp>
        <p:nvSpPr>
          <p:cNvPr id="15" name="文本框 14"/>
          <p:cNvSpPr txBox="1"/>
          <p:nvPr/>
        </p:nvSpPr>
        <p:spPr>
          <a:xfrm>
            <a:off x="4055045" y="1697437"/>
            <a:ext cx="11623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 smtClean="0">
                <a:solidFill>
                  <a:prstClr val="black"/>
                </a:solidFill>
              </a:rPr>
              <a:t>client: </a:t>
            </a:r>
            <a:endParaRPr lang="zh-CN" altLang="en-US" sz="2800" dirty="0">
              <a:solidFill>
                <a:prstClr val="black"/>
              </a:solidFill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4391785" y="4175916"/>
            <a:ext cx="361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prstClr val="black"/>
                </a:solidFill>
              </a:rPr>
              <a:t>It </a:t>
            </a:r>
            <a:r>
              <a:rPr lang="en-US" altLang="zh-CN" sz="2400" dirty="0">
                <a:solidFill>
                  <a:srgbClr val="0000FF"/>
                </a:solidFill>
              </a:rPr>
              <a:t>may not </a:t>
            </a:r>
            <a:r>
              <a:rPr lang="en-US" altLang="zh-CN" sz="2400" dirty="0">
                <a:solidFill>
                  <a:prstClr val="black"/>
                </a:solidFill>
              </a:rPr>
              <a:t>print 1 </a:t>
            </a:r>
            <a:r>
              <a:rPr lang="en-US" altLang="zh-CN" sz="2400" dirty="0" smtClean="0">
                <a:solidFill>
                  <a:prstClr val="black"/>
                </a:solidFill>
              </a:rPr>
              <a:t/>
            </a:r>
            <a:br>
              <a:rPr lang="en-US" altLang="zh-CN" sz="2400" dirty="0" smtClean="0">
                <a:solidFill>
                  <a:prstClr val="black"/>
                </a:solidFill>
              </a:rPr>
            </a:br>
            <a:r>
              <a:rPr lang="en-US" altLang="zh-CN" sz="2400" dirty="0" smtClean="0">
                <a:solidFill>
                  <a:prstClr val="black"/>
                </a:solidFill>
              </a:rPr>
              <a:t>(</a:t>
            </a:r>
            <a:r>
              <a:rPr lang="en-US" altLang="zh-CN" sz="2400" dirty="0">
                <a:solidFill>
                  <a:prstClr val="black"/>
                </a:solidFill>
              </a:rPr>
              <a:t>even with fair scheduling</a:t>
            </a:r>
            <a:r>
              <a:rPr lang="en-US" altLang="zh-CN" sz="2400" dirty="0" smtClean="0">
                <a:solidFill>
                  <a:prstClr val="black"/>
                </a:solidFill>
              </a:rPr>
              <a:t>). 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3613266" y="4995575"/>
            <a:ext cx="5364480" cy="830997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r>
              <a:rPr lang="en-US" altLang="zh-CN" sz="2400" dirty="0" smtClean="0"/>
              <a:t>But there always </a:t>
            </a:r>
            <a:r>
              <a:rPr lang="en-US" altLang="zh-CN" sz="2400" dirty="0" smtClean="0">
                <a:solidFill>
                  <a:srgbClr val="0000FF"/>
                </a:solidFill>
              </a:rPr>
              <a:t>exists a method call </a:t>
            </a:r>
            <a:r>
              <a:rPr lang="en-US" altLang="zh-CN" sz="2400" dirty="0" smtClean="0"/>
              <a:t>that returns, </a:t>
            </a:r>
            <a:r>
              <a:rPr lang="en-US" altLang="zh-CN" sz="2400" i="1" dirty="0" smtClean="0">
                <a:solidFill>
                  <a:srgbClr val="FF0000"/>
                </a:solidFill>
              </a:rPr>
              <a:t>unless the lock is never released</a:t>
            </a:r>
            <a:r>
              <a:rPr lang="en-US" altLang="zh-CN" sz="2400" dirty="0" smtClean="0"/>
              <a:t>.</a:t>
            </a:r>
            <a:endParaRPr lang="zh-CN" altLang="en-US" sz="2400" dirty="0"/>
          </a:p>
        </p:txBody>
      </p:sp>
      <p:sp>
        <p:nvSpPr>
          <p:cNvPr id="22" name="任意多边形 21"/>
          <p:cNvSpPr/>
          <p:nvPr/>
        </p:nvSpPr>
        <p:spPr>
          <a:xfrm>
            <a:off x="3652058" y="5004262"/>
            <a:ext cx="5286895" cy="814647"/>
          </a:xfrm>
          <a:custGeom>
            <a:avLst/>
            <a:gdLst>
              <a:gd name="connsiteX0" fmla="*/ 5542 w 5286895"/>
              <a:gd name="connsiteY0" fmla="*/ 809105 h 814647"/>
              <a:gd name="connsiteX1" fmla="*/ 1014153 w 5286895"/>
              <a:gd name="connsiteY1" fmla="*/ 814647 h 814647"/>
              <a:gd name="connsiteX2" fmla="*/ 1019695 w 5286895"/>
              <a:gd name="connsiteY2" fmla="*/ 454429 h 814647"/>
              <a:gd name="connsiteX3" fmla="*/ 5286895 w 5286895"/>
              <a:gd name="connsiteY3" fmla="*/ 437803 h 814647"/>
              <a:gd name="connsiteX4" fmla="*/ 5275811 w 5286895"/>
              <a:gd name="connsiteY4" fmla="*/ 0 h 814647"/>
              <a:gd name="connsiteX5" fmla="*/ 520931 w 5286895"/>
              <a:gd name="connsiteY5" fmla="*/ 0 h 814647"/>
              <a:gd name="connsiteX6" fmla="*/ 532015 w 5286895"/>
              <a:gd name="connsiteY6" fmla="*/ 415636 h 814647"/>
              <a:gd name="connsiteX7" fmla="*/ 0 w 5286895"/>
              <a:gd name="connsiteY7" fmla="*/ 410094 h 814647"/>
              <a:gd name="connsiteX8" fmla="*/ 5542 w 5286895"/>
              <a:gd name="connsiteY8" fmla="*/ 809105 h 814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286895" h="814647">
                <a:moveTo>
                  <a:pt x="5542" y="809105"/>
                </a:moveTo>
                <a:lnTo>
                  <a:pt x="1014153" y="814647"/>
                </a:lnTo>
                <a:cubicBezTo>
                  <a:pt x="1016000" y="694574"/>
                  <a:pt x="1017848" y="574502"/>
                  <a:pt x="1019695" y="454429"/>
                </a:cubicBezTo>
                <a:lnTo>
                  <a:pt x="5286895" y="437803"/>
                </a:lnTo>
                <a:lnTo>
                  <a:pt x="5275811" y="0"/>
                </a:lnTo>
                <a:lnTo>
                  <a:pt x="520931" y="0"/>
                </a:lnTo>
                <a:lnTo>
                  <a:pt x="532015" y="415636"/>
                </a:lnTo>
                <a:lnTo>
                  <a:pt x="0" y="410094"/>
                </a:lnTo>
                <a:cubicBezTo>
                  <a:pt x="1847" y="543098"/>
                  <a:pt x="3695" y="676101"/>
                  <a:pt x="5542" y="809105"/>
                </a:cubicBezTo>
                <a:close/>
              </a:path>
            </a:pathLst>
          </a:custGeom>
          <a:solidFill>
            <a:srgbClr val="FF0000">
              <a:alpha val="20000"/>
            </a:srgbClr>
          </a:solidFill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圆角矩形标注 22"/>
          <p:cNvSpPr/>
          <p:nvPr/>
        </p:nvSpPr>
        <p:spPr>
          <a:xfrm>
            <a:off x="7160029" y="4175916"/>
            <a:ext cx="1601586" cy="684260"/>
          </a:xfrm>
          <a:prstGeom prst="wedgeRoundRectCallout">
            <a:avLst>
              <a:gd name="adj1" fmla="val -107728"/>
              <a:gd name="adj2" fmla="val 6675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dirty="0" smtClean="0"/>
              <a:t>Deadlock-freedom</a:t>
            </a:r>
            <a:endParaRPr lang="zh-CN" altLang="en-US" sz="2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57812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5528"/>
    </mc:Choice>
    <mc:Fallback xmlns="">
      <p:transition spd="slow" advTm="655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1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25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animBg="1"/>
      <p:bldP spid="22" grpId="0" animBg="1"/>
      <p:bldP spid="2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New progress properties </a:t>
            </a:r>
            <a:endParaRPr lang="zh-CN" altLang="en-US" dirty="0"/>
          </a:p>
        </p:txBody>
      </p:sp>
      <p:sp>
        <p:nvSpPr>
          <p:cNvPr id="7" name="文本框 6"/>
          <p:cNvSpPr txBox="1"/>
          <p:nvPr/>
        </p:nvSpPr>
        <p:spPr>
          <a:xfrm>
            <a:off x="739366" y="2159102"/>
            <a:ext cx="2625158" cy="38625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altLang="zh-CN" sz="2000" b="1" dirty="0" err="1" smtClean="0">
                <a:solidFill>
                  <a:prstClr val="black"/>
                </a:solidFill>
              </a:rPr>
              <a:t>acq</a:t>
            </a:r>
            <a:r>
              <a:rPr lang="en-US" altLang="zh-CN" sz="2000" b="1" dirty="0" smtClean="0">
                <a:solidFill>
                  <a:prstClr val="black"/>
                </a:solidFill>
              </a:rPr>
              <a:t>() {</a:t>
            </a:r>
          </a:p>
          <a:p>
            <a:pPr>
              <a:spcBef>
                <a:spcPts val="600"/>
              </a:spcBef>
            </a:pPr>
            <a:r>
              <a:rPr lang="en-US" altLang="zh-CN" sz="2000" b="1" dirty="0" smtClean="0">
                <a:solidFill>
                  <a:prstClr val="black"/>
                </a:solidFill>
              </a:rPr>
              <a:t>    local</a:t>
            </a:r>
            <a:r>
              <a:rPr lang="en-US" altLang="zh-CN" sz="2000" dirty="0" smtClean="0">
                <a:solidFill>
                  <a:prstClr val="black"/>
                </a:solidFill>
              </a:rPr>
              <a:t> </a:t>
            </a:r>
            <a:r>
              <a:rPr lang="en-US" altLang="zh-CN" sz="2000" dirty="0" err="1" smtClean="0">
                <a:solidFill>
                  <a:prstClr val="black"/>
                </a:solidFill>
              </a:rPr>
              <a:t>succ</a:t>
            </a:r>
            <a:r>
              <a:rPr lang="en-US" altLang="zh-CN" sz="2000" dirty="0" smtClean="0">
                <a:solidFill>
                  <a:prstClr val="black"/>
                </a:solidFill>
              </a:rPr>
              <a:t>;</a:t>
            </a:r>
          </a:p>
          <a:p>
            <a:pPr>
              <a:spcBef>
                <a:spcPts val="600"/>
              </a:spcBef>
            </a:pPr>
            <a:r>
              <a:rPr lang="en-US" altLang="zh-CN" sz="2000" dirty="0" smtClean="0">
                <a:solidFill>
                  <a:prstClr val="black"/>
                </a:solidFill>
              </a:rPr>
              <a:t>    </a:t>
            </a:r>
            <a:r>
              <a:rPr lang="en-US" altLang="zh-CN" sz="2000" dirty="0" err="1" smtClean="0">
                <a:solidFill>
                  <a:prstClr val="black"/>
                </a:solidFill>
              </a:rPr>
              <a:t>succ</a:t>
            </a:r>
            <a:r>
              <a:rPr lang="en-US" altLang="zh-CN" sz="2000" dirty="0" smtClean="0">
                <a:solidFill>
                  <a:prstClr val="black"/>
                </a:solidFill>
              </a:rPr>
              <a:t> := false; </a:t>
            </a:r>
          </a:p>
          <a:p>
            <a:pPr>
              <a:spcBef>
                <a:spcPts val="600"/>
              </a:spcBef>
            </a:pPr>
            <a:r>
              <a:rPr lang="en-US" altLang="zh-CN" sz="2000" dirty="0">
                <a:solidFill>
                  <a:prstClr val="black"/>
                </a:solidFill>
              </a:rPr>
              <a:t> </a:t>
            </a:r>
            <a:r>
              <a:rPr lang="en-US" altLang="zh-CN" sz="2000" dirty="0" smtClean="0">
                <a:solidFill>
                  <a:prstClr val="black"/>
                </a:solidFill>
              </a:rPr>
              <a:t>   </a:t>
            </a:r>
            <a:r>
              <a:rPr lang="en-US" altLang="zh-CN" sz="2000" b="1" dirty="0" smtClean="0">
                <a:solidFill>
                  <a:prstClr val="black"/>
                </a:solidFill>
              </a:rPr>
              <a:t>while</a:t>
            </a:r>
            <a:r>
              <a:rPr lang="en-US" altLang="zh-CN" sz="2000" dirty="0" smtClean="0">
                <a:solidFill>
                  <a:prstClr val="black"/>
                </a:solidFill>
              </a:rPr>
              <a:t>( ! </a:t>
            </a:r>
            <a:r>
              <a:rPr lang="en-US" altLang="zh-CN" sz="2000" dirty="0" err="1" smtClean="0">
                <a:solidFill>
                  <a:prstClr val="black"/>
                </a:solidFill>
              </a:rPr>
              <a:t>succ</a:t>
            </a:r>
            <a:r>
              <a:rPr lang="en-US" altLang="zh-CN" sz="2000" dirty="0" smtClean="0">
                <a:solidFill>
                  <a:prstClr val="black"/>
                </a:solidFill>
              </a:rPr>
              <a:t> ) {</a:t>
            </a:r>
          </a:p>
          <a:p>
            <a:pPr>
              <a:spcBef>
                <a:spcPts val="600"/>
              </a:spcBef>
            </a:pPr>
            <a:r>
              <a:rPr lang="en-US" altLang="zh-CN" sz="2000" dirty="0">
                <a:solidFill>
                  <a:prstClr val="black"/>
                </a:solidFill>
              </a:rPr>
              <a:t> </a:t>
            </a:r>
            <a:r>
              <a:rPr lang="en-US" altLang="zh-CN" sz="2000" dirty="0" smtClean="0">
                <a:solidFill>
                  <a:prstClr val="black"/>
                </a:solidFill>
              </a:rPr>
              <a:t>       </a:t>
            </a:r>
            <a:r>
              <a:rPr lang="en-US" altLang="zh-CN" sz="2000" dirty="0" err="1" smtClean="0">
                <a:solidFill>
                  <a:prstClr val="black"/>
                </a:solidFill>
              </a:rPr>
              <a:t>succ</a:t>
            </a:r>
            <a:r>
              <a:rPr lang="en-US" altLang="zh-CN" sz="2000" dirty="0" smtClean="0">
                <a:solidFill>
                  <a:prstClr val="black"/>
                </a:solidFill>
              </a:rPr>
              <a:t> := </a:t>
            </a:r>
            <a:r>
              <a:rPr lang="en-US" altLang="zh-CN" sz="2000" b="1" dirty="0" err="1" smtClean="0">
                <a:solidFill>
                  <a:srgbClr val="FF0000"/>
                </a:solidFill>
              </a:rPr>
              <a:t>cas</a:t>
            </a:r>
            <a:r>
              <a:rPr lang="en-US" altLang="zh-CN" sz="2000" dirty="0" smtClean="0">
                <a:solidFill>
                  <a:prstClr val="black"/>
                </a:solidFill>
              </a:rPr>
              <a:t>(</a:t>
            </a:r>
            <a:r>
              <a:rPr lang="en-US" altLang="zh-CN" sz="2000" b="1" dirty="0" smtClean="0">
                <a:solidFill>
                  <a:srgbClr val="0000FF"/>
                </a:solidFill>
              </a:rPr>
              <a:t>L</a:t>
            </a:r>
            <a:r>
              <a:rPr lang="en-US" altLang="zh-CN" sz="2000" dirty="0" smtClean="0">
                <a:solidFill>
                  <a:prstClr val="black"/>
                </a:solidFill>
              </a:rPr>
              <a:t>, 0, 1);</a:t>
            </a:r>
          </a:p>
          <a:p>
            <a:pPr>
              <a:spcBef>
                <a:spcPts val="600"/>
              </a:spcBef>
            </a:pPr>
            <a:r>
              <a:rPr lang="en-US" altLang="zh-CN" sz="2000" dirty="0">
                <a:solidFill>
                  <a:prstClr val="black"/>
                </a:solidFill>
              </a:rPr>
              <a:t> </a:t>
            </a:r>
            <a:r>
              <a:rPr lang="en-US" altLang="zh-CN" sz="2000" dirty="0" smtClean="0">
                <a:solidFill>
                  <a:prstClr val="black"/>
                </a:solidFill>
              </a:rPr>
              <a:t>   }</a:t>
            </a:r>
          </a:p>
          <a:p>
            <a:pPr>
              <a:spcBef>
                <a:spcPts val="600"/>
              </a:spcBef>
            </a:pPr>
            <a:r>
              <a:rPr lang="en-US" altLang="zh-CN" sz="2000" b="1" dirty="0" smtClean="0">
                <a:solidFill>
                  <a:prstClr val="black"/>
                </a:solidFill>
              </a:rPr>
              <a:t>}</a:t>
            </a:r>
          </a:p>
          <a:p>
            <a:pPr>
              <a:spcBef>
                <a:spcPts val="600"/>
              </a:spcBef>
            </a:pPr>
            <a:r>
              <a:rPr lang="en-US" altLang="zh-CN" sz="2000" b="1" dirty="0" err="1" smtClean="0">
                <a:solidFill>
                  <a:prstClr val="black"/>
                </a:solidFill>
              </a:rPr>
              <a:t>rel</a:t>
            </a:r>
            <a:r>
              <a:rPr lang="en-US" altLang="zh-CN" sz="2000" b="1" dirty="0" smtClean="0">
                <a:solidFill>
                  <a:prstClr val="black"/>
                </a:solidFill>
              </a:rPr>
              <a:t>() </a:t>
            </a:r>
            <a:r>
              <a:rPr lang="en-US" altLang="zh-CN" sz="2000" b="1" dirty="0">
                <a:solidFill>
                  <a:prstClr val="black"/>
                </a:solidFill>
              </a:rPr>
              <a:t>{</a:t>
            </a:r>
          </a:p>
          <a:p>
            <a:pPr>
              <a:spcBef>
                <a:spcPts val="600"/>
              </a:spcBef>
            </a:pPr>
            <a:r>
              <a:rPr lang="en-US" altLang="zh-CN" sz="2000" b="1" dirty="0" smtClean="0">
                <a:solidFill>
                  <a:srgbClr val="0000FF"/>
                </a:solidFill>
              </a:rPr>
              <a:t>    L</a:t>
            </a:r>
            <a:r>
              <a:rPr lang="en-US" altLang="zh-CN" sz="2000" dirty="0" smtClean="0">
                <a:solidFill>
                  <a:srgbClr val="0000FF"/>
                </a:solidFill>
              </a:rPr>
              <a:t> </a:t>
            </a:r>
            <a:r>
              <a:rPr lang="en-US" altLang="zh-CN" sz="2000" dirty="0">
                <a:solidFill>
                  <a:prstClr val="black"/>
                </a:solidFill>
              </a:rPr>
              <a:t>:= 0</a:t>
            </a:r>
            <a:r>
              <a:rPr lang="en-US" altLang="zh-CN" sz="2000" dirty="0" smtClean="0">
                <a:solidFill>
                  <a:prstClr val="black"/>
                </a:solidFill>
              </a:rPr>
              <a:t>;</a:t>
            </a:r>
          </a:p>
          <a:p>
            <a:pPr>
              <a:spcBef>
                <a:spcPts val="600"/>
              </a:spcBef>
            </a:pPr>
            <a:r>
              <a:rPr lang="en-US" altLang="zh-CN" sz="2000" b="1" dirty="0" smtClean="0">
                <a:solidFill>
                  <a:prstClr val="black"/>
                </a:solidFill>
              </a:rPr>
              <a:t>}</a:t>
            </a:r>
            <a:endParaRPr lang="zh-CN" altLang="en-US" sz="2000" b="1" dirty="0">
              <a:solidFill>
                <a:prstClr val="black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301261" y="1697437"/>
            <a:ext cx="12009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>
                <a:solidFill>
                  <a:prstClr val="black"/>
                </a:solidFill>
              </a:rPr>
              <a:t>TAS lock</a:t>
            </a:r>
            <a:endParaRPr lang="zh-CN" altLang="en-US" sz="2400" dirty="0">
              <a:solidFill>
                <a:prstClr val="black"/>
              </a:solidFill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4391786" y="2113816"/>
            <a:ext cx="3310276" cy="1800493"/>
            <a:chOff x="1040252" y="2749852"/>
            <a:chExt cx="3310276" cy="1800493"/>
          </a:xfrm>
        </p:grpSpPr>
        <p:grpSp>
          <p:nvGrpSpPr>
            <p:cNvPr id="10" name="组合 22"/>
            <p:cNvGrpSpPr/>
            <p:nvPr/>
          </p:nvGrpSpPr>
          <p:grpSpPr>
            <a:xfrm>
              <a:off x="2418780" y="2822153"/>
              <a:ext cx="72008" cy="1728192"/>
              <a:chOff x="4191000" y="4221088"/>
              <a:chExt cx="76200" cy="1722512"/>
            </a:xfrm>
          </p:grpSpPr>
          <p:sp>
            <p:nvSpPr>
              <p:cNvPr id="13" name="Line 46"/>
              <p:cNvSpPr>
                <a:spLocks noChangeShapeType="1"/>
              </p:cNvSpPr>
              <p:nvPr/>
            </p:nvSpPr>
            <p:spPr bwMode="auto">
              <a:xfrm>
                <a:off x="4191000" y="4221088"/>
                <a:ext cx="0" cy="172251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1600">
                  <a:solidFill>
                    <a:prstClr val="black"/>
                  </a:solidFill>
                </a:endParaRPr>
              </a:p>
            </p:txBody>
          </p:sp>
          <p:sp>
            <p:nvSpPr>
              <p:cNvPr id="14" name="Line 47"/>
              <p:cNvSpPr>
                <a:spLocks noChangeShapeType="1"/>
              </p:cNvSpPr>
              <p:nvPr/>
            </p:nvSpPr>
            <p:spPr bwMode="auto">
              <a:xfrm>
                <a:off x="4267200" y="4221088"/>
                <a:ext cx="0" cy="172251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160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1" name="TextBox 9"/>
            <p:cNvSpPr txBox="1"/>
            <p:nvPr/>
          </p:nvSpPr>
          <p:spPr>
            <a:xfrm>
              <a:off x="1040252" y="2932345"/>
              <a:ext cx="1236877" cy="135421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27432">
                <a:spcBef>
                  <a:spcPts val="600"/>
                </a:spcBef>
                <a:buClr>
                  <a:srgbClr val="4F81BD"/>
                </a:buClr>
                <a:buSzPct val="80000"/>
                <a:defRPr/>
              </a:pPr>
              <a:r>
                <a:rPr lang="en-US" altLang="zh-CN" sz="2400" dirty="0" err="1" smtClean="0">
                  <a:solidFill>
                    <a:prstClr val="black"/>
                  </a:solidFill>
                </a:rPr>
                <a:t>acq</a:t>
              </a:r>
              <a:r>
                <a:rPr lang="en-US" altLang="zh-CN" sz="2400" dirty="0" smtClean="0">
                  <a:solidFill>
                    <a:prstClr val="black"/>
                  </a:solidFill>
                </a:rPr>
                <a:t>();</a:t>
              </a:r>
            </a:p>
            <a:p>
              <a:pPr marL="27432">
                <a:spcBef>
                  <a:spcPts val="600"/>
                </a:spcBef>
                <a:buClr>
                  <a:srgbClr val="4F81BD"/>
                </a:buClr>
                <a:buSzPct val="80000"/>
                <a:defRPr/>
              </a:pPr>
              <a:r>
                <a:rPr lang="en-US" altLang="zh-CN" sz="2400" dirty="0" err="1" smtClean="0">
                  <a:solidFill>
                    <a:prstClr val="black"/>
                  </a:solidFill>
                </a:rPr>
                <a:t>rel</a:t>
              </a:r>
              <a:r>
                <a:rPr lang="en-US" altLang="zh-CN" sz="2400" dirty="0" smtClean="0">
                  <a:solidFill>
                    <a:prstClr val="black"/>
                  </a:solidFill>
                </a:rPr>
                <a:t>();</a:t>
              </a:r>
            </a:p>
            <a:p>
              <a:pPr marL="27432">
                <a:spcBef>
                  <a:spcPts val="600"/>
                </a:spcBef>
                <a:buClr>
                  <a:srgbClr val="4F81BD"/>
                </a:buClr>
                <a:buSzPct val="80000"/>
                <a:defRPr/>
              </a:pPr>
              <a:r>
                <a:rPr lang="en-US" altLang="zh-CN" sz="2400" dirty="0" smtClean="0">
                  <a:solidFill>
                    <a:srgbClr val="ED7D31"/>
                  </a:solidFill>
                </a:rPr>
                <a:t>print(1);</a:t>
              </a:r>
            </a:p>
          </p:txBody>
        </p:sp>
        <p:sp>
          <p:nvSpPr>
            <p:cNvPr id="12" name="TextBox 10"/>
            <p:cNvSpPr txBox="1"/>
            <p:nvPr/>
          </p:nvSpPr>
          <p:spPr>
            <a:xfrm>
              <a:off x="2653910" y="2749852"/>
              <a:ext cx="1696618" cy="180049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27432">
                <a:spcBef>
                  <a:spcPts val="600"/>
                </a:spcBef>
                <a:buClr>
                  <a:srgbClr val="4F81BD"/>
                </a:buClr>
                <a:buSzPct val="80000"/>
                <a:defRPr/>
              </a:pPr>
              <a:r>
                <a:rPr lang="en-US" altLang="zh-CN" sz="2400" dirty="0" smtClean="0">
                  <a:solidFill>
                    <a:prstClr val="black"/>
                  </a:solidFill>
                </a:rPr>
                <a:t>while(true){</a:t>
              </a:r>
            </a:p>
            <a:p>
              <a:pPr marL="27432">
                <a:spcBef>
                  <a:spcPts val="600"/>
                </a:spcBef>
                <a:buClr>
                  <a:srgbClr val="4F81BD"/>
                </a:buClr>
                <a:buSzPct val="80000"/>
                <a:defRPr/>
              </a:pPr>
              <a:r>
                <a:rPr lang="en-US" altLang="zh-CN" sz="2400" dirty="0" smtClean="0">
                  <a:solidFill>
                    <a:srgbClr val="ED7D31"/>
                  </a:solidFill>
                </a:rPr>
                <a:t>    </a:t>
              </a:r>
              <a:r>
                <a:rPr lang="en-US" altLang="zh-CN" sz="2400" dirty="0" err="1" smtClean="0">
                  <a:solidFill>
                    <a:prstClr val="black"/>
                  </a:solidFill>
                </a:rPr>
                <a:t>acq</a:t>
              </a:r>
              <a:r>
                <a:rPr lang="en-US" altLang="zh-CN" sz="2400" dirty="0" smtClean="0">
                  <a:solidFill>
                    <a:prstClr val="black"/>
                  </a:solidFill>
                </a:rPr>
                <a:t>(); </a:t>
              </a:r>
            </a:p>
            <a:p>
              <a:pPr marL="27432">
                <a:spcBef>
                  <a:spcPts val="600"/>
                </a:spcBef>
                <a:buClr>
                  <a:srgbClr val="4F81BD"/>
                </a:buClr>
                <a:buSzPct val="80000"/>
                <a:defRPr/>
              </a:pPr>
              <a:r>
                <a:rPr lang="en-US" altLang="zh-CN" sz="2400" dirty="0" smtClean="0">
                  <a:solidFill>
                    <a:prstClr val="black"/>
                  </a:solidFill>
                </a:rPr>
                <a:t>    </a:t>
              </a:r>
              <a:r>
                <a:rPr lang="en-US" altLang="zh-CN" sz="2400" dirty="0" err="1" smtClean="0">
                  <a:solidFill>
                    <a:prstClr val="black"/>
                  </a:solidFill>
                </a:rPr>
                <a:t>rel</a:t>
              </a:r>
              <a:r>
                <a:rPr lang="en-US" altLang="zh-CN" sz="2400" dirty="0" smtClean="0">
                  <a:solidFill>
                    <a:prstClr val="black"/>
                  </a:solidFill>
                </a:rPr>
                <a:t>();</a:t>
              </a:r>
            </a:p>
            <a:p>
              <a:pPr marL="27432">
                <a:spcBef>
                  <a:spcPts val="600"/>
                </a:spcBef>
                <a:buClr>
                  <a:srgbClr val="4F81BD"/>
                </a:buClr>
                <a:buSzPct val="80000"/>
                <a:defRPr/>
              </a:pPr>
              <a:r>
                <a:rPr lang="en-US" altLang="zh-CN" sz="2400" dirty="0" smtClean="0">
                  <a:solidFill>
                    <a:prstClr val="black"/>
                  </a:solidFill>
                </a:rPr>
                <a:t>}</a:t>
              </a:r>
              <a:endParaRPr lang="he-IL" altLang="zh-CN" sz="2400" dirty="0" smtClean="0">
                <a:solidFill>
                  <a:prstClr val="black"/>
                </a:solidFill>
              </a:endParaRPr>
            </a:p>
          </p:txBody>
        </p:sp>
      </p:grpSp>
      <p:sp>
        <p:nvSpPr>
          <p:cNvPr id="15" name="文本框 14"/>
          <p:cNvSpPr txBox="1"/>
          <p:nvPr/>
        </p:nvSpPr>
        <p:spPr>
          <a:xfrm>
            <a:off x="4055045" y="1697437"/>
            <a:ext cx="11623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 smtClean="0">
                <a:solidFill>
                  <a:prstClr val="black"/>
                </a:solidFill>
              </a:rPr>
              <a:t>client: </a:t>
            </a:r>
            <a:endParaRPr lang="zh-CN" altLang="en-US" sz="2800" dirty="0">
              <a:solidFill>
                <a:prstClr val="black"/>
              </a:solidFill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4391785" y="4175916"/>
            <a:ext cx="37325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prstClr val="black"/>
                </a:solidFill>
              </a:rPr>
              <a:t>It </a:t>
            </a:r>
            <a:r>
              <a:rPr lang="en-US" altLang="zh-CN" sz="2400" dirty="0">
                <a:solidFill>
                  <a:srgbClr val="0000FF"/>
                </a:solidFill>
              </a:rPr>
              <a:t>may not </a:t>
            </a:r>
            <a:r>
              <a:rPr lang="en-US" altLang="zh-CN" sz="2400" dirty="0">
                <a:solidFill>
                  <a:prstClr val="black"/>
                </a:solidFill>
              </a:rPr>
              <a:t>print </a:t>
            </a:r>
            <a:r>
              <a:rPr lang="en-US" altLang="zh-CN" sz="2400" dirty="0" smtClean="0">
                <a:solidFill>
                  <a:prstClr val="black"/>
                </a:solidFill>
              </a:rPr>
              <a:t>1 </a:t>
            </a:r>
            <a:br>
              <a:rPr lang="en-US" altLang="zh-CN" sz="2400" dirty="0" smtClean="0">
                <a:solidFill>
                  <a:prstClr val="black"/>
                </a:solidFill>
              </a:rPr>
            </a:br>
            <a:r>
              <a:rPr lang="en-US" altLang="zh-CN" sz="2400" dirty="0" smtClean="0">
                <a:solidFill>
                  <a:prstClr val="black"/>
                </a:solidFill>
              </a:rPr>
              <a:t>(even with fair scheduling).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3613266" y="4995575"/>
            <a:ext cx="5364480" cy="830997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r>
              <a:rPr lang="en-US" altLang="zh-CN" sz="2400" dirty="0" smtClean="0"/>
              <a:t>But there always </a:t>
            </a:r>
            <a:r>
              <a:rPr lang="en-US" altLang="zh-CN" sz="2400" dirty="0" smtClean="0">
                <a:solidFill>
                  <a:srgbClr val="0000FF"/>
                </a:solidFill>
              </a:rPr>
              <a:t>exists a method call </a:t>
            </a:r>
            <a:r>
              <a:rPr lang="en-US" altLang="zh-CN" sz="2400" dirty="0" smtClean="0"/>
              <a:t>that returns, </a:t>
            </a:r>
            <a:r>
              <a:rPr lang="en-US" altLang="zh-CN" sz="2400" i="1" dirty="0" smtClean="0">
                <a:solidFill>
                  <a:srgbClr val="FF0000"/>
                </a:solidFill>
              </a:rPr>
              <a:t>unless the lock is never released</a:t>
            </a:r>
            <a:r>
              <a:rPr lang="en-US" altLang="zh-CN" sz="2400" dirty="0" smtClean="0"/>
              <a:t>.</a:t>
            </a:r>
            <a:endParaRPr lang="zh-CN" altLang="en-US" sz="2400" dirty="0"/>
          </a:p>
        </p:txBody>
      </p:sp>
      <p:sp>
        <p:nvSpPr>
          <p:cNvPr id="22" name="任意多边形 21"/>
          <p:cNvSpPr/>
          <p:nvPr/>
        </p:nvSpPr>
        <p:spPr>
          <a:xfrm>
            <a:off x="3652058" y="5004262"/>
            <a:ext cx="5286895" cy="814647"/>
          </a:xfrm>
          <a:custGeom>
            <a:avLst/>
            <a:gdLst>
              <a:gd name="connsiteX0" fmla="*/ 5542 w 5286895"/>
              <a:gd name="connsiteY0" fmla="*/ 809105 h 814647"/>
              <a:gd name="connsiteX1" fmla="*/ 1014153 w 5286895"/>
              <a:gd name="connsiteY1" fmla="*/ 814647 h 814647"/>
              <a:gd name="connsiteX2" fmla="*/ 1019695 w 5286895"/>
              <a:gd name="connsiteY2" fmla="*/ 454429 h 814647"/>
              <a:gd name="connsiteX3" fmla="*/ 5286895 w 5286895"/>
              <a:gd name="connsiteY3" fmla="*/ 437803 h 814647"/>
              <a:gd name="connsiteX4" fmla="*/ 5275811 w 5286895"/>
              <a:gd name="connsiteY4" fmla="*/ 0 h 814647"/>
              <a:gd name="connsiteX5" fmla="*/ 520931 w 5286895"/>
              <a:gd name="connsiteY5" fmla="*/ 0 h 814647"/>
              <a:gd name="connsiteX6" fmla="*/ 532015 w 5286895"/>
              <a:gd name="connsiteY6" fmla="*/ 415636 h 814647"/>
              <a:gd name="connsiteX7" fmla="*/ 0 w 5286895"/>
              <a:gd name="connsiteY7" fmla="*/ 410094 h 814647"/>
              <a:gd name="connsiteX8" fmla="*/ 5542 w 5286895"/>
              <a:gd name="connsiteY8" fmla="*/ 809105 h 814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286895" h="814647">
                <a:moveTo>
                  <a:pt x="5542" y="809105"/>
                </a:moveTo>
                <a:lnTo>
                  <a:pt x="1014153" y="814647"/>
                </a:lnTo>
                <a:cubicBezTo>
                  <a:pt x="1016000" y="694574"/>
                  <a:pt x="1017848" y="574502"/>
                  <a:pt x="1019695" y="454429"/>
                </a:cubicBezTo>
                <a:lnTo>
                  <a:pt x="5286895" y="437803"/>
                </a:lnTo>
                <a:lnTo>
                  <a:pt x="5275811" y="0"/>
                </a:lnTo>
                <a:lnTo>
                  <a:pt x="520931" y="0"/>
                </a:lnTo>
                <a:lnTo>
                  <a:pt x="532015" y="415636"/>
                </a:lnTo>
                <a:lnTo>
                  <a:pt x="0" y="410094"/>
                </a:lnTo>
                <a:cubicBezTo>
                  <a:pt x="1847" y="543098"/>
                  <a:pt x="3695" y="676101"/>
                  <a:pt x="5542" y="809105"/>
                </a:cubicBezTo>
                <a:close/>
              </a:path>
            </a:pathLst>
          </a:custGeom>
          <a:solidFill>
            <a:srgbClr val="FF0000">
              <a:alpha val="20000"/>
            </a:srgbClr>
          </a:solidFill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圆角矩形标注 18"/>
          <p:cNvSpPr/>
          <p:nvPr/>
        </p:nvSpPr>
        <p:spPr>
          <a:xfrm>
            <a:off x="2882077" y="5902036"/>
            <a:ext cx="3121776" cy="680794"/>
          </a:xfrm>
          <a:prstGeom prst="wedgeRoundRectCallout">
            <a:avLst>
              <a:gd name="adj1" fmla="val 46508"/>
              <a:gd name="adj2" fmla="val -7871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dirty="0" smtClean="0"/>
              <a:t>Rule out non-termination </a:t>
            </a:r>
            <a:br>
              <a:rPr lang="en-US" altLang="zh-CN" sz="2000" dirty="0" smtClean="0"/>
            </a:br>
            <a:r>
              <a:rPr lang="en-US" altLang="zh-CN" sz="2000" dirty="0" smtClean="0"/>
              <a:t>caused by </a:t>
            </a:r>
            <a:r>
              <a:rPr lang="en-US" altLang="zh-CN" sz="2000" b="1" dirty="0" smtClean="0">
                <a:solidFill>
                  <a:srgbClr val="FFFF00"/>
                </a:solidFill>
              </a:rPr>
              <a:t>“bad” clients</a:t>
            </a:r>
            <a:endParaRPr lang="zh-CN" altLang="en-US" sz="1600" b="1" dirty="0">
              <a:solidFill>
                <a:srgbClr val="FFFF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03134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62"/>
    </mc:Choice>
    <mc:Fallback xmlns="">
      <p:transition spd="slow" advTm="35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New progress properties </a:t>
            </a:r>
            <a:endParaRPr lang="zh-CN" altLang="en-US" dirty="0"/>
          </a:p>
        </p:txBody>
      </p:sp>
      <p:sp>
        <p:nvSpPr>
          <p:cNvPr id="7" name="文本框 6"/>
          <p:cNvSpPr txBox="1"/>
          <p:nvPr/>
        </p:nvSpPr>
        <p:spPr>
          <a:xfrm>
            <a:off x="739366" y="2159102"/>
            <a:ext cx="2625158" cy="38625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altLang="zh-CN" sz="2000" b="1" dirty="0" err="1" smtClean="0">
                <a:solidFill>
                  <a:prstClr val="black"/>
                </a:solidFill>
              </a:rPr>
              <a:t>acq</a:t>
            </a:r>
            <a:r>
              <a:rPr lang="en-US" altLang="zh-CN" sz="2000" b="1" dirty="0" smtClean="0">
                <a:solidFill>
                  <a:prstClr val="black"/>
                </a:solidFill>
              </a:rPr>
              <a:t>() {</a:t>
            </a:r>
          </a:p>
          <a:p>
            <a:pPr>
              <a:spcBef>
                <a:spcPts val="600"/>
              </a:spcBef>
            </a:pPr>
            <a:r>
              <a:rPr lang="en-US" altLang="zh-CN" sz="2000" b="1" dirty="0" smtClean="0">
                <a:solidFill>
                  <a:prstClr val="black"/>
                </a:solidFill>
              </a:rPr>
              <a:t>    local</a:t>
            </a:r>
            <a:r>
              <a:rPr lang="en-US" altLang="zh-CN" sz="2000" dirty="0" smtClean="0">
                <a:solidFill>
                  <a:prstClr val="black"/>
                </a:solidFill>
              </a:rPr>
              <a:t> </a:t>
            </a:r>
            <a:r>
              <a:rPr lang="en-US" altLang="zh-CN" sz="2000" dirty="0" err="1" smtClean="0">
                <a:solidFill>
                  <a:prstClr val="black"/>
                </a:solidFill>
              </a:rPr>
              <a:t>succ</a:t>
            </a:r>
            <a:r>
              <a:rPr lang="en-US" altLang="zh-CN" sz="2000" dirty="0" smtClean="0">
                <a:solidFill>
                  <a:prstClr val="black"/>
                </a:solidFill>
              </a:rPr>
              <a:t>;</a:t>
            </a:r>
          </a:p>
          <a:p>
            <a:pPr>
              <a:spcBef>
                <a:spcPts val="600"/>
              </a:spcBef>
            </a:pPr>
            <a:r>
              <a:rPr lang="en-US" altLang="zh-CN" sz="2000" dirty="0" smtClean="0">
                <a:solidFill>
                  <a:prstClr val="black"/>
                </a:solidFill>
              </a:rPr>
              <a:t>    </a:t>
            </a:r>
            <a:r>
              <a:rPr lang="en-US" altLang="zh-CN" sz="2000" dirty="0" err="1" smtClean="0">
                <a:solidFill>
                  <a:prstClr val="black"/>
                </a:solidFill>
              </a:rPr>
              <a:t>succ</a:t>
            </a:r>
            <a:r>
              <a:rPr lang="en-US" altLang="zh-CN" sz="2000" dirty="0" smtClean="0">
                <a:solidFill>
                  <a:prstClr val="black"/>
                </a:solidFill>
              </a:rPr>
              <a:t> := false; </a:t>
            </a:r>
          </a:p>
          <a:p>
            <a:pPr>
              <a:spcBef>
                <a:spcPts val="600"/>
              </a:spcBef>
            </a:pPr>
            <a:r>
              <a:rPr lang="en-US" altLang="zh-CN" sz="2000" dirty="0">
                <a:solidFill>
                  <a:prstClr val="black"/>
                </a:solidFill>
              </a:rPr>
              <a:t> </a:t>
            </a:r>
            <a:r>
              <a:rPr lang="en-US" altLang="zh-CN" sz="2000" dirty="0" smtClean="0">
                <a:solidFill>
                  <a:prstClr val="black"/>
                </a:solidFill>
              </a:rPr>
              <a:t>   </a:t>
            </a:r>
            <a:r>
              <a:rPr lang="en-US" altLang="zh-CN" sz="2000" b="1" dirty="0" smtClean="0">
                <a:solidFill>
                  <a:prstClr val="black"/>
                </a:solidFill>
              </a:rPr>
              <a:t>while</a:t>
            </a:r>
            <a:r>
              <a:rPr lang="en-US" altLang="zh-CN" sz="2000" dirty="0" smtClean="0">
                <a:solidFill>
                  <a:prstClr val="black"/>
                </a:solidFill>
              </a:rPr>
              <a:t>( ! </a:t>
            </a:r>
            <a:r>
              <a:rPr lang="en-US" altLang="zh-CN" sz="2000" dirty="0" err="1" smtClean="0">
                <a:solidFill>
                  <a:prstClr val="black"/>
                </a:solidFill>
              </a:rPr>
              <a:t>succ</a:t>
            </a:r>
            <a:r>
              <a:rPr lang="en-US" altLang="zh-CN" sz="2000" dirty="0" smtClean="0">
                <a:solidFill>
                  <a:prstClr val="black"/>
                </a:solidFill>
              </a:rPr>
              <a:t> ) {</a:t>
            </a:r>
          </a:p>
          <a:p>
            <a:pPr>
              <a:spcBef>
                <a:spcPts val="600"/>
              </a:spcBef>
            </a:pPr>
            <a:r>
              <a:rPr lang="en-US" altLang="zh-CN" sz="2000" dirty="0">
                <a:solidFill>
                  <a:prstClr val="black"/>
                </a:solidFill>
              </a:rPr>
              <a:t> </a:t>
            </a:r>
            <a:r>
              <a:rPr lang="en-US" altLang="zh-CN" sz="2000" dirty="0" smtClean="0">
                <a:solidFill>
                  <a:prstClr val="black"/>
                </a:solidFill>
              </a:rPr>
              <a:t>       </a:t>
            </a:r>
            <a:r>
              <a:rPr lang="en-US" altLang="zh-CN" sz="2000" dirty="0" err="1" smtClean="0">
                <a:solidFill>
                  <a:prstClr val="black"/>
                </a:solidFill>
              </a:rPr>
              <a:t>succ</a:t>
            </a:r>
            <a:r>
              <a:rPr lang="en-US" altLang="zh-CN" sz="2000" dirty="0" smtClean="0">
                <a:solidFill>
                  <a:prstClr val="black"/>
                </a:solidFill>
              </a:rPr>
              <a:t> := </a:t>
            </a:r>
            <a:r>
              <a:rPr lang="en-US" altLang="zh-CN" sz="2000" b="1" dirty="0" err="1" smtClean="0">
                <a:solidFill>
                  <a:srgbClr val="FF0000"/>
                </a:solidFill>
              </a:rPr>
              <a:t>cas</a:t>
            </a:r>
            <a:r>
              <a:rPr lang="en-US" altLang="zh-CN" sz="2000" dirty="0" smtClean="0">
                <a:solidFill>
                  <a:prstClr val="black"/>
                </a:solidFill>
              </a:rPr>
              <a:t>(</a:t>
            </a:r>
            <a:r>
              <a:rPr lang="en-US" altLang="zh-CN" sz="2000" b="1" dirty="0" smtClean="0">
                <a:solidFill>
                  <a:srgbClr val="0000FF"/>
                </a:solidFill>
              </a:rPr>
              <a:t>L</a:t>
            </a:r>
            <a:r>
              <a:rPr lang="en-US" altLang="zh-CN" sz="2000" dirty="0" smtClean="0">
                <a:solidFill>
                  <a:prstClr val="black"/>
                </a:solidFill>
              </a:rPr>
              <a:t>, 0, 1);</a:t>
            </a:r>
          </a:p>
          <a:p>
            <a:pPr>
              <a:spcBef>
                <a:spcPts val="600"/>
              </a:spcBef>
            </a:pPr>
            <a:r>
              <a:rPr lang="en-US" altLang="zh-CN" sz="2000" dirty="0">
                <a:solidFill>
                  <a:prstClr val="black"/>
                </a:solidFill>
              </a:rPr>
              <a:t> </a:t>
            </a:r>
            <a:r>
              <a:rPr lang="en-US" altLang="zh-CN" sz="2000" dirty="0" smtClean="0">
                <a:solidFill>
                  <a:prstClr val="black"/>
                </a:solidFill>
              </a:rPr>
              <a:t>   }</a:t>
            </a:r>
          </a:p>
          <a:p>
            <a:pPr>
              <a:spcBef>
                <a:spcPts val="600"/>
              </a:spcBef>
            </a:pPr>
            <a:r>
              <a:rPr lang="en-US" altLang="zh-CN" sz="2000" b="1" dirty="0" smtClean="0">
                <a:solidFill>
                  <a:prstClr val="black"/>
                </a:solidFill>
              </a:rPr>
              <a:t>}</a:t>
            </a:r>
          </a:p>
          <a:p>
            <a:pPr>
              <a:spcBef>
                <a:spcPts val="600"/>
              </a:spcBef>
            </a:pPr>
            <a:r>
              <a:rPr lang="en-US" altLang="zh-CN" sz="2000" b="1" dirty="0" err="1" smtClean="0">
                <a:solidFill>
                  <a:prstClr val="black"/>
                </a:solidFill>
              </a:rPr>
              <a:t>rel</a:t>
            </a:r>
            <a:r>
              <a:rPr lang="en-US" altLang="zh-CN" sz="2000" b="1" dirty="0" smtClean="0">
                <a:solidFill>
                  <a:prstClr val="black"/>
                </a:solidFill>
              </a:rPr>
              <a:t>() </a:t>
            </a:r>
            <a:r>
              <a:rPr lang="en-US" altLang="zh-CN" sz="2000" b="1" dirty="0">
                <a:solidFill>
                  <a:prstClr val="black"/>
                </a:solidFill>
              </a:rPr>
              <a:t>{</a:t>
            </a:r>
          </a:p>
          <a:p>
            <a:pPr>
              <a:spcBef>
                <a:spcPts val="600"/>
              </a:spcBef>
            </a:pPr>
            <a:r>
              <a:rPr lang="en-US" altLang="zh-CN" sz="2000" b="1" dirty="0" smtClean="0">
                <a:solidFill>
                  <a:srgbClr val="0000FF"/>
                </a:solidFill>
              </a:rPr>
              <a:t>    L</a:t>
            </a:r>
            <a:r>
              <a:rPr lang="en-US" altLang="zh-CN" sz="2000" dirty="0" smtClean="0">
                <a:solidFill>
                  <a:srgbClr val="0000FF"/>
                </a:solidFill>
              </a:rPr>
              <a:t> </a:t>
            </a:r>
            <a:r>
              <a:rPr lang="en-US" altLang="zh-CN" sz="2000" dirty="0">
                <a:solidFill>
                  <a:prstClr val="black"/>
                </a:solidFill>
              </a:rPr>
              <a:t>:= 0</a:t>
            </a:r>
            <a:r>
              <a:rPr lang="en-US" altLang="zh-CN" sz="2000" dirty="0" smtClean="0">
                <a:solidFill>
                  <a:prstClr val="black"/>
                </a:solidFill>
              </a:rPr>
              <a:t>;</a:t>
            </a:r>
          </a:p>
          <a:p>
            <a:pPr>
              <a:spcBef>
                <a:spcPts val="600"/>
              </a:spcBef>
            </a:pPr>
            <a:r>
              <a:rPr lang="en-US" altLang="zh-CN" sz="2000" b="1" dirty="0" smtClean="0">
                <a:solidFill>
                  <a:prstClr val="black"/>
                </a:solidFill>
              </a:rPr>
              <a:t>}</a:t>
            </a:r>
            <a:endParaRPr lang="zh-CN" altLang="en-US" sz="2000" b="1" dirty="0">
              <a:solidFill>
                <a:prstClr val="black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301261" y="1697437"/>
            <a:ext cx="12009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>
                <a:solidFill>
                  <a:prstClr val="black"/>
                </a:solidFill>
              </a:rPr>
              <a:t>TAS lock</a:t>
            </a:r>
            <a:endParaRPr lang="zh-CN" altLang="en-US" sz="2400" dirty="0">
              <a:solidFill>
                <a:prstClr val="black"/>
              </a:solidFill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3613266" y="4995575"/>
            <a:ext cx="5364480" cy="830997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r>
              <a:rPr lang="en-US" altLang="zh-CN" sz="2400" dirty="0" smtClean="0"/>
              <a:t>But there always </a:t>
            </a:r>
            <a:r>
              <a:rPr lang="en-US" altLang="zh-CN" sz="2400" dirty="0" smtClean="0">
                <a:solidFill>
                  <a:srgbClr val="0000FF"/>
                </a:solidFill>
              </a:rPr>
              <a:t>exists a method call </a:t>
            </a:r>
            <a:r>
              <a:rPr lang="en-US" altLang="zh-CN" sz="2400" dirty="0" smtClean="0"/>
              <a:t>that returns, </a:t>
            </a:r>
            <a:r>
              <a:rPr lang="en-US" altLang="zh-CN" sz="2400" i="1" dirty="0" smtClean="0">
                <a:solidFill>
                  <a:srgbClr val="FF0000"/>
                </a:solidFill>
              </a:rPr>
              <a:t>unless the lock is never released</a:t>
            </a:r>
            <a:r>
              <a:rPr lang="en-US" altLang="zh-CN" sz="2400" dirty="0" smtClean="0"/>
              <a:t>.</a:t>
            </a:r>
            <a:endParaRPr lang="zh-CN" altLang="en-US" sz="2400" dirty="0"/>
          </a:p>
        </p:txBody>
      </p:sp>
      <p:sp>
        <p:nvSpPr>
          <p:cNvPr id="22" name="任意多边形 21"/>
          <p:cNvSpPr/>
          <p:nvPr/>
        </p:nvSpPr>
        <p:spPr>
          <a:xfrm>
            <a:off x="3652058" y="5004262"/>
            <a:ext cx="5286895" cy="814647"/>
          </a:xfrm>
          <a:custGeom>
            <a:avLst/>
            <a:gdLst>
              <a:gd name="connsiteX0" fmla="*/ 5542 w 5286895"/>
              <a:gd name="connsiteY0" fmla="*/ 809105 h 814647"/>
              <a:gd name="connsiteX1" fmla="*/ 1014153 w 5286895"/>
              <a:gd name="connsiteY1" fmla="*/ 814647 h 814647"/>
              <a:gd name="connsiteX2" fmla="*/ 1019695 w 5286895"/>
              <a:gd name="connsiteY2" fmla="*/ 454429 h 814647"/>
              <a:gd name="connsiteX3" fmla="*/ 5286895 w 5286895"/>
              <a:gd name="connsiteY3" fmla="*/ 437803 h 814647"/>
              <a:gd name="connsiteX4" fmla="*/ 5275811 w 5286895"/>
              <a:gd name="connsiteY4" fmla="*/ 0 h 814647"/>
              <a:gd name="connsiteX5" fmla="*/ 520931 w 5286895"/>
              <a:gd name="connsiteY5" fmla="*/ 0 h 814647"/>
              <a:gd name="connsiteX6" fmla="*/ 532015 w 5286895"/>
              <a:gd name="connsiteY6" fmla="*/ 415636 h 814647"/>
              <a:gd name="connsiteX7" fmla="*/ 0 w 5286895"/>
              <a:gd name="connsiteY7" fmla="*/ 410094 h 814647"/>
              <a:gd name="connsiteX8" fmla="*/ 5542 w 5286895"/>
              <a:gd name="connsiteY8" fmla="*/ 809105 h 814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286895" h="814647">
                <a:moveTo>
                  <a:pt x="5542" y="809105"/>
                </a:moveTo>
                <a:lnTo>
                  <a:pt x="1014153" y="814647"/>
                </a:lnTo>
                <a:cubicBezTo>
                  <a:pt x="1016000" y="694574"/>
                  <a:pt x="1017848" y="574502"/>
                  <a:pt x="1019695" y="454429"/>
                </a:cubicBezTo>
                <a:lnTo>
                  <a:pt x="5286895" y="437803"/>
                </a:lnTo>
                <a:lnTo>
                  <a:pt x="5275811" y="0"/>
                </a:lnTo>
                <a:lnTo>
                  <a:pt x="520931" y="0"/>
                </a:lnTo>
                <a:lnTo>
                  <a:pt x="532015" y="415636"/>
                </a:lnTo>
                <a:lnTo>
                  <a:pt x="0" y="410094"/>
                </a:lnTo>
                <a:cubicBezTo>
                  <a:pt x="1847" y="543098"/>
                  <a:pt x="3695" y="676101"/>
                  <a:pt x="5542" y="809105"/>
                </a:cubicBezTo>
                <a:close/>
              </a:path>
            </a:pathLst>
          </a:custGeom>
          <a:solidFill>
            <a:srgbClr val="FF0000">
              <a:alpha val="20000"/>
            </a:srgbClr>
          </a:solidFill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圆角矩形标注 2"/>
          <p:cNvSpPr/>
          <p:nvPr/>
        </p:nvSpPr>
        <p:spPr>
          <a:xfrm>
            <a:off x="2882077" y="5902036"/>
            <a:ext cx="3121776" cy="680794"/>
          </a:xfrm>
          <a:prstGeom prst="wedgeRoundRectCallout">
            <a:avLst>
              <a:gd name="adj1" fmla="val 46508"/>
              <a:gd name="adj2" fmla="val -7871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dirty="0" smtClean="0"/>
              <a:t>Rule out non-termination </a:t>
            </a:r>
            <a:br>
              <a:rPr lang="en-US" altLang="zh-CN" sz="2000" dirty="0" smtClean="0"/>
            </a:br>
            <a:r>
              <a:rPr lang="en-US" altLang="zh-CN" sz="2000" dirty="0" smtClean="0"/>
              <a:t>caused by </a:t>
            </a:r>
            <a:r>
              <a:rPr lang="en-US" altLang="zh-CN" sz="2000" b="1" dirty="0" smtClean="0">
                <a:solidFill>
                  <a:srgbClr val="FFFF00"/>
                </a:solidFill>
              </a:rPr>
              <a:t>“bad” clients</a:t>
            </a:r>
            <a:endParaRPr lang="zh-CN" altLang="en-US" sz="1600" b="1" dirty="0">
              <a:solidFill>
                <a:srgbClr val="FFFF00"/>
              </a:solidFill>
            </a:endParaRPr>
          </a:p>
        </p:txBody>
      </p:sp>
      <p:grpSp>
        <p:nvGrpSpPr>
          <p:cNvPr id="25" name="组合 24"/>
          <p:cNvGrpSpPr/>
          <p:nvPr/>
        </p:nvGrpSpPr>
        <p:grpSpPr>
          <a:xfrm>
            <a:off x="4550412" y="2251821"/>
            <a:ext cx="3834542" cy="1467145"/>
            <a:chOff x="5573277" y="2744639"/>
            <a:chExt cx="3834542" cy="1467145"/>
          </a:xfrm>
        </p:grpSpPr>
        <p:grpSp>
          <p:nvGrpSpPr>
            <p:cNvPr id="26" name="组合 22"/>
            <p:cNvGrpSpPr/>
            <p:nvPr/>
          </p:nvGrpSpPr>
          <p:grpSpPr>
            <a:xfrm>
              <a:off x="6794270" y="2766808"/>
              <a:ext cx="72044" cy="1444976"/>
              <a:chOff x="4191000" y="4221088"/>
              <a:chExt cx="76200" cy="1722512"/>
            </a:xfrm>
          </p:grpSpPr>
          <p:sp>
            <p:nvSpPr>
              <p:cNvPr id="29" name="Line 46"/>
              <p:cNvSpPr>
                <a:spLocks noChangeShapeType="1"/>
              </p:cNvSpPr>
              <p:nvPr/>
            </p:nvSpPr>
            <p:spPr bwMode="auto">
              <a:xfrm>
                <a:off x="4191000" y="4221088"/>
                <a:ext cx="0" cy="1722512"/>
              </a:xfrm>
              <a:prstGeom prst="line">
                <a:avLst/>
              </a:prstGeom>
              <a:noFill/>
              <a:ln w="9525">
                <a:solidFill>
                  <a:sysClr val="windowText" lastClr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0" name="Line 47"/>
              <p:cNvSpPr>
                <a:spLocks noChangeShapeType="1"/>
              </p:cNvSpPr>
              <p:nvPr/>
            </p:nvSpPr>
            <p:spPr bwMode="auto">
              <a:xfrm>
                <a:off x="4267200" y="4221088"/>
                <a:ext cx="0" cy="1722512"/>
              </a:xfrm>
              <a:prstGeom prst="line">
                <a:avLst/>
              </a:prstGeom>
              <a:noFill/>
              <a:ln w="9525">
                <a:solidFill>
                  <a:sysClr val="windowText" lastClr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</p:grpSp>
        <p:sp>
          <p:nvSpPr>
            <p:cNvPr id="27" name="TextBox 9"/>
            <p:cNvSpPr txBox="1"/>
            <p:nvPr/>
          </p:nvSpPr>
          <p:spPr>
            <a:xfrm>
              <a:off x="5573277" y="2744639"/>
              <a:ext cx="919162" cy="135421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27432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4F81BD"/>
                </a:buClr>
                <a:buSzPct val="80000"/>
                <a:buFontTx/>
                <a:buNone/>
                <a:tabLst/>
                <a:defRPr/>
              </a:pPr>
              <a:r>
                <a:rPr kumimoji="0" lang="en-US" altLang="zh-CN" sz="24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ED7D31"/>
                  </a:solidFill>
                  <a:effectLst/>
                  <a:uLnTx/>
                  <a:uFillTx/>
                </a:rPr>
                <a:t>acq</a:t>
              </a:r>
              <a:r>
                <a:rPr kumimoji="0" lang="en-US" altLang="zh-CN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ED7D31"/>
                  </a:solidFill>
                  <a:effectLst/>
                  <a:uLnTx/>
                  <a:uFillTx/>
                </a:rPr>
                <a:t>();</a:t>
              </a:r>
            </a:p>
            <a:p>
              <a:pPr marL="27432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4F81BD"/>
                </a:buClr>
                <a:buSzPct val="80000"/>
                <a:buFontTx/>
                <a:buNone/>
                <a:tabLst/>
                <a:defRPr/>
              </a:pPr>
              <a:r>
                <a:rPr kumimoji="0" lang="en-US" altLang="zh-CN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  …</a:t>
              </a:r>
            </a:p>
            <a:p>
              <a:pPr marL="27432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4F81BD"/>
                </a:buClr>
                <a:buSzPct val="80000"/>
                <a:buFontTx/>
                <a:buNone/>
                <a:tabLst/>
                <a:defRPr/>
              </a:pPr>
              <a:r>
                <a:rPr kumimoji="0" lang="en-US" altLang="zh-CN" sz="24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rel</a:t>
              </a:r>
              <a:r>
                <a:rPr kumimoji="0" lang="en-US" altLang="zh-CN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();</a:t>
              </a:r>
            </a:p>
          </p:txBody>
        </p:sp>
        <p:sp>
          <p:nvSpPr>
            <p:cNvPr id="28" name="TextBox 10"/>
            <p:cNvSpPr txBox="1"/>
            <p:nvPr/>
          </p:nvSpPr>
          <p:spPr>
            <a:xfrm>
              <a:off x="7026718" y="2744639"/>
              <a:ext cx="2381101" cy="9079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27432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4F81BD"/>
                </a:buClr>
                <a:buSzPct val="80000"/>
                <a:buFontTx/>
                <a:buNone/>
                <a:tabLst/>
                <a:defRPr/>
              </a:pPr>
              <a:r>
                <a:rPr kumimoji="0" lang="en-US" altLang="zh-CN" sz="24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ED7D31"/>
                  </a:solidFill>
                  <a:effectLst/>
                  <a:uLnTx/>
                  <a:uFillTx/>
                </a:rPr>
                <a:t>acq</a:t>
              </a:r>
              <a:r>
                <a:rPr kumimoji="0" lang="en-US" altLang="zh-CN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ED7D31"/>
                  </a:solidFill>
                  <a:effectLst/>
                  <a:uLnTx/>
                  <a:uFillTx/>
                </a:rPr>
                <a:t>(); </a:t>
              </a:r>
            </a:p>
            <a:p>
              <a:pPr marL="27432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4F81BD"/>
                </a:buClr>
                <a:buSzPct val="80000"/>
                <a:buFontTx/>
                <a:buNone/>
                <a:tabLst/>
                <a:defRPr/>
              </a:pPr>
              <a:r>
                <a:rPr kumimoji="0" lang="en-US" altLang="zh-CN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  while(true) skip;</a:t>
              </a:r>
              <a:endParaRPr kumimoji="0" lang="he-IL" altLang="zh-CN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31" name="圆角矩形标注 30"/>
          <p:cNvSpPr/>
          <p:nvPr/>
        </p:nvSpPr>
        <p:spPr>
          <a:xfrm>
            <a:off x="5512799" y="1365848"/>
            <a:ext cx="2872155" cy="681644"/>
          </a:xfrm>
          <a:prstGeom prst="wedgeRoundRectCallout">
            <a:avLst>
              <a:gd name="adj1" fmla="val -62021"/>
              <a:gd name="adj2" fmla="val 8201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 smtClean="0"/>
              <a:t>May never terminate</a:t>
            </a:r>
            <a:endParaRPr lang="zh-CN" altLang="en-US" sz="2400" dirty="0"/>
          </a:p>
        </p:txBody>
      </p:sp>
      <p:sp>
        <p:nvSpPr>
          <p:cNvPr id="33" name="文本框 32"/>
          <p:cNvSpPr txBox="1"/>
          <p:nvPr/>
        </p:nvSpPr>
        <p:spPr>
          <a:xfrm>
            <a:off x="4200700" y="4013510"/>
            <a:ext cx="4549832" cy="461665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solidFill>
                  <a:srgbClr val="FF0000"/>
                </a:solidFill>
              </a:rPr>
              <a:t>Should blame client instead of obj. 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4055045" y="1697437"/>
            <a:ext cx="11623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 smtClean="0">
                <a:solidFill>
                  <a:prstClr val="black"/>
                </a:solidFill>
              </a:rPr>
              <a:t>client: </a:t>
            </a:r>
            <a:endParaRPr lang="zh-CN" altLang="en-US" sz="28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56930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734"/>
    </mc:Choice>
    <mc:Fallback xmlns="">
      <p:transition spd="slow" advTm="257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New progress properties </a:t>
            </a:r>
            <a:endParaRPr lang="zh-CN" altLang="en-US" dirty="0"/>
          </a:p>
        </p:txBody>
      </p:sp>
      <p:sp>
        <p:nvSpPr>
          <p:cNvPr id="7" name="文本框 6"/>
          <p:cNvSpPr txBox="1"/>
          <p:nvPr/>
        </p:nvSpPr>
        <p:spPr>
          <a:xfrm>
            <a:off x="739366" y="2159102"/>
            <a:ext cx="2625158" cy="38625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altLang="zh-CN" sz="2000" b="1" dirty="0" err="1" smtClean="0">
                <a:solidFill>
                  <a:prstClr val="black"/>
                </a:solidFill>
              </a:rPr>
              <a:t>acq</a:t>
            </a:r>
            <a:r>
              <a:rPr lang="en-US" altLang="zh-CN" sz="2000" b="1" dirty="0" smtClean="0">
                <a:solidFill>
                  <a:prstClr val="black"/>
                </a:solidFill>
              </a:rPr>
              <a:t>() {</a:t>
            </a:r>
          </a:p>
          <a:p>
            <a:pPr>
              <a:spcBef>
                <a:spcPts val="600"/>
              </a:spcBef>
            </a:pPr>
            <a:r>
              <a:rPr lang="en-US" altLang="zh-CN" sz="2000" b="1" dirty="0" smtClean="0">
                <a:solidFill>
                  <a:prstClr val="black"/>
                </a:solidFill>
              </a:rPr>
              <a:t>    local</a:t>
            </a:r>
            <a:r>
              <a:rPr lang="en-US" altLang="zh-CN" sz="2000" dirty="0" smtClean="0">
                <a:solidFill>
                  <a:prstClr val="black"/>
                </a:solidFill>
              </a:rPr>
              <a:t> </a:t>
            </a:r>
            <a:r>
              <a:rPr lang="en-US" altLang="zh-CN" sz="2000" dirty="0" err="1" smtClean="0">
                <a:solidFill>
                  <a:prstClr val="black"/>
                </a:solidFill>
              </a:rPr>
              <a:t>succ</a:t>
            </a:r>
            <a:r>
              <a:rPr lang="en-US" altLang="zh-CN" sz="2000" dirty="0" smtClean="0">
                <a:solidFill>
                  <a:prstClr val="black"/>
                </a:solidFill>
              </a:rPr>
              <a:t>;</a:t>
            </a:r>
          </a:p>
          <a:p>
            <a:pPr>
              <a:spcBef>
                <a:spcPts val="600"/>
              </a:spcBef>
            </a:pPr>
            <a:r>
              <a:rPr lang="en-US" altLang="zh-CN" sz="2000" dirty="0" smtClean="0">
                <a:solidFill>
                  <a:prstClr val="black"/>
                </a:solidFill>
              </a:rPr>
              <a:t>    </a:t>
            </a:r>
            <a:r>
              <a:rPr lang="en-US" altLang="zh-CN" sz="2000" dirty="0" err="1" smtClean="0">
                <a:solidFill>
                  <a:prstClr val="black"/>
                </a:solidFill>
              </a:rPr>
              <a:t>succ</a:t>
            </a:r>
            <a:r>
              <a:rPr lang="en-US" altLang="zh-CN" sz="2000" dirty="0" smtClean="0">
                <a:solidFill>
                  <a:prstClr val="black"/>
                </a:solidFill>
              </a:rPr>
              <a:t> := false; </a:t>
            </a:r>
          </a:p>
          <a:p>
            <a:pPr>
              <a:spcBef>
                <a:spcPts val="600"/>
              </a:spcBef>
            </a:pPr>
            <a:r>
              <a:rPr lang="en-US" altLang="zh-CN" sz="2000" dirty="0">
                <a:solidFill>
                  <a:prstClr val="black"/>
                </a:solidFill>
              </a:rPr>
              <a:t> </a:t>
            </a:r>
            <a:r>
              <a:rPr lang="en-US" altLang="zh-CN" sz="2000" dirty="0" smtClean="0">
                <a:solidFill>
                  <a:prstClr val="black"/>
                </a:solidFill>
              </a:rPr>
              <a:t>   </a:t>
            </a:r>
            <a:r>
              <a:rPr lang="en-US" altLang="zh-CN" sz="2000" b="1" dirty="0" smtClean="0">
                <a:solidFill>
                  <a:prstClr val="black"/>
                </a:solidFill>
              </a:rPr>
              <a:t>while</a:t>
            </a:r>
            <a:r>
              <a:rPr lang="en-US" altLang="zh-CN" sz="2000" dirty="0" smtClean="0">
                <a:solidFill>
                  <a:prstClr val="black"/>
                </a:solidFill>
              </a:rPr>
              <a:t>( ! </a:t>
            </a:r>
            <a:r>
              <a:rPr lang="en-US" altLang="zh-CN" sz="2000" dirty="0" err="1" smtClean="0">
                <a:solidFill>
                  <a:prstClr val="black"/>
                </a:solidFill>
              </a:rPr>
              <a:t>succ</a:t>
            </a:r>
            <a:r>
              <a:rPr lang="en-US" altLang="zh-CN" sz="2000" dirty="0" smtClean="0">
                <a:solidFill>
                  <a:prstClr val="black"/>
                </a:solidFill>
              </a:rPr>
              <a:t> ) {</a:t>
            </a:r>
          </a:p>
          <a:p>
            <a:pPr>
              <a:spcBef>
                <a:spcPts val="600"/>
              </a:spcBef>
            </a:pPr>
            <a:r>
              <a:rPr lang="en-US" altLang="zh-CN" sz="2000" dirty="0">
                <a:solidFill>
                  <a:prstClr val="black"/>
                </a:solidFill>
              </a:rPr>
              <a:t> </a:t>
            </a:r>
            <a:r>
              <a:rPr lang="en-US" altLang="zh-CN" sz="2000" dirty="0" smtClean="0">
                <a:solidFill>
                  <a:prstClr val="black"/>
                </a:solidFill>
              </a:rPr>
              <a:t>       </a:t>
            </a:r>
            <a:r>
              <a:rPr lang="en-US" altLang="zh-CN" sz="2000" dirty="0" err="1" smtClean="0">
                <a:solidFill>
                  <a:prstClr val="black"/>
                </a:solidFill>
              </a:rPr>
              <a:t>succ</a:t>
            </a:r>
            <a:r>
              <a:rPr lang="en-US" altLang="zh-CN" sz="2000" dirty="0" smtClean="0">
                <a:solidFill>
                  <a:prstClr val="black"/>
                </a:solidFill>
              </a:rPr>
              <a:t> := </a:t>
            </a:r>
            <a:r>
              <a:rPr lang="en-US" altLang="zh-CN" sz="2000" b="1" dirty="0" err="1" smtClean="0">
                <a:solidFill>
                  <a:srgbClr val="FF0000"/>
                </a:solidFill>
              </a:rPr>
              <a:t>cas</a:t>
            </a:r>
            <a:r>
              <a:rPr lang="en-US" altLang="zh-CN" sz="2000" dirty="0" smtClean="0">
                <a:solidFill>
                  <a:prstClr val="black"/>
                </a:solidFill>
              </a:rPr>
              <a:t>(</a:t>
            </a:r>
            <a:r>
              <a:rPr lang="en-US" altLang="zh-CN" sz="2000" b="1" dirty="0" smtClean="0">
                <a:solidFill>
                  <a:srgbClr val="0000FF"/>
                </a:solidFill>
              </a:rPr>
              <a:t>L</a:t>
            </a:r>
            <a:r>
              <a:rPr lang="en-US" altLang="zh-CN" sz="2000" dirty="0" smtClean="0">
                <a:solidFill>
                  <a:prstClr val="black"/>
                </a:solidFill>
              </a:rPr>
              <a:t>, 0, 1);</a:t>
            </a:r>
          </a:p>
          <a:p>
            <a:pPr>
              <a:spcBef>
                <a:spcPts val="600"/>
              </a:spcBef>
            </a:pPr>
            <a:r>
              <a:rPr lang="en-US" altLang="zh-CN" sz="2000" dirty="0">
                <a:solidFill>
                  <a:prstClr val="black"/>
                </a:solidFill>
              </a:rPr>
              <a:t> </a:t>
            </a:r>
            <a:r>
              <a:rPr lang="en-US" altLang="zh-CN" sz="2000" dirty="0" smtClean="0">
                <a:solidFill>
                  <a:prstClr val="black"/>
                </a:solidFill>
              </a:rPr>
              <a:t>   }</a:t>
            </a:r>
          </a:p>
          <a:p>
            <a:pPr>
              <a:spcBef>
                <a:spcPts val="600"/>
              </a:spcBef>
            </a:pPr>
            <a:r>
              <a:rPr lang="en-US" altLang="zh-CN" sz="2000" b="1" dirty="0" smtClean="0">
                <a:solidFill>
                  <a:prstClr val="black"/>
                </a:solidFill>
              </a:rPr>
              <a:t>}</a:t>
            </a:r>
          </a:p>
          <a:p>
            <a:pPr>
              <a:spcBef>
                <a:spcPts val="600"/>
              </a:spcBef>
            </a:pPr>
            <a:r>
              <a:rPr lang="en-US" altLang="zh-CN" sz="2000" b="1" dirty="0" err="1" smtClean="0">
                <a:solidFill>
                  <a:prstClr val="black"/>
                </a:solidFill>
              </a:rPr>
              <a:t>rel</a:t>
            </a:r>
            <a:r>
              <a:rPr lang="en-US" altLang="zh-CN" sz="2000" b="1" dirty="0" smtClean="0">
                <a:solidFill>
                  <a:prstClr val="black"/>
                </a:solidFill>
              </a:rPr>
              <a:t>() </a:t>
            </a:r>
            <a:r>
              <a:rPr lang="en-US" altLang="zh-CN" sz="2000" b="1" dirty="0">
                <a:solidFill>
                  <a:prstClr val="black"/>
                </a:solidFill>
              </a:rPr>
              <a:t>{</a:t>
            </a:r>
          </a:p>
          <a:p>
            <a:pPr>
              <a:spcBef>
                <a:spcPts val="600"/>
              </a:spcBef>
            </a:pPr>
            <a:r>
              <a:rPr lang="en-US" altLang="zh-CN" sz="2000" b="1" dirty="0" smtClean="0">
                <a:solidFill>
                  <a:srgbClr val="0000FF"/>
                </a:solidFill>
              </a:rPr>
              <a:t>    L</a:t>
            </a:r>
            <a:r>
              <a:rPr lang="en-US" altLang="zh-CN" sz="2000" dirty="0" smtClean="0">
                <a:solidFill>
                  <a:srgbClr val="0000FF"/>
                </a:solidFill>
              </a:rPr>
              <a:t> </a:t>
            </a:r>
            <a:r>
              <a:rPr lang="en-US" altLang="zh-CN" sz="2000" dirty="0">
                <a:solidFill>
                  <a:prstClr val="black"/>
                </a:solidFill>
              </a:rPr>
              <a:t>:= 0</a:t>
            </a:r>
            <a:r>
              <a:rPr lang="en-US" altLang="zh-CN" sz="2000" dirty="0" smtClean="0">
                <a:solidFill>
                  <a:prstClr val="black"/>
                </a:solidFill>
              </a:rPr>
              <a:t>;</a:t>
            </a:r>
          </a:p>
          <a:p>
            <a:pPr>
              <a:spcBef>
                <a:spcPts val="600"/>
              </a:spcBef>
            </a:pPr>
            <a:r>
              <a:rPr lang="en-US" altLang="zh-CN" sz="2000" b="1" dirty="0" smtClean="0">
                <a:solidFill>
                  <a:prstClr val="black"/>
                </a:solidFill>
              </a:rPr>
              <a:t>}</a:t>
            </a:r>
            <a:endParaRPr lang="zh-CN" altLang="en-US" sz="2000" b="1" dirty="0">
              <a:solidFill>
                <a:prstClr val="black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301261" y="1697437"/>
            <a:ext cx="12009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>
                <a:solidFill>
                  <a:prstClr val="black"/>
                </a:solidFill>
              </a:rPr>
              <a:t>TAS lock</a:t>
            </a:r>
            <a:endParaRPr lang="zh-CN" altLang="en-US" sz="2400" dirty="0">
              <a:solidFill>
                <a:prstClr val="black"/>
              </a:solidFill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3613266" y="4995575"/>
            <a:ext cx="5364480" cy="830997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r>
              <a:rPr lang="en-US" altLang="zh-CN" sz="2400" dirty="0" smtClean="0"/>
              <a:t>But there always </a:t>
            </a:r>
            <a:r>
              <a:rPr lang="en-US" altLang="zh-CN" sz="2400" dirty="0" smtClean="0">
                <a:solidFill>
                  <a:srgbClr val="0000FF"/>
                </a:solidFill>
              </a:rPr>
              <a:t>exists a method call </a:t>
            </a:r>
            <a:r>
              <a:rPr lang="en-US" altLang="zh-CN" sz="2400" dirty="0" smtClean="0"/>
              <a:t>that returns, </a:t>
            </a:r>
            <a:r>
              <a:rPr lang="en-US" altLang="zh-CN" sz="2400" i="1" dirty="0" smtClean="0">
                <a:solidFill>
                  <a:srgbClr val="FF0000"/>
                </a:solidFill>
              </a:rPr>
              <a:t>unless the lock is never released</a:t>
            </a:r>
            <a:r>
              <a:rPr lang="en-US" altLang="zh-CN" sz="2400" dirty="0" smtClean="0"/>
              <a:t>.</a:t>
            </a:r>
            <a:endParaRPr lang="zh-CN" altLang="en-US" sz="2400" dirty="0"/>
          </a:p>
        </p:txBody>
      </p:sp>
      <p:sp>
        <p:nvSpPr>
          <p:cNvPr id="22" name="任意多边形 21"/>
          <p:cNvSpPr/>
          <p:nvPr/>
        </p:nvSpPr>
        <p:spPr>
          <a:xfrm>
            <a:off x="3652058" y="5004262"/>
            <a:ext cx="5286895" cy="814647"/>
          </a:xfrm>
          <a:custGeom>
            <a:avLst/>
            <a:gdLst>
              <a:gd name="connsiteX0" fmla="*/ 5542 w 5286895"/>
              <a:gd name="connsiteY0" fmla="*/ 809105 h 814647"/>
              <a:gd name="connsiteX1" fmla="*/ 1014153 w 5286895"/>
              <a:gd name="connsiteY1" fmla="*/ 814647 h 814647"/>
              <a:gd name="connsiteX2" fmla="*/ 1019695 w 5286895"/>
              <a:gd name="connsiteY2" fmla="*/ 454429 h 814647"/>
              <a:gd name="connsiteX3" fmla="*/ 5286895 w 5286895"/>
              <a:gd name="connsiteY3" fmla="*/ 437803 h 814647"/>
              <a:gd name="connsiteX4" fmla="*/ 5275811 w 5286895"/>
              <a:gd name="connsiteY4" fmla="*/ 0 h 814647"/>
              <a:gd name="connsiteX5" fmla="*/ 520931 w 5286895"/>
              <a:gd name="connsiteY5" fmla="*/ 0 h 814647"/>
              <a:gd name="connsiteX6" fmla="*/ 532015 w 5286895"/>
              <a:gd name="connsiteY6" fmla="*/ 415636 h 814647"/>
              <a:gd name="connsiteX7" fmla="*/ 0 w 5286895"/>
              <a:gd name="connsiteY7" fmla="*/ 410094 h 814647"/>
              <a:gd name="connsiteX8" fmla="*/ 5542 w 5286895"/>
              <a:gd name="connsiteY8" fmla="*/ 809105 h 814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286895" h="814647">
                <a:moveTo>
                  <a:pt x="5542" y="809105"/>
                </a:moveTo>
                <a:lnTo>
                  <a:pt x="1014153" y="814647"/>
                </a:lnTo>
                <a:cubicBezTo>
                  <a:pt x="1016000" y="694574"/>
                  <a:pt x="1017848" y="574502"/>
                  <a:pt x="1019695" y="454429"/>
                </a:cubicBezTo>
                <a:lnTo>
                  <a:pt x="5286895" y="437803"/>
                </a:lnTo>
                <a:lnTo>
                  <a:pt x="5275811" y="0"/>
                </a:lnTo>
                <a:lnTo>
                  <a:pt x="520931" y="0"/>
                </a:lnTo>
                <a:lnTo>
                  <a:pt x="532015" y="415636"/>
                </a:lnTo>
                <a:lnTo>
                  <a:pt x="0" y="410094"/>
                </a:lnTo>
                <a:cubicBezTo>
                  <a:pt x="1847" y="543098"/>
                  <a:pt x="3695" y="676101"/>
                  <a:pt x="5542" y="809105"/>
                </a:cubicBezTo>
                <a:close/>
              </a:path>
            </a:pathLst>
          </a:custGeom>
          <a:solidFill>
            <a:srgbClr val="FF0000">
              <a:alpha val="20000"/>
            </a:srgbClr>
          </a:solidFill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5" name="组合 24"/>
          <p:cNvGrpSpPr/>
          <p:nvPr/>
        </p:nvGrpSpPr>
        <p:grpSpPr>
          <a:xfrm>
            <a:off x="4550412" y="2251821"/>
            <a:ext cx="3834542" cy="1467145"/>
            <a:chOff x="5573277" y="2744639"/>
            <a:chExt cx="3834542" cy="1467145"/>
          </a:xfrm>
        </p:grpSpPr>
        <p:grpSp>
          <p:nvGrpSpPr>
            <p:cNvPr id="26" name="组合 22"/>
            <p:cNvGrpSpPr/>
            <p:nvPr/>
          </p:nvGrpSpPr>
          <p:grpSpPr>
            <a:xfrm>
              <a:off x="6794270" y="2766808"/>
              <a:ext cx="72044" cy="1444976"/>
              <a:chOff x="4191000" y="4221088"/>
              <a:chExt cx="76200" cy="1722512"/>
            </a:xfrm>
          </p:grpSpPr>
          <p:sp>
            <p:nvSpPr>
              <p:cNvPr id="29" name="Line 46"/>
              <p:cNvSpPr>
                <a:spLocks noChangeShapeType="1"/>
              </p:cNvSpPr>
              <p:nvPr/>
            </p:nvSpPr>
            <p:spPr bwMode="auto">
              <a:xfrm>
                <a:off x="4191000" y="4221088"/>
                <a:ext cx="0" cy="1722512"/>
              </a:xfrm>
              <a:prstGeom prst="line">
                <a:avLst/>
              </a:prstGeom>
              <a:noFill/>
              <a:ln w="9525">
                <a:solidFill>
                  <a:sysClr val="windowText" lastClr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0" name="Line 47"/>
              <p:cNvSpPr>
                <a:spLocks noChangeShapeType="1"/>
              </p:cNvSpPr>
              <p:nvPr/>
            </p:nvSpPr>
            <p:spPr bwMode="auto">
              <a:xfrm>
                <a:off x="4267200" y="4221088"/>
                <a:ext cx="0" cy="1722512"/>
              </a:xfrm>
              <a:prstGeom prst="line">
                <a:avLst/>
              </a:prstGeom>
              <a:noFill/>
              <a:ln w="9525">
                <a:solidFill>
                  <a:sysClr val="windowText" lastClr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</p:grpSp>
        <p:sp>
          <p:nvSpPr>
            <p:cNvPr id="27" name="TextBox 9"/>
            <p:cNvSpPr txBox="1"/>
            <p:nvPr/>
          </p:nvSpPr>
          <p:spPr>
            <a:xfrm>
              <a:off x="5573277" y="2744639"/>
              <a:ext cx="919162" cy="135421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27432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4F81BD"/>
                </a:buClr>
                <a:buSzPct val="80000"/>
                <a:buFontTx/>
                <a:buNone/>
                <a:tabLst/>
                <a:defRPr/>
              </a:pPr>
              <a:r>
                <a:rPr kumimoji="0" lang="en-US" altLang="zh-CN" sz="24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ED7D31"/>
                  </a:solidFill>
                  <a:effectLst/>
                  <a:uLnTx/>
                  <a:uFillTx/>
                </a:rPr>
                <a:t>acq</a:t>
              </a:r>
              <a:r>
                <a:rPr kumimoji="0" lang="en-US" altLang="zh-CN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ED7D31"/>
                  </a:solidFill>
                  <a:effectLst/>
                  <a:uLnTx/>
                  <a:uFillTx/>
                </a:rPr>
                <a:t>();</a:t>
              </a:r>
            </a:p>
            <a:p>
              <a:pPr marL="27432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4F81BD"/>
                </a:buClr>
                <a:buSzPct val="80000"/>
                <a:buFontTx/>
                <a:buNone/>
                <a:tabLst/>
                <a:defRPr/>
              </a:pPr>
              <a:r>
                <a:rPr kumimoji="0" lang="en-US" altLang="zh-CN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  …</a:t>
              </a:r>
            </a:p>
            <a:p>
              <a:pPr marL="27432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4F81BD"/>
                </a:buClr>
                <a:buSzPct val="80000"/>
                <a:buFontTx/>
                <a:buNone/>
                <a:tabLst/>
                <a:defRPr/>
              </a:pPr>
              <a:r>
                <a:rPr kumimoji="0" lang="en-US" altLang="zh-CN" sz="24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rel</a:t>
              </a:r>
              <a:r>
                <a:rPr kumimoji="0" lang="en-US" altLang="zh-CN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();</a:t>
              </a:r>
            </a:p>
          </p:txBody>
        </p:sp>
        <p:sp>
          <p:nvSpPr>
            <p:cNvPr id="28" name="TextBox 10"/>
            <p:cNvSpPr txBox="1"/>
            <p:nvPr/>
          </p:nvSpPr>
          <p:spPr>
            <a:xfrm>
              <a:off x="7026718" y="2744639"/>
              <a:ext cx="2381101" cy="9079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27432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4F81BD"/>
                </a:buClr>
                <a:buSzPct val="80000"/>
                <a:buFontTx/>
                <a:buNone/>
                <a:tabLst/>
                <a:defRPr/>
              </a:pPr>
              <a:r>
                <a:rPr kumimoji="0" lang="en-US" altLang="zh-CN" sz="24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ED7D31"/>
                  </a:solidFill>
                  <a:effectLst/>
                  <a:uLnTx/>
                  <a:uFillTx/>
                </a:rPr>
                <a:t>acq</a:t>
              </a:r>
              <a:r>
                <a:rPr kumimoji="0" lang="en-US" altLang="zh-CN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ED7D31"/>
                  </a:solidFill>
                  <a:effectLst/>
                  <a:uLnTx/>
                  <a:uFillTx/>
                </a:rPr>
                <a:t>(); </a:t>
              </a:r>
            </a:p>
            <a:p>
              <a:pPr marL="27432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4F81BD"/>
                </a:buClr>
                <a:buSzPct val="80000"/>
                <a:buFontTx/>
                <a:buNone/>
                <a:tabLst/>
                <a:defRPr/>
              </a:pPr>
              <a:r>
                <a:rPr kumimoji="0" lang="en-US" altLang="zh-CN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  while(true) skip;</a:t>
              </a:r>
              <a:endParaRPr kumimoji="0" lang="he-IL" altLang="zh-CN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31" name="圆角矩形标注 30"/>
          <p:cNvSpPr/>
          <p:nvPr/>
        </p:nvSpPr>
        <p:spPr>
          <a:xfrm>
            <a:off x="5512799" y="1365848"/>
            <a:ext cx="2872155" cy="681644"/>
          </a:xfrm>
          <a:prstGeom prst="wedgeRoundRectCallout">
            <a:avLst>
              <a:gd name="adj1" fmla="val -62021"/>
              <a:gd name="adj2" fmla="val 8201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 smtClean="0"/>
              <a:t>May never terminate</a:t>
            </a:r>
            <a:endParaRPr lang="zh-CN" altLang="en-US" sz="2400" dirty="0"/>
          </a:p>
        </p:txBody>
      </p:sp>
      <p:sp>
        <p:nvSpPr>
          <p:cNvPr id="33" name="文本框 32"/>
          <p:cNvSpPr txBox="1"/>
          <p:nvPr/>
        </p:nvSpPr>
        <p:spPr>
          <a:xfrm>
            <a:off x="4200700" y="4013510"/>
            <a:ext cx="4549832" cy="461665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solidFill>
                  <a:srgbClr val="FF0000"/>
                </a:solidFill>
              </a:rPr>
              <a:t>Should blame client instead of obj. 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3613267" y="6001788"/>
            <a:ext cx="43170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smtClean="0">
                <a:solidFill>
                  <a:srgbClr val="FF0000"/>
                </a:solidFill>
              </a:rPr>
              <a:t>Partial</a:t>
            </a:r>
            <a:r>
              <a:rPr lang="en-US" altLang="zh-CN" sz="2400" b="1" dirty="0" smtClean="0">
                <a:solidFill>
                  <a:prstClr val="black"/>
                </a:solidFill>
              </a:rPr>
              <a:t> Deadlock-Freedom (PDF)</a:t>
            </a:r>
            <a:endParaRPr lang="zh-CN" altLang="en-US" sz="2400" b="1" dirty="0">
              <a:solidFill>
                <a:prstClr val="black"/>
              </a:solidFill>
            </a:endParaRPr>
          </a:p>
        </p:txBody>
      </p:sp>
      <p:sp>
        <p:nvSpPr>
          <p:cNvPr id="18" name="圆角矩形标注 17"/>
          <p:cNvSpPr/>
          <p:nvPr/>
        </p:nvSpPr>
        <p:spPr>
          <a:xfrm>
            <a:off x="3438555" y="3825742"/>
            <a:ext cx="2579860" cy="1174177"/>
          </a:xfrm>
          <a:prstGeom prst="wedgeRoundRectCallout">
            <a:avLst>
              <a:gd name="adj1" fmla="val 42709"/>
              <a:gd name="adj2" fmla="val 88521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dirty="0" smtClean="0"/>
              <a:t>Need to generalize this for </a:t>
            </a:r>
            <a:r>
              <a:rPr lang="en-US" altLang="zh-CN" sz="2000" dirty="0" smtClean="0">
                <a:solidFill>
                  <a:srgbClr val="FFFF00"/>
                </a:solidFill>
              </a:rPr>
              <a:t>all objects with partial methods</a:t>
            </a:r>
            <a:endParaRPr lang="zh-CN" altLang="en-US" sz="2000" dirty="0">
              <a:solidFill>
                <a:srgbClr val="FFFF00"/>
              </a:solidFill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4055045" y="1697437"/>
            <a:ext cx="11623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 smtClean="0">
                <a:solidFill>
                  <a:prstClr val="black"/>
                </a:solidFill>
              </a:rPr>
              <a:t>client: </a:t>
            </a:r>
            <a:endParaRPr lang="zh-CN" altLang="en-US" sz="28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10735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731"/>
    </mc:Choice>
    <mc:Fallback xmlns="">
      <p:transition spd="slow" advTm="287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i="1" dirty="0" smtClean="0"/>
              <a:t>What are good locks?</a:t>
            </a:r>
            <a:endParaRPr lang="zh-CN" altLang="en-US" b="1" i="1" dirty="0"/>
          </a:p>
        </p:txBody>
      </p:sp>
      <p:sp>
        <p:nvSpPr>
          <p:cNvPr id="4" name="文本框 3"/>
          <p:cNvSpPr txBox="1"/>
          <p:nvPr/>
        </p:nvSpPr>
        <p:spPr>
          <a:xfrm>
            <a:off x="6971567" y="437483"/>
            <a:ext cx="1868363" cy="232371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altLang="zh-CN" sz="2000" b="1" dirty="0" err="1" smtClean="0"/>
              <a:t>lock_acquire</a:t>
            </a:r>
            <a:r>
              <a:rPr lang="en-US" altLang="zh-CN" sz="2000" b="1" dirty="0" smtClean="0"/>
              <a:t>() {</a:t>
            </a:r>
          </a:p>
          <a:p>
            <a:pPr>
              <a:spcBef>
                <a:spcPts val="600"/>
              </a:spcBef>
            </a:pPr>
            <a:r>
              <a:rPr lang="en-US" altLang="zh-CN" sz="2000" b="1" dirty="0" smtClean="0"/>
              <a:t>    …</a:t>
            </a:r>
            <a:endParaRPr lang="en-US" altLang="zh-CN" sz="2000" dirty="0" smtClean="0"/>
          </a:p>
          <a:p>
            <a:pPr>
              <a:spcBef>
                <a:spcPts val="600"/>
              </a:spcBef>
            </a:pPr>
            <a:r>
              <a:rPr lang="en-US" altLang="zh-CN" sz="2000" b="1" dirty="0" smtClean="0"/>
              <a:t>}</a:t>
            </a:r>
          </a:p>
          <a:p>
            <a:pPr>
              <a:spcBef>
                <a:spcPts val="600"/>
              </a:spcBef>
            </a:pPr>
            <a:r>
              <a:rPr lang="en-US" altLang="zh-CN" sz="2000" b="1" dirty="0" err="1" smtClean="0"/>
              <a:t>lock_release</a:t>
            </a:r>
            <a:r>
              <a:rPr lang="en-US" altLang="zh-CN" sz="2000" b="1" dirty="0" smtClean="0"/>
              <a:t>() </a:t>
            </a:r>
            <a:r>
              <a:rPr lang="en-US" altLang="zh-CN" sz="2000" b="1" dirty="0"/>
              <a:t>{</a:t>
            </a:r>
          </a:p>
          <a:p>
            <a:pPr>
              <a:spcBef>
                <a:spcPts val="600"/>
              </a:spcBef>
            </a:pPr>
            <a:r>
              <a:rPr lang="en-US" altLang="zh-CN" sz="2000" b="1" dirty="0" smtClean="0"/>
              <a:t>    …</a:t>
            </a:r>
            <a:endParaRPr lang="en-US" altLang="zh-CN" sz="2000" dirty="0" smtClean="0"/>
          </a:p>
          <a:p>
            <a:pPr>
              <a:spcBef>
                <a:spcPts val="600"/>
              </a:spcBef>
            </a:pPr>
            <a:r>
              <a:rPr lang="en-US" altLang="zh-CN" sz="2000" b="1" dirty="0" smtClean="0"/>
              <a:t>}</a:t>
            </a:r>
            <a:endParaRPr lang="zh-CN" altLang="en-US" sz="2000" b="1" dirty="0"/>
          </a:p>
        </p:txBody>
      </p:sp>
      <p:sp>
        <p:nvSpPr>
          <p:cNvPr id="5" name="文本框 4"/>
          <p:cNvSpPr txBox="1"/>
          <p:nvPr/>
        </p:nvSpPr>
        <p:spPr>
          <a:xfrm>
            <a:off x="1518458" y="1407698"/>
            <a:ext cx="48546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2800" i="1" dirty="0" smtClean="0"/>
              <a:t>as objects with </a:t>
            </a:r>
            <a:r>
              <a:rPr lang="en-US" altLang="zh-CN" sz="2800" b="1" i="1" dirty="0" smtClean="0">
                <a:solidFill>
                  <a:srgbClr val="FF0000"/>
                </a:solidFill>
              </a:rPr>
              <a:t>partial methods</a:t>
            </a:r>
            <a:r>
              <a:rPr lang="en-US" altLang="zh-CN" sz="2800" i="1" dirty="0" smtClean="0">
                <a:solidFill>
                  <a:srgbClr val="FF0000"/>
                </a:solidFill>
              </a:rPr>
              <a:t>?</a:t>
            </a:r>
            <a:endParaRPr lang="zh-CN" altLang="en-US" sz="2800" i="1" dirty="0">
              <a:solidFill>
                <a:srgbClr val="FF0000"/>
              </a:solidFill>
            </a:endParaRPr>
          </a:p>
        </p:txBody>
      </p:sp>
      <p:cxnSp>
        <p:nvCxnSpPr>
          <p:cNvPr id="7" name="直接箭头连接符 6"/>
          <p:cNvCxnSpPr/>
          <p:nvPr/>
        </p:nvCxnSpPr>
        <p:spPr>
          <a:xfrm flipV="1">
            <a:off x="6129251" y="1027908"/>
            <a:ext cx="842316" cy="451757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/>
          <p:cNvSpPr txBox="1"/>
          <p:nvPr/>
        </p:nvSpPr>
        <p:spPr>
          <a:xfrm>
            <a:off x="4705003" y="4879460"/>
            <a:ext cx="24577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i="1" dirty="0" smtClean="0">
                <a:solidFill>
                  <a:srgbClr val="FF0000"/>
                </a:solidFill>
              </a:rPr>
              <a:t>None applies!</a:t>
            </a:r>
            <a:endParaRPr lang="zh-CN" altLang="en-US" sz="2800" b="1" i="1" dirty="0">
              <a:solidFill>
                <a:srgbClr val="FF0000"/>
              </a:solidFill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5929744" y="2761780"/>
            <a:ext cx="59851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000" dirty="0" smtClean="0">
                <a:solidFill>
                  <a:srgbClr val="FF0000"/>
                </a:solidFill>
                <a:sym typeface="Wingdings 2" panose="05020102010507070707" pitchFamily="18" charset="2"/>
              </a:rPr>
              <a:t></a:t>
            </a:r>
            <a:endParaRPr lang="zh-CN" altLang="en-US" sz="6000" dirty="0">
              <a:solidFill>
                <a:srgbClr val="FF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809105" y="2565338"/>
            <a:ext cx="58750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/>
              <a:t>Safety &amp; Functionality: </a:t>
            </a:r>
            <a:r>
              <a:rPr lang="en-US" altLang="zh-CN" sz="2800" dirty="0" err="1" smtClean="0"/>
              <a:t>linearizability</a:t>
            </a:r>
            <a:endParaRPr lang="zh-CN" altLang="en-US" sz="2800" dirty="0"/>
          </a:p>
        </p:txBody>
      </p:sp>
      <p:grpSp>
        <p:nvGrpSpPr>
          <p:cNvPr id="6" name="组合 5"/>
          <p:cNvGrpSpPr/>
          <p:nvPr/>
        </p:nvGrpSpPr>
        <p:grpSpPr>
          <a:xfrm>
            <a:off x="809106" y="3266377"/>
            <a:ext cx="3895897" cy="2881901"/>
            <a:chOff x="809106" y="3621053"/>
            <a:chExt cx="3895897" cy="2881901"/>
          </a:xfrm>
        </p:grpSpPr>
        <p:sp>
          <p:nvSpPr>
            <p:cNvPr id="11" name="文本框 10"/>
            <p:cNvSpPr txBox="1"/>
            <p:nvPr/>
          </p:nvSpPr>
          <p:spPr>
            <a:xfrm>
              <a:off x="809106" y="3621053"/>
              <a:ext cx="359109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dirty="0" smtClean="0"/>
                <a:t>Progress:</a:t>
              </a:r>
              <a:endParaRPr lang="zh-CN" altLang="en-US" sz="2800" dirty="0"/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1321724" y="4194629"/>
              <a:ext cx="25852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 smtClean="0"/>
                <a:t>Wait-freedom (WF)</a:t>
              </a:r>
              <a:endParaRPr lang="zh-CN" altLang="en-US" sz="2400" dirty="0"/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1321724" y="4656294"/>
              <a:ext cx="338327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/>
                <a:t>L</a:t>
              </a:r>
              <a:r>
                <a:rPr lang="en-US" altLang="zh-CN" sz="2400" dirty="0" smtClean="0"/>
                <a:t>ock-freedom (LF)</a:t>
              </a:r>
              <a:endParaRPr lang="zh-CN" altLang="en-US" sz="2400" dirty="0"/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1321724" y="5117959"/>
              <a:ext cx="338327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 smtClean="0"/>
                <a:t>Starvation-freedom (SF)</a:t>
              </a:r>
              <a:endParaRPr lang="zh-CN" altLang="en-US" sz="2400" dirty="0"/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1321724" y="5579624"/>
              <a:ext cx="338327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 smtClean="0"/>
                <a:t>Deadlock-freedom (DF)</a:t>
              </a:r>
              <a:endParaRPr lang="zh-CN" altLang="en-US" sz="2400" dirty="0"/>
            </a:p>
          </p:txBody>
        </p:sp>
        <p:sp>
          <p:nvSpPr>
            <p:cNvPr id="16" name="文本框 15"/>
            <p:cNvSpPr txBox="1"/>
            <p:nvPr/>
          </p:nvSpPr>
          <p:spPr>
            <a:xfrm>
              <a:off x="1321725" y="6041289"/>
              <a:ext cx="22804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 smtClean="0"/>
                <a:t>... </a:t>
              </a:r>
              <a:endParaRPr lang="zh-CN" altLang="en-US" sz="2400" dirty="0"/>
            </a:p>
          </p:txBody>
        </p:sp>
      </p:grp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2093" y="3329347"/>
            <a:ext cx="1015856" cy="1309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直接连接符 8"/>
          <p:cNvCxnSpPr/>
          <p:nvPr/>
        </p:nvCxnSpPr>
        <p:spPr>
          <a:xfrm flipH="1">
            <a:off x="1321724" y="3912524"/>
            <a:ext cx="2518757" cy="2235754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连接符 24"/>
          <p:cNvCxnSpPr/>
          <p:nvPr/>
        </p:nvCxnSpPr>
        <p:spPr>
          <a:xfrm>
            <a:off x="1429789" y="3945775"/>
            <a:ext cx="2704407" cy="2083724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344914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1682"/>
    </mc:Choice>
    <mc:Fallback xmlns="">
      <p:transition spd="slow" advTm="616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9" grpId="0"/>
      <p:bldP spid="21" grpId="0"/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New progress properties </a:t>
            </a:r>
            <a:endParaRPr lang="zh-CN" altLang="en-US" dirty="0"/>
          </a:p>
        </p:txBody>
      </p:sp>
      <p:grpSp>
        <p:nvGrpSpPr>
          <p:cNvPr id="19" name="组合 18"/>
          <p:cNvGrpSpPr/>
          <p:nvPr/>
        </p:nvGrpSpPr>
        <p:grpSpPr>
          <a:xfrm>
            <a:off x="4762605" y="2160106"/>
            <a:ext cx="3310276" cy="1800493"/>
            <a:chOff x="1040252" y="2749852"/>
            <a:chExt cx="3310276" cy="1800493"/>
          </a:xfrm>
        </p:grpSpPr>
        <p:grpSp>
          <p:nvGrpSpPr>
            <p:cNvPr id="20" name="组合 22"/>
            <p:cNvGrpSpPr/>
            <p:nvPr/>
          </p:nvGrpSpPr>
          <p:grpSpPr>
            <a:xfrm>
              <a:off x="2418780" y="2822153"/>
              <a:ext cx="72008" cy="1728192"/>
              <a:chOff x="4191000" y="4221088"/>
              <a:chExt cx="76200" cy="1722512"/>
            </a:xfrm>
          </p:grpSpPr>
          <p:sp>
            <p:nvSpPr>
              <p:cNvPr id="25" name="Line 46"/>
              <p:cNvSpPr>
                <a:spLocks noChangeShapeType="1"/>
              </p:cNvSpPr>
              <p:nvPr/>
            </p:nvSpPr>
            <p:spPr bwMode="auto">
              <a:xfrm>
                <a:off x="4191000" y="4221088"/>
                <a:ext cx="0" cy="172251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1600">
                  <a:solidFill>
                    <a:prstClr val="black"/>
                  </a:solidFill>
                </a:endParaRPr>
              </a:p>
            </p:txBody>
          </p:sp>
          <p:sp>
            <p:nvSpPr>
              <p:cNvPr id="26" name="Line 47"/>
              <p:cNvSpPr>
                <a:spLocks noChangeShapeType="1"/>
              </p:cNvSpPr>
              <p:nvPr/>
            </p:nvSpPr>
            <p:spPr bwMode="auto">
              <a:xfrm>
                <a:off x="4267200" y="4221088"/>
                <a:ext cx="0" cy="172251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160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21" name="TextBox 9"/>
            <p:cNvSpPr txBox="1"/>
            <p:nvPr/>
          </p:nvSpPr>
          <p:spPr>
            <a:xfrm>
              <a:off x="1040252" y="2932345"/>
              <a:ext cx="1236877" cy="135421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27432">
                <a:spcBef>
                  <a:spcPts val="600"/>
                </a:spcBef>
                <a:buClr>
                  <a:srgbClr val="4F81BD"/>
                </a:buClr>
                <a:buSzPct val="80000"/>
                <a:defRPr/>
              </a:pPr>
              <a:r>
                <a:rPr lang="en-US" altLang="zh-CN" sz="2400" dirty="0" err="1" smtClean="0">
                  <a:solidFill>
                    <a:prstClr val="black"/>
                  </a:solidFill>
                </a:rPr>
                <a:t>acq</a:t>
              </a:r>
              <a:r>
                <a:rPr lang="en-US" altLang="zh-CN" sz="2400" dirty="0" smtClean="0">
                  <a:solidFill>
                    <a:prstClr val="black"/>
                  </a:solidFill>
                </a:rPr>
                <a:t>();</a:t>
              </a:r>
            </a:p>
            <a:p>
              <a:pPr marL="27432">
                <a:spcBef>
                  <a:spcPts val="600"/>
                </a:spcBef>
                <a:buClr>
                  <a:srgbClr val="4F81BD"/>
                </a:buClr>
                <a:buSzPct val="80000"/>
                <a:defRPr/>
              </a:pPr>
              <a:r>
                <a:rPr lang="en-US" altLang="zh-CN" sz="2400" dirty="0" err="1" smtClean="0">
                  <a:solidFill>
                    <a:prstClr val="black"/>
                  </a:solidFill>
                </a:rPr>
                <a:t>rel</a:t>
              </a:r>
              <a:r>
                <a:rPr lang="en-US" altLang="zh-CN" sz="2400" dirty="0" smtClean="0">
                  <a:solidFill>
                    <a:prstClr val="black"/>
                  </a:solidFill>
                </a:rPr>
                <a:t>();</a:t>
              </a:r>
            </a:p>
            <a:p>
              <a:pPr marL="27432">
                <a:spcBef>
                  <a:spcPts val="600"/>
                </a:spcBef>
                <a:buClr>
                  <a:srgbClr val="4F81BD"/>
                </a:buClr>
                <a:buSzPct val="80000"/>
                <a:defRPr/>
              </a:pPr>
              <a:r>
                <a:rPr lang="en-US" altLang="zh-CN" sz="2400" dirty="0" smtClean="0">
                  <a:solidFill>
                    <a:srgbClr val="ED7D31"/>
                  </a:solidFill>
                </a:rPr>
                <a:t>print(1);</a:t>
              </a:r>
            </a:p>
          </p:txBody>
        </p:sp>
        <p:sp>
          <p:nvSpPr>
            <p:cNvPr id="24" name="TextBox 10"/>
            <p:cNvSpPr txBox="1"/>
            <p:nvPr/>
          </p:nvSpPr>
          <p:spPr>
            <a:xfrm>
              <a:off x="2653910" y="2749852"/>
              <a:ext cx="1696618" cy="180049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27432">
                <a:spcBef>
                  <a:spcPts val="600"/>
                </a:spcBef>
                <a:buClr>
                  <a:srgbClr val="4F81BD"/>
                </a:buClr>
                <a:buSzPct val="80000"/>
                <a:defRPr/>
              </a:pPr>
              <a:r>
                <a:rPr lang="en-US" altLang="zh-CN" sz="2400" dirty="0" smtClean="0">
                  <a:solidFill>
                    <a:prstClr val="black"/>
                  </a:solidFill>
                </a:rPr>
                <a:t>while(true){</a:t>
              </a:r>
            </a:p>
            <a:p>
              <a:pPr marL="27432">
                <a:spcBef>
                  <a:spcPts val="600"/>
                </a:spcBef>
                <a:buClr>
                  <a:srgbClr val="4F81BD"/>
                </a:buClr>
                <a:buSzPct val="80000"/>
                <a:defRPr/>
              </a:pPr>
              <a:r>
                <a:rPr lang="en-US" altLang="zh-CN" sz="2400" dirty="0" smtClean="0">
                  <a:solidFill>
                    <a:srgbClr val="ED7D31"/>
                  </a:solidFill>
                </a:rPr>
                <a:t>    </a:t>
              </a:r>
              <a:r>
                <a:rPr lang="en-US" altLang="zh-CN" sz="2400" dirty="0" err="1" smtClean="0">
                  <a:solidFill>
                    <a:prstClr val="black"/>
                  </a:solidFill>
                </a:rPr>
                <a:t>acq</a:t>
              </a:r>
              <a:r>
                <a:rPr lang="en-US" altLang="zh-CN" sz="2400" dirty="0" smtClean="0">
                  <a:solidFill>
                    <a:prstClr val="black"/>
                  </a:solidFill>
                </a:rPr>
                <a:t>(); </a:t>
              </a:r>
            </a:p>
            <a:p>
              <a:pPr marL="27432">
                <a:spcBef>
                  <a:spcPts val="600"/>
                </a:spcBef>
                <a:buClr>
                  <a:srgbClr val="4F81BD"/>
                </a:buClr>
                <a:buSzPct val="80000"/>
                <a:defRPr/>
              </a:pPr>
              <a:r>
                <a:rPr lang="en-US" altLang="zh-CN" sz="2400" dirty="0" smtClean="0">
                  <a:solidFill>
                    <a:prstClr val="black"/>
                  </a:solidFill>
                </a:rPr>
                <a:t>    </a:t>
              </a:r>
              <a:r>
                <a:rPr lang="en-US" altLang="zh-CN" sz="2400" dirty="0" err="1" smtClean="0">
                  <a:solidFill>
                    <a:prstClr val="black"/>
                  </a:solidFill>
                </a:rPr>
                <a:t>rel</a:t>
              </a:r>
              <a:r>
                <a:rPr lang="en-US" altLang="zh-CN" sz="2400" dirty="0" smtClean="0">
                  <a:solidFill>
                    <a:prstClr val="black"/>
                  </a:solidFill>
                </a:rPr>
                <a:t>();</a:t>
              </a:r>
            </a:p>
            <a:p>
              <a:pPr marL="27432">
                <a:spcBef>
                  <a:spcPts val="600"/>
                </a:spcBef>
                <a:buClr>
                  <a:srgbClr val="4F81BD"/>
                </a:buClr>
                <a:buSzPct val="80000"/>
                <a:defRPr/>
              </a:pPr>
              <a:r>
                <a:rPr lang="en-US" altLang="zh-CN" sz="2400" dirty="0" smtClean="0">
                  <a:solidFill>
                    <a:prstClr val="black"/>
                  </a:solidFill>
                </a:rPr>
                <a:t>}</a:t>
              </a:r>
              <a:endParaRPr lang="he-IL" altLang="zh-CN" sz="2400" dirty="0" smtClean="0">
                <a:solidFill>
                  <a:prstClr val="black"/>
                </a:solidFill>
              </a:endParaRPr>
            </a:p>
          </p:txBody>
        </p:sp>
      </p:grpSp>
      <p:sp>
        <p:nvSpPr>
          <p:cNvPr id="27" name="文本框 26"/>
          <p:cNvSpPr txBox="1"/>
          <p:nvPr/>
        </p:nvSpPr>
        <p:spPr>
          <a:xfrm>
            <a:off x="4425864" y="1743727"/>
            <a:ext cx="11623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 smtClean="0">
                <a:solidFill>
                  <a:prstClr val="black"/>
                </a:solidFill>
              </a:rPr>
              <a:t>client: </a:t>
            </a:r>
            <a:endParaRPr lang="zh-CN" altLang="en-US" sz="2800" dirty="0">
              <a:solidFill>
                <a:prstClr val="black"/>
              </a:solidFill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4464831" y="4225789"/>
            <a:ext cx="35264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prstClr val="black"/>
                </a:solidFill>
              </a:rPr>
              <a:t>It</a:t>
            </a:r>
            <a:r>
              <a:rPr lang="en-US" altLang="zh-CN" sz="2400" dirty="0">
                <a:solidFill>
                  <a:srgbClr val="FF0000"/>
                </a:solidFill>
              </a:rPr>
              <a:t> </a:t>
            </a:r>
            <a:r>
              <a:rPr lang="en-US" altLang="zh-CN" sz="2400" dirty="0" smtClean="0">
                <a:solidFill>
                  <a:srgbClr val="FF0000"/>
                </a:solidFill>
              </a:rPr>
              <a:t>must</a:t>
            </a:r>
            <a:r>
              <a:rPr lang="en-US" altLang="zh-CN" sz="2400" dirty="0" smtClean="0">
                <a:solidFill>
                  <a:srgbClr val="0000FF"/>
                </a:solidFill>
              </a:rPr>
              <a:t> </a:t>
            </a:r>
            <a:r>
              <a:rPr lang="en-US" altLang="zh-CN" sz="2400" dirty="0">
                <a:solidFill>
                  <a:prstClr val="black"/>
                </a:solidFill>
              </a:rPr>
              <a:t>print </a:t>
            </a:r>
            <a:r>
              <a:rPr lang="en-US" altLang="zh-CN" sz="2400" dirty="0" smtClean="0">
                <a:solidFill>
                  <a:prstClr val="black"/>
                </a:solidFill>
              </a:rPr>
              <a:t>1 </a:t>
            </a:r>
          </a:p>
          <a:p>
            <a:r>
              <a:rPr lang="en-US" altLang="zh-CN" sz="2400" dirty="0" smtClean="0">
                <a:solidFill>
                  <a:prstClr val="black"/>
                </a:solidFill>
              </a:rPr>
              <a:t>under fair scheduling</a:t>
            </a:r>
          </a:p>
        </p:txBody>
      </p:sp>
      <p:sp>
        <p:nvSpPr>
          <p:cNvPr id="29" name="文本框 28"/>
          <p:cNvSpPr txBox="1"/>
          <p:nvPr/>
        </p:nvSpPr>
        <p:spPr>
          <a:xfrm>
            <a:off x="1300213" y="4046142"/>
            <a:ext cx="14907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>
                <a:solidFill>
                  <a:prstClr val="black"/>
                </a:solidFill>
              </a:rPr>
              <a:t>Ticket lock</a:t>
            </a:r>
            <a:endParaRPr lang="zh-CN" altLang="en-US" sz="2400" dirty="0">
              <a:solidFill>
                <a:prstClr val="black"/>
              </a:solidFill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614049" y="1738270"/>
            <a:ext cx="3530592" cy="232371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altLang="zh-CN" sz="2000" b="1" dirty="0" err="1" smtClean="0">
                <a:solidFill>
                  <a:prstClr val="black"/>
                </a:solidFill>
              </a:rPr>
              <a:t>acq</a:t>
            </a:r>
            <a:r>
              <a:rPr lang="en-US" altLang="zh-CN" sz="2000" b="1" dirty="0" smtClean="0">
                <a:solidFill>
                  <a:prstClr val="black"/>
                </a:solidFill>
              </a:rPr>
              <a:t>() {</a:t>
            </a:r>
          </a:p>
          <a:p>
            <a:pPr>
              <a:spcBef>
                <a:spcPts val="600"/>
              </a:spcBef>
            </a:pPr>
            <a:r>
              <a:rPr lang="en-US" altLang="zh-CN" sz="2000" b="1" dirty="0" smtClean="0">
                <a:solidFill>
                  <a:prstClr val="black"/>
                </a:solidFill>
              </a:rPr>
              <a:t>    local</a:t>
            </a:r>
            <a:r>
              <a:rPr lang="en-US" altLang="zh-CN" sz="2000" dirty="0" smtClean="0">
                <a:solidFill>
                  <a:prstClr val="black"/>
                </a:solidFill>
              </a:rPr>
              <a:t> </a:t>
            </a:r>
            <a:r>
              <a:rPr lang="en-US" altLang="zh-CN" sz="2000" dirty="0" err="1" smtClean="0">
                <a:solidFill>
                  <a:prstClr val="black"/>
                </a:solidFill>
              </a:rPr>
              <a:t>i</a:t>
            </a:r>
            <a:r>
              <a:rPr lang="en-US" altLang="zh-CN" sz="2000" dirty="0" smtClean="0">
                <a:solidFill>
                  <a:prstClr val="black"/>
                </a:solidFill>
              </a:rPr>
              <a:t>;</a:t>
            </a:r>
            <a:endParaRPr lang="en-US" altLang="zh-CN" sz="2000" dirty="0">
              <a:solidFill>
                <a:prstClr val="black"/>
              </a:solidFill>
            </a:endParaRPr>
          </a:p>
          <a:p>
            <a:pPr>
              <a:spcBef>
                <a:spcPts val="600"/>
              </a:spcBef>
            </a:pPr>
            <a:r>
              <a:rPr lang="en-US" altLang="zh-CN" sz="2000" dirty="0">
                <a:solidFill>
                  <a:prstClr val="black"/>
                </a:solidFill>
              </a:rPr>
              <a:t>    </a:t>
            </a:r>
            <a:r>
              <a:rPr lang="en-US" altLang="zh-CN" sz="2000" dirty="0" err="1">
                <a:solidFill>
                  <a:prstClr val="black"/>
                </a:solidFill>
              </a:rPr>
              <a:t>i</a:t>
            </a:r>
            <a:r>
              <a:rPr lang="en-US" altLang="zh-CN" sz="2000" dirty="0">
                <a:solidFill>
                  <a:prstClr val="black"/>
                </a:solidFill>
              </a:rPr>
              <a:t> := </a:t>
            </a:r>
            <a:r>
              <a:rPr lang="en-US" altLang="zh-CN" sz="2000" b="1" dirty="0" err="1">
                <a:solidFill>
                  <a:prstClr val="black"/>
                </a:solidFill>
              </a:rPr>
              <a:t>getAndInc</a:t>
            </a:r>
            <a:r>
              <a:rPr lang="en-US" altLang="zh-CN" sz="2000" dirty="0">
                <a:solidFill>
                  <a:prstClr val="black"/>
                </a:solidFill>
              </a:rPr>
              <a:t>( </a:t>
            </a:r>
            <a:r>
              <a:rPr lang="en-US" altLang="zh-CN" sz="2000" b="1" dirty="0">
                <a:solidFill>
                  <a:srgbClr val="0000FF"/>
                </a:solidFill>
              </a:rPr>
              <a:t>next</a:t>
            </a:r>
            <a:r>
              <a:rPr lang="en-US" altLang="zh-CN" sz="2000" dirty="0">
                <a:solidFill>
                  <a:prstClr val="black"/>
                </a:solidFill>
              </a:rPr>
              <a:t> ); </a:t>
            </a:r>
          </a:p>
          <a:p>
            <a:pPr>
              <a:spcBef>
                <a:spcPts val="600"/>
              </a:spcBef>
            </a:pPr>
            <a:r>
              <a:rPr lang="en-US" altLang="zh-CN" sz="2000" dirty="0">
                <a:solidFill>
                  <a:prstClr val="black"/>
                </a:solidFill>
              </a:rPr>
              <a:t>    </a:t>
            </a:r>
            <a:r>
              <a:rPr lang="en-US" altLang="zh-CN" sz="2000" b="1" dirty="0">
                <a:solidFill>
                  <a:prstClr val="black"/>
                </a:solidFill>
              </a:rPr>
              <a:t>while</a:t>
            </a:r>
            <a:r>
              <a:rPr lang="en-US" altLang="zh-CN" sz="2000" dirty="0">
                <a:solidFill>
                  <a:prstClr val="black"/>
                </a:solidFill>
              </a:rPr>
              <a:t>( </a:t>
            </a:r>
            <a:r>
              <a:rPr lang="en-US" altLang="zh-CN" sz="2000" dirty="0" err="1">
                <a:solidFill>
                  <a:prstClr val="black"/>
                </a:solidFill>
              </a:rPr>
              <a:t>i</a:t>
            </a:r>
            <a:r>
              <a:rPr lang="en-US" altLang="zh-CN" sz="2000" dirty="0">
                <a:solidFill>
                  <a:prstClr val="black"/>
                </a:solidFill>
              </a:rPr>
              <a:t> != </a:t>
            </a:r>
            <a:r>
              <a:rPr lang="en-US" altLang="zh-CN" sz="2000" b="1" dirty="0">
                <a:solidFill>
                  <a:srgbClr val="0000FF"/>
                </a:solidFill>
              </a:rPr>
              <a:t>serving</a:t>
            </a:r>
            <a:r>
              <a:rPr lang="en-US" altLang="zh-CN" sz="2000" dirty="0">
                <a:solidFill>
                  <a:srgbClr val="0000FF"/>
                </a:solidFill>
              </a:rPr>
              <a:t> </a:t>
            </a:r>
            <a:r>
              <a:rPr lang="en-US" altLang="zh-CN" sz="2000" dirty="0">
                <a:solidFill>
                  <a:prstClr val="black"/>
                </a:solidFill>
              </a:rPr>
              <a:t>) {} </a:t>
            </a:r>
            <a:r>
              <a:rPr lang="en-US" altLang="zh-CN" sz="2000" dirty="0" smtClean="0">
                <a:solidFill>
                  <a:prstClr val="black"/>
                </a:solidFill>
              </a:rPr>
              <a:t>;</a:t>
            </a:r>
          </a:p>
          <a:p>
            <a:pPr>
              <a:spcBef>
                <a:spcPts val="600"/>
              </a:spcBef>
            </a:pPr>
            <a:r>
              <a:rPr lang="en-US" altLang="zh-CN" sz="2000" b="1" dirty="0" smtClean="0">
                <a:solidFill>
                  <a:prstClr val="black"/>
                </a:solidFill>
              </a:rPr>
              <a:t>}</a:t>
            </a:r>
          </a:p>
          <a:p>
            <a:pPr>
              <a:spcBef>
                <a:spcPts val="600"/>
              </a:spcBef>
            </a:pPr>
            <a:r>
              <a:rPr lang="en-US" altLang="zh-CN" sz="2000" b="1" dirty="0" err="1" smtClean="0">
                <a:solidFill>
                  <a:prstClr val="black"/>
                </a:solidFill>
              </a:rPr>
              <a:t>rel</a:t>
            </a:r>
            <a:r>
              <a:rPr lang="en-US" altLang="zh-CN" sz="2000" b="1" dirty="0" smtClean="0">
                <a:solidFill>
                  <a:prstClr val="black"/>
                </a:solidFill>
              </a:rPr>
              <a:t>() {</a:t>
            </a:r>
            <a:r>
              <a:rPr lang="en-US" altLang="zh-CN" sz="2000" b="1" dirty="0" smtClean="0">
                <a:solidFill>
                  <a:srgbClr val="0000FF"/>
                </a:solidFill>
              </a:rPr>
              <a:t>  serving</a:t>
            </a:r>
            <a:r>
              <a:rPr lang="en-US" altLang="zh-CN" sz="2000" dirty="0" smtClean="0">
                <a:solidFill>
                  <a:srgbClr val="0000FF"/>
                </a:solidFill>
              </a:rPr>
              <a:t> </a:t>
            </a:r>
            <a:r>
              <a:rPr lang="en-US" altLang="zh-CN" sz="2000" dirty="0">
                <a:solidFill>
                  <a:prstClr val="black"/>
                </a:solidFill>
              </a:rPr>
              <a:t>:= </a:t>
            </a:r>
            <a:r>
              <a:rPr lang="en-US" altLang="zh-CN" sz="2000" b="1" dirty="0" smtClean="0">
                <a:solidFill>
                  <a:srgbClr val="0000FF"/>
                </a:solidFill>
              </a:rPr>
              <a:t>serving</a:t>
            </a:r>
            <a:r>
              <a:rPr lang="en-US" altLang="zh-CN" sz="2000" dirty="0" smtClean="0">
                <a:solidFill>
                  <a:prstClr val="black"/>
                </a:solidFill>
              </a:rPr>
              <a:t> + 1;  </a:t>
            </a:r>
            <a:r>
              <a:rPr lang="en-US" altLang="zh-CN" sz="2000" b="1" dirty="0" smtClean="0">
                <a:solidFill>
                  <a:prstClr val="black"/>
                </a:solidFill>
              </a:rPr>
              <a:t>}</a:t>
            </a:r>
            <a:endParaRPr lang="zh-CN" altLang="en-US" sz="2000" b="1" dirty="0">
              <a:solidFill>
                <a:prstClr val="black"/>
              </a:solidFill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1011783" y="5321976"/>
            <a:ext cx="6868682" cy="830997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solidFill>
                  <a:srgbClr val="0000FF"/>
                </a:solidFill>
              </a:rPr>
              <a:t>Every method </a:t>
            </a:r>
            <a:r>
              <a:rPr lang="en-US" altLang="zh-CN" sz="2400" dirty="0" smtClean="0"/>
              <a:t>must return (under fair scheduling), </a:t>
            </a:r>
            <a:r>
              <a:rPr lang="en-US" altLang="zh-CN" sz="2400" i="1" dirty="0" smtClean="0">
                <a:solidFill>
                  <a:srgbClr val="FF0000"/>
                </a:solidFill>
              </a:rPr>
              <a:t>unless the lock is never released</a:t>
            </a:r>
            <a:r>
              <a:rPr lang="en-US" altLang="zh-CN" sz="2400" dirty="0" smtClean="0"/>
              <a:t>.</a:t>
            </a:r>
            <a:endParaRPr lang="zh-CN" altLang="en-US" sz="2400" dirty="0"/>
          </a:p>
        </p:txBody>
      </p:sp>
      <p:sp>
        <p:nvSpPr>
          <p:cNvPr id="35" name="圆角矩形标注 34"/>
          <p:cNvSpPr/>
          <p:nvPr/>
        </p:nvSpPr>
        <p:spPr>
          <a:xfrm>
            <a:off x="2543055" y="4422094"/>
            <a:ext cx="1601586" cy="684260"/>
          </a:xfrm>
          <a:prstGeom prst="wedgeRoundRectCallout">
            <a:avLst>
              <a:gd name="adj1" fmla="val -107728"/>
              <a:gd name="adj2" fmla="val 6675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dirty="0" smtClean="0"/>
              <a:t>Starvation-freedom</a:t>
            </a:r>
            <a:endParaRPr lang="zh-CN" altLang="en-US" sz="2000" dirty="0"/>
          </a:p>
        </p:txBody>
      </p:sp>
      <p:sp>
        <p:nvSpPr>
          <p:cNvPr id="3" name="矩形 2"/>
          <p:cNvSpPr/>
          <p:nvPr/>
        </p:nvSpPr>
        <p:spPr>
          <a:xfrm>
            <a:off x="1011783" y="5321976"/>
            <a:ext cx="6868682" cy="458140"/>
          </a:xfrm>
          <a:prstGeom prst="rect">
            <a:avLst/>
          </a:prstGeom>
          <a:solidFill>
            <a:srgbClr val="FF0000">
              <a:alpha val="20000"/>
            </a:srgbClr>
          </a:solidFill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10714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470"/>
    </mc:Choice>
    <mc:Fallback xmlns="">
      <p:transition spd="slow" advTm="234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2" grpId="0" animBg="1"/>
      <p:bldP spid="35" grpId="0" animBg="1"/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New progress properties </a:t>
            </a:r>
            <a:endParaRPr lang="zh-CN" altLang="en-US" dirty="0"/>
          </a:p>
        </p:txBody>
      </p:sp>
      <p:sp>
        <p:nvSpPr>
          <p:cNvPr id="29" name="文本框 28"/>
          <p:cNvSpPr txBox="1"/>
          <p:nvPr/>
        </p:nvSpPr>
        <p:spPr>
          <a:xfrm>
            <a:off x="1300213" y="4046142"/>
            <a:ext cx="14907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>
                <a:solidFill>
                  <a:prstClr val="black"/>
                </a:solidFill>
              </a:rPr>
              <a:t>Ticket lock</a:t>
            </a:r>
            <a:endParaRPr lang="zh-CN" altLang="en-US" sz="2400" dirty="0">
              <a:solidFill>
                <a:prstClr val="black"/>
              </a:solidFill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614049" y="1738270"/>
            <a:ext cx="3530592" cy="232371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altLang="zh-CN" sz="2000" b="1" dirty="0" err="1" smtClean="0">
                <a:solidFill>
                  <a:prstClr val="black"/>
                </a:solidFill>
              </a:rPr>
              <a:t>acq</a:t>
            </a:r>
            <a:r>
              <a:rPr lang="en-US" altLang="zh-CN" sz="2000" b="1" dirty="0" smtClean="0">
                <a:solidFill>
                  <a:prstClr val="black"/>
                </a:solidFill>
              </a:rPr>
              <a:t>() {</a:t>
            </a:r>
          </a:p>
          <a:p>
            <a:pPr>
              <a:spcBef>
                <a:spcPts val="600"/>
              </a:spcBef>
            </a:pPr>
            <a:r>
              <a:rPr lang="en-US" altLang="zh-CN" sz="2000" b="1" dirty="0" smtClean="0">
                <a:solidFill>
                  <a:prstClr val="black"/>
                </a:solidFill>
              </a:rPr>
              <a:t>    local</a:t>
            </a:r>
            <a:r>
              <a:rPr lang="en-US" altLang="zh-CN" sz="2000" dirty="0" smtClean="0">
                <a:solidFill>
                  <a:prstClr val="black"/>
                </a:solidFill>
              </a:rPr>
              <a:t> </a:t>
            </a:r>
            <a:r>
              <a:rPr lang="en-US" altLang="zh-CN" sz="2000" dirty="0" err="1" smtClean="0">
                <a:solidFill>
                  <a:prstClr val="black"/>
                </a:solidFill>
              </a:rPr>
              <a:t>i</a:t>
            </a:r>
            <a:r>
              <a:rPr lang="en-US" altLang="zh-CN" sz="2000" dirty="0" smtClean="0">
                <a:solidFill>
                  <a:prstClr val="black"/>
                </a:solidFill>
              </a:rPr>
              <a:t>;</a:t>
            </a:r>
            <a:endParaRPr lang="en-US" altLang="zh-CN" sz="2000" dirty="0">
              <a:solidFill>
                <a:prstClr val="black"/>
              </a:solidFill>
            </a:endParaRPr>
          </a:p>
          <a:p>
            <a:pPr>
              <a:spcBef>
                <a:spcPts val="600"/>
              </a:spcBef>
            </a:pPr>
            <a:r>
              <a:rPr lang="en-US" altLang="zh-CN" sz="2000" dirty="0">
                <a:solidFill>
                  <a:prstClr val="black"/>
                </a:solidFill>
              </a:rPr>
              <a:t>    </a:t>
            </a:r>
            <a:r>
              <a:rPr lang="en-US" altLang="zh-CN" sz="2000" dirty="0" err="1">
                <a:solidFill>
                  <a:prstClr val="black"/>
                </a:solidFill>
              </a:rPr>
              <a:t>i</a:t>
            </a:r>
            <a:r>
              <a:rPr lang="en-US" altLang="zh-CN" sz="2000" dirty="0">
                <a:solidFill>
                  <a:prstClr val="black"/>
                </a:solidFill>
              </a:rPr>
              <a:t> := </a:t>
            </a:r>
            <a:r>
              <a:rPr lang="en-US" altLang="zh-CN" sz="2000" b="1" dirty="0" err="1">
                <a:solidFill>
                  <a:prstClr val="black"/>
                </a:solidFill>
              </a:rPr>
              <a:t>getAndInc</a:t>
            </a:r>
            <a:r>
              <a:rPr lang="en-US" altLang="zh-CN" sz="2000" dirty="0">
                <a:solidFill>
                  <a:prstClr val="black"/>
                </a:solidFill>
              </a:rPr>
              <a:t>( </a:t>
            </a:r>
            <a:r>
              <a:rPr lang="en-US" altLang="zh-CN" sz="2000" b="1" dirty="0">
                <a:solidFill>
                  <a:srgbClr val="0000FF"/>
                </a:solidFill>
              </a:rPr>
              <a:t>next</a:t>
            </a:r>
            <a:r>
              <a:rPr lang="en-US" altLang="zh-CN" sz="2000" dirty="0">
                <a:solidFill>
                  <a:prstClr val="black"/>
                </a:solidFill>
              </a:rPr>
              <a:t> ); </a:t>
            </a:r>
          </a:p>
          <a:p>
            <a:pPr>
              <a:spcBef>
                <a:spcPts val="600"/>
              </a:spcBef>
            </a:pPr>
            <a:r>
              <a:rPr lang="en-US" altLang="zh-CN" sz="2000" dirty="0">
                <a:solidFill>
                  <a:prstClr val="black"/>
                </a:solidFill>
              </a:rPr>
              <a:t>    </a:t>
            </a:r>
            <a:r>
              <a:rPr lang="en-US" altLang="zh-CN" sz="2000" b="1" dirty="0">
                <a:solidFill>
                  <a:prstClr val="black"/>
                </a:solidFill>
              </a:rPr>
              <a:t>while</a:t>
            </a:r>
            <a:r>
              <a:rPr lang="en-US" altLang="zh-CN" sz="2000" dirty="0">
                <a:solidFill>
                  <a:prstClr val="black"/>
                </a:solidFill>
              </a:rPr>
              <a:t>( </a:t>
            </a:r>
            <a:r>
              <a:rPr lang="en-US" altLang="zh-CN" sz="2000" dirty="0" err="1">
                <a:solidFill>
                  <a:prstClr val="black"/>
                </a:solidFill>
              </a:rPr>
              <a:t>i</a:t>
            </a:r>
            <a:r>
              <a:rPr lang="en-US" altLang="zh-CN" sz="2000" dirty="0">
                <a:solidFill>
                  <a:prstClr val="black"/>
                </a:solidFill>
              </a:rPr>
              <a:t> != </a:t>
            </a:r>
            <a:r>
              <a:rPr lang="en-US" altLang="zh-CN" sz="2000" b="1" dirty="0">
                <a:solidFill>
                  <a:srgbClr val="0000FF"/>
                </a:solidFill>
              </a:rPr>
              <a:t>serving</a:t>
            </a:r>
            <a:r>
              <a:rPr lang="en-US" altLang="zh-CN" sz="2000" dirty="0">
                <a:solidFill>
                  <a:srgbClr val="0000FF"/>
                </a:solidFill>
              </a:rPr>
              <a:t> </a:t>
            </a:r>
            <a:r>
              <a:rPr lang="en-US" altLang="zh-CN" sz="2000" dirty="0">
                <a:solidFill>
                  <a:prstClr val="black"/>
                </a:solidFill>
              </a:rPr>
              <a:t>) {} </a:t>
            </a:r>
            <a:r>
              <a:rPr lang="en-US" altLang="zh-CN" sz="2000" dirty="0" smtClean="0">
                <a:solidFill>
                  <a:prstClr val="black"/>
                </a:solidFill>
              </a:rPr>
              <a:t>;</a:t>
            </a:r>
          </a:p>
          <a:p>
            <a:pPr>
              <a:spcBef>
                <a:spcPts val="600"/>
              </a:spcBef>
            </a:pPr>
            <a:r>
              <a:rPr lang="en-US" altLang="zh-CN" sz="2000" b="1" dirty="0" smtClean="0">
                <a:solidFill>
                  <a:prstClr val="black"/>
                </a:solidFill>
              </a:rPr>
              <a:t>}</a:t>
            </a:r>
          </a:p>
          <a:p>
            <a:pPr>
              <a:spcBef>
                <a:spcPts val="600"/>
              </a:spcBef>
            </a:pPr>
            <a:r>
              <a:rPr lang="en-US" altLang="zh-CN" sz="2000" b="1" dirty="0" err="1" smtClean="0">
                <a:solidFill>
                  <a:prstClr val="black"/>
                </a:solidFill>
              </a:rPr>
              <a:t>rel</a:t>
            </a:r>
            <a:r>
              <a:rPr lang="en-US" altLang="zh-CN" sz="2000" b="1" dirty="0" smtClean="0">
                <a:solidFill>
                  <a:prstClr val="black"/>
                </a:solidFill>
              </a:rPr>
              <a:t>() {</a:t>
            </a:r>
            <a:r>
              <a:rPr lang="en-US" altLang="zh-CN" sz="2000" b="1" dirty="0" smtClean="0">
                <a:solidFill>
                  <a:srgbClr val="0000FF"/>
                </a:solidFill>
              </a:rPr>
              <a:t>  serving</a:t>
            </a:r>
            <a:r>
              <a:rPr lang="en-US" altLang="zh-CN" sz="2000" dirty="0" smtClean="0">
                <a:solidFill>
                  <a:srgbClr val="0000FF"/>
                </a:solidFill>
              </a:rPr>
              <a:t> </a:t>
            </a:r>
            <a:r>
              <a:rPr lang="en-US" altLang="zh-CN" sz="2000" dirty="0">
                <a:solidFill>
                  <a:prstClr val="black"/>
                </a:solidFill>
              </a:rPr>
              <a:t>:= </a:t>
            </a:r>
            <a:r>
              <a:rPr lang="en-US" altLang="zh-CN" sz="2000" b="1" dirty="0" smtClean="0">
                <a:solidFill>
                  <a:srgbClr val="0000FF"/>
                </a:solidFill>
              </a:rPr>
              <a:t>serving</a:t>
            </a:r>
            <a:r>
              <a:rPr lang="en-US" altLang="zh-CN" sz="2000" dirty="0" smtClean="0">
                <a:solidFill>
                  <a:prstClr val="black"/>
                </a:solidFill>
              </a:rPr>
              <a:t> + 1;  </a:t>
            </a:r>
            <a:r>
              <a:rPr lang="en-US" altLang="zh-CN" sz="2000" b="1" dirty="0" smtClean="0">
                <a:solidFill>
                  <a:prstClr val="black"/>
                </a:solidFill>
              </a:rPr>
              <a:t>}</a:t>
            </a:r>
            <a:endParaRPr lang="zh-CN" altLang="en-US" sz="2000" b="1" dirty="0">
              <a:solidFill>
                <a:prstClr val="black"/>
              </a:solidFill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1011783" y="5321976"/>
            <a:ext cx="6868682" cy="830997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solidFill>
                  <a:srgbClr val="0000FF"/>
                </a:solidFill>
              </a:rPr>
              <a:t>Every method </a:t>
            </a:r>
            <a:r>
              <a:rPr lang="en-US" altLang="zh-CN" sz="2400" dirty="0" smtClean="0"/>
              <a:t>must return (under fair scheduling), </a:t>
            </a:r>
            <a:r>
              <a:rPr lang="en-US" altLang="zh-CN" sz="2400" i="1" dirty="0" smtClean="0">
                <a:solidFill>
                  <a:srgbClr val="FF0000"/>
                </a:solidFill>
              </a:rPr>
              <a:t>unless the lock is never released</a:t>
            </a:r>
            <a:r>
              <a:rPr lang="en-US" altLang="zh-CN" sz="2400" dirty="0" smtClean="0"/>
              <a:t>.</a:t>
            </a:r>
            <a:endParaRPr lang="zh-CN" altLang="en-US" sz="2400" dirty="0"/>
          </a:p>
        </p:txBody>
      </p:sp>
      <p:sp>
        <p:nvSpPr>
          <p:cNvPr id="3" name="矩形 2"/>
          <p:cNvSpPr/>
          <p:nvPr/>
        </p:nvSpPr>
        <p:spPr>
          <a:xfrm>
            <a:off x="1011783" y="5321976"/>
            <a:ext cx="6868682" cy="458140"/>
          </a:xfrm>
          <a:prstGeom prst="rect">
            <a:avLst/>
          </a:prstGeom>
          <a:solidFill>
            <a:srgbClr val="FF0000">
              <a:alpha val="20000"/>
            </a:srgbClr>
          </a:solidFill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7" name="组合 16"/>
          <p:cNvGrpSpPr/>
          <p:nvPr/>
        </p:nvGrpSpPr>
        <p:grpSpPr>
          <a:xfrm>
            <a:off x="4550412" y="2251821"/>
            <a:ext cx="3834542" cy="1467145"/>
            <a:chOff x="5573277" y="2744639"/>
            <a:chExt cx="3834542" cy="1467145"/>
          </a:xfrm>
        </p:grpSpPr>
        <p:grpSp>
          <p:nvGrpSpPr>
            <p:cNvPr id="18" name="组合 22"/>
            <p:cNvGrpSpPr/>
            <p:nvPr/>
          </p:nvGrpSpPr>
          <p:grpSpPr>
            <a:xfrm>
              <a:off x="6794270" y="2766808"/>
              <a:ext cx="72044" cy="1444976"/>
              <a:chOff x="4191000" y="4221088"/>
              <a:chExt cx="76200" cy="1722512"/>
            </a:xfrm>
          </p:grpSpPr>
          <p:sp>
            <p:nvSpPr>
              <p:cNvPr id="31" name="Line 46"/>
              <p:cNvSpPr>
                <a:spLocks noChangeShapeType="1"/>
              </p:cNvSpPr>
              <p:nvPr/>
            </p:nvSpPr>
            <p:spPr bwMode="auto">
              <a:xfrm>
                <a:off x="4191000" y="4221088"/>
                <a:ext cx="0" cy="1722512"/>
              </a:xfrm>
              <a:prstGeom prst="line">
                <a:avLst/>
              </a:prstGeom>
              <a:noFill/>
              <a:ln w="9525">
                <a:solidFill>
                  <a:sysClr val="windowText" lastClr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4" name="Line 47"/>
              <p:cNvSpPr>
                <a:spLocks noChangeShapeType="1"/>
              </p:cNvSpPr>
              <p:nvPr/>
            </p:nvSpPr>
            <p:spPr bwMode="auto">
              <a:xfrm>
                <a:off x="4267200" y="4221088"/>
                <a:ext cx="0" cy="1722512"/>
              </a:xfrm>
              <a:prstGeom prst="line">
                <a:avLst/>
              </a:prstGeom>
              <a:noFill/>
              <a:ln w="9525">
                <a:solidFill>
                  <a:sysClr val="windowText" lastClr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</p:grpSp>
        <p:sp>
          <p:nvSpPr>
            <p:cNvPr id="22" name="TextBox 9"/>
            <p:cNvSpPr txBox="1"/>
            <p:nvPr/>
          </p:nvSpPr>
          <p:spPr>
            <a:xfrm>
              <a:off x="5573277" y="2744639"/>
              <a:ext cx="919162" cy="135421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27432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4F81BD"/>
                </a:buClr>
                <a:buSzPct val="80000"/>
                <a:buFontTx/>
                <a:buNone/>
                <a:tabLst/>
                <a:defRPr/>
              </a:pPr>
              <a:r>
                <a:rPr kumimoji="0" lang="en-US" altLang="zh-CN" sz="24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ED7D31"/>
                  </a:solidFill>
                  <a:effectLst/>
                  <a:uLnTx/>
                  <a:uFillTx/>
                </a:rPr>
                <a:t>acq</a:t>
              </a:r>
              <a:r>
                <a:rPr kumimoji="0" lang="en-US" altLang="zh-CN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ED7D31"/>
                  </a:solidFill>
                  <a:effectLst/>
                  <a:uLnTx/>
                  <a:uFillTx/>
                </a:rPr>
                <a:t>();</a:t>
              </a:r>
            </a:p>
            <a:p>
              <a:pPr marL="27432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4F81BD"/>
                </a:buClr>
                <a:buSzPct val="80000"/>
                <a:buFontTx/>
                <a:buNone/>
                <a:tabLst/>
                <a:defRPr/>
              </a:pPr>
              <a:r>
                <a:rPr kumimoji="0" lang="en-US" altLang="zh-CN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  …</a:t>
              </a:r>
            </a:p>
            <a:p>
              <a:pPr marL="27432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4F81BD"/>
                </a:buClr>
                <a:buSzPct val="80000"/>
                <a:buFontTx/>
                <a:buNone/>
                <a:tabLst/>
                <a:defRPr/>
              </a:pPr>
              <a:r>
                <a:rPr kumimoji="0" lang="en-US" altLang="zh-CN" sz="24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rel</a:t>
              </a:r>
              <a:r>
                <a:rPr kumimoji="0" lang="en-US" altLang="zh-CN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();</a:t>
              </a:r>
            </a:p>
          </p:txBody>
        </p:sp>
        <p:sp>
          <p:nvSpPr>
            <p:cNvPr id="23" name="TextBox 10"/>
            <p:cNvSpPr txBox="1"/>
            <p:nvPr/>
          </p:nvSpPr>
          <p:spPr>
            <a:xfrm>
              <a:off x="7026718" y="2744639"/>
              <a:ext cx="2381101" cy="9079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27432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4F81BD"/>
                </a:buClr>
                <a:buSzPct val="80000"/>
                <a:buFontTx/>
                <a:buNone/>
                <a:tabLst/>
                <a:defRPr/>
              </a:pPr>
              <a:r>
                <a:rPr kumimoji="0" lang="en-US" altLang="zh-CN" sz="24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ED7D31"/>
                  </a:solidFill>
                  <a:effectLst/>
                  <a:uLnTx/>
                  <a:uFillTx/>
                </a:rPr>
                <a:t>acq</a:t>
              </a:r>
              <a:r>
                <a:rPr kumimoji="0" lang="en-US" altLang="zh-CN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ED7D31"/>
                  </a:solidFill>
                  <a:effectLst/>
                  <a:uLnTx/>
                  <a:uFillTx/>
                </a:rPr>
                <a:t>(); </a:t>
              </a:r>
            </a:p>
            <a:p>
              <a:pPr marL="27432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4F81BD"/>
                </a:buClr>
                <a:buSzPct val="80000"/>
                <a:buFontTx/>
                <a:buNone/>
                <a:tabLst/>
                <a:defRPr/>
              </a:pPr>
              <a:r>
                <a:rPr kumimoji="0" lang="en-US" altLang="zh-CN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  while(true) skip;</a:t>
              </a:r>
              <a:endParaRPr kumimoji="0" lang="he-IL" altLang="zh-CN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36" name="圆角矩形标注 35"/>
          <p:cNvSpPr/>
          <p:nvPr/>
        </p:nvSpPr>
        <p:spPr>
          <a:xfrm>
            <a:off x="5512799" y="1365848"/>
            <a:ext cx="2872155" cy="681644"/>
          </a:xfrm>
          <a:prstGeom prst="wedgeRoundRectCallout">
            <a:avLst>
              <a:gd name="adj1" fmla="val -62021"/>
              <a:gd name="adj2" fmla="val 8201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 smtClean="0"/>
              <a:t>May never terminate</a:t>
            </a:r>
            <a:endParaRPr lang="zh-CN" altLang="en-US" sz="2400" dirty="0"/>
          </a:p>
        </p:txBody>
      </p:sp>
      <p:sp>
        <p:nvSpPr>
          <p:cNvPr id="37" name="文本框 36"/>
          <p:cNvSpPr txBox="1"/>
          <p:nvPr/>
        </p:nvSpPr>
        <p:spPr>
          <a:xfrm>
            <a:off x="4200700" y="4013510"/>
            <a:ext cx="4549832" cy="461665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solidFill>
                  <a:srgbClr val="FF0000"/>
                </a:solidFill>
              </a:rPr>
              <a:t>Should blame client instead of obj. 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  <p:sp>
        <p:nvSpPr>
          <p:cNvPr id="38" name="圆角矩形标注 37"/>
          <p:cNvSpPr/>
          <p:nvPr/>
        </p:nvSpPr>
        <p:spPr>
          <a:xfrm>
            <a:off x="878780" y="4574494"/>
            <a:ext cx="3121776" cy="680794"/>
          </a:xfrm>
          <a:prstGeom prst="wedgeRoundRectCallout">
            <a:avLst>
              <a:gd name="adj1" fmla="val 46508"/>
              <a:gd name="adj2" fmla="val 12886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dirty="0" smtClean="0"/>
              <a:t>Rule out non-termination </a:t>
            </a:r>
            <a:br>
              <a:rPr lang="en-US" altLang="zh-CN" sz="2000" dirty="0" smtClean="0"/>
            </a:br>
            <a:r>
              <a:rPr lang="en-US" altLang="zh-CN" sz="2000" dirty="0" smtClean="0"/>
              <a:t>caused by </a:t>
            </a:r>
            <a:r>
              <a:rPr lang="en-US" altLang="zh-CN" sz="2000" b="1" dirty="0" smtClean="0">
                <a:solidFill>
                  <a:srgbClr val="FFFF00"/>
                </a:solidFill>
              </a:rPr>
              <a:t>“bad” clients</a:t>
            </a:r>
            <a:endParaRPr lang="zh-CN" altLang="en-US" sz="1600" b="1" dirty="0">
              <a:solidFill>
                <a:srgbClr val="FFFF00"/>
              </a:solidFill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4425864" y="1743727"/>
            <a:ext cx="11623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 smtClean="0">
                <a:solidFill>
                  <a:prstClr val="black"/>
                </a:solidFill>
              </a:rPr>
              <a:t>client: </a:t>
            </a:r>
            <a:endParaRPr lang="zh-CN" altLang="en-US" sz="28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84774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561"/>
    </mc:Choice>
    <mc:Fallback xmlns="">
      <p:transition spd="slow" advTm="7561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New progress properties </a:t>
            </a:r>
            <a:endParaRPr lang="zh-CN" altLang="en-US" dirty="0"/>
          </a:p>
        </p:txBody>
      </p:sp>
      <p:sp>
        <p:nvSpPr>
          <p:cNvPr id="29" name="文本框 28"/>
          <p:cNvSpPr txBox="1"/>
          <p:nvPr/>
        </p:nvSpPr>
        <p:spPr>
          <a:xfrm>
            <a:off x="1300213" y="4046142"/>
            <a:ext cx="14907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>
                <a:solidFill>
                  <a:prstClr val="black"/>
                </a:solidFill>
              </a:rPr>
              <a:t>Ticket lock</a:t>
            </a:r>
            <a:endParaRPr lang="zh-CN" altLang="en-US" sz="2400" dirty="0">
              <a:solidFill>
                <a:prstClr val="black"/>
              </a:solidFill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614049" y="1738270"/>
            <a:ext cx="3530592" cy="232371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altLang="zh-CN" sz="2000" b="1" dirty="0" err="1" smtClean="0">
                <a:solidFill>
                  <a:prstClr val="black"/>
                </a:solidFill>
              </a:rPr>
              <a:t>acq</a:t>
            </a:r>
            <a:r>
              <a:rPr lang="en-US" altLang="zh-CN" sz="2000" b="1" dirty="0" smtClean="0">
                <a:solidFill>
                  <a:prstClr val="black"/>
                </a:solidFill>
              </a:rPr>
              <a:t>() {</a:t>
            </a:r>
          </a:p>
          <a:p>
            <a:pPr>
              <a:spcBef>
                <a:spcPts val="600"/>
              </a:spcBef>
            </a:pPr>
            <a:r>
              <a:rPr lang="en-US" altLang="zh-CN" sz="2000" b="1" dirty="0" smtClean="0">
                <a:solidFill>
                  <a:prstClr val="black"/>
                </a:solidFill>
              </a:rPr>
              <a:t>    local</a:t>
            </a:r>
            <a:r>
              <a:rPr lang="en-US" altLang="zh-CN" sz="2000" dirty="0" smtClean="0">
                <a:solidFill>
                  <a:prstClr val="black"/>
                </a:solidFill>
              </a:rPr>
              <a:t> </a:t>
            </a:r>
            <a:r>
              <a:rPr lang="en-US" altLang="zh-CN" sz="2000" dirty="0" err="1" smtClean="0">
                <a:solidFill>
                  <a:prstClr val="black"/>
                </a:solidFill>
              </a:rPr>
              <a:t>i</a:t>
            </a:r>
            <a:r>
              <a:rPr lang="en-US" altLang="zh-CN" sz="2000" dirty="0" smtClean="0">
                <a:solidFill>
                  <a:prstClr val="black"/>
                </a:solidFill>
              </a:rPr>
              <a:t>;</a:t>
            </a:r>
            <a:endParaRPr lang="en-US" altLang="zh-CN" sz="2000" dirty="0">
              <a:solidFill>
                <a:prstClr val="black"/>
              </a:solidFill>
            </a:endParaRPr>
          </a:p>
          <a:p>
            <a:pPr>
              <a:spcBef>
                <a:spcPts val="600"/>
              </a:spcBef>
            </a:pPr>
            <a:r>
              <a:rPr lang="en-US" altLang="zh-CN" sz="2000" dirty="0">
                <a:solidFill>
                  <a:prstClr val="black"/>
                </a:solidFill>
              </a:rPr>
              <a:t>    </a:t>
            </a:r>
            <a:r>
              <a:rPr lang="en-US" altLang="zh-CN" sz="2000" dirty="0" err="1">
                <a:solidFill>
                  <a:prstClr val="black"/>
                </a:solidFill>
              </a:rPr>
              <a:t>i</a:t>
            </a:r>
            <a:r>
              <a:rPr lang="en-US" altLang="zh-CN" sz="2000" dirty="0">
                <a:solidFill>
                  <a:prstClr val="black"/>
                </a:solidFill>
              </a:rPr>
              <a:t> := </a:t>
            </a:r>
            <a:r>
              <a:rPr lang="en-US" altLang="zh-CN" sz="2000" b="1" dirty="0" err="1">
                <a:solidFill>
                  <a:prstClr val="black"/>
                </a:solidFill>
              </a:rPr>
              <a:t>getAndInc</a:t>
            </a:r>
            <a:r>
              <a:rPr lang="en-US" altLang="zh-CN" sz="2000" dirty="0">
                <a:solidFill>
                  <a:prstClr val="black"/>
                </a:solidFill>
              </a:rPr>
              <a:t>( </a:t>
            </a:r>
            <a:r>
              <a:rPr lang="en-US" altLang="zh-CN" sz="2000" b="1" dirty="0">
                <a:solidFill>
                  <a:srgbClr val="0000FF"/>
                </a:solidFill>
              </a:rPr>
              <a:t>next</a:t>
            </a:r>
            <a:r>
              <a:rPr lang="en-US" altLang="zh-CN" sz="2000" dirty="0">
                <a:solidFill>
                  <a:prstClr val="black"/>
                </a:solidFill>
              </a:rPr>
              <a:t> ); </a:t>
            </a:r>
          </a:p>
          <a:p>
            <a:pPr>
              <a:spcBef>
                <a:spcPts val="600"/>
              </a:spcBef>
            </a:pPr>
            <a:r>
              <a:rPr lang="en-US" altLang="zh-CN" sz="2000" dirty="0">
                <a:solidFill>
                  <a:prstClr val="black"/>
                </a:solidFill>
              </a:rPr>
              <a:t>    </a:t>
            </a:r>
            <a:r>
              <a:rPr lang="en-US" altLang="zh-CN" sz="2000" b="1" dirty="0">
                <a:solidFill>
                  <a:prstClr val="black"/>
                </a:solidFill>
              </a:rPr>
              <a:t>while</a:t>
            </a:r>
            <a:r>
              <a:rPr lang="en-US" altLang="zh-CN" sz="2000" dirty="0">
                <a:solidFill>
                  <a:prstClr val="black"/>
                </a:solidFill>
              </a:rPr>
              <a:t>( </a:t>
            </a:r>
            <a:r>
              <a:rPr lang="en-US" altLang="zh-CN" sz="2000" dirty="0" err="1">
                <a:solidFill>
                  <a:prstClr val="black"/>
                </a:solidFill>
              </a:rPr>
              <a:t>i</a:t>
            </a:r>
            <a:r>
              <a:rPr lang="en-US" altLang="zh-CN" sz="2000" dirty="0">
                <a:solidFill>
                  <a:prstClr val="black"/>
                </a:solidFill>
              </a:rPr>
              <a:t> != </a:t>
            </a:r>
            <a:r>
              <a:rPr lang="en-US" altLang="zh-CN" sz="2000" b="1" dirty="0">
                <a:solidFill>
                  <a:srgbClr val="0000FF"/>
                </a:solidFill>
              </a:rPr>
              <a:t>serving</a:t>
            </a:r>
            <a:r>
              <a:rPr lang="en-US" altLang="zh-CN" sz="2000" dirty="0">
                <a:solidFill>
                  <a:srgbClr val="0000FF"/>
                </a:solidFill>
              </a:rPr>
              <a:t> </a:t>
            </a:r>
            <a:r>
              <a:rPr lang="en-US" altLang="zh-CN" sz="2000" dirty="0">
                <a:solidFill>
                  <a:prstClr val="black"/>
                </a:solidFill>
              </a:rPr>
              <a:t>) {} </a:t>
            </a:r>
            <a:r>
              <a:rPr lang="en-US" altLang="zh-CN" sz="2000" dirty="0" smtClean="0">
                <a:solidFill>
                  <a:prstClr val="black"/>
                </a:solidFill>
              </a:rPr>
              <a:t>;</a:t>
            </a:r>
          </a:p>
          <a:p>
            <a:pPr>
              <a:spcBef>
                <a:spcPts val="600"/>
              </a:spcBef>
            </a:pPr>
            <a:r>
              <a:rPr lang="en-US" altLang="zh-CN" sz="2000" b="1" dirty="0" smtClean="0">
                <a:solidFill>
                  <a:prstClr val="black"/>
                </a:solidFill>
              </a:rPr>
              <a:t>}</a:t>
            </a:r>
          </a:p>
          <a:p>
            <a:pPr>
              <a:spcBef>
                <a:spcPts val="600"/>
              </a:spcBef>
            </a:pPr>
            <a:r>
              <a:rPr lang="en-US" altLang="zh-CN" sz="2000" b="1" dirty="0" err="1" smtClean="0">
                <a:solidFill>
                  <a:prstClr val="black"/>
                </a:solidFill>
              </a:rPr>
              <a:t>rel</a:t>
            </a:r>
            <a:r>
              <a:rPr lang="en-US" altLang="zh-CN" sz="2000" b="1" dirty="0" smtClean="0">
                <a:solidFill>
                  <a:prstClr val="black"/>
                </a:solidFill>
              </a:rPr>
              <a:t>() {</a:t>
            </a:r>
            <a:r>
              <a:rPr lang="en-US" altLang="zh-CN" sz="2000" b="1" dirty="0" smtClean="0">
                <a:solidFill>
                  <a:srgbClr val="0000FF"/>
                </a:solidFill>
              </a:rPr>
              <a:t>  serving</a:t>
            </a:r>
            <a:r>
              <a:rPr lang="en-US" altLang="zh-CN" sz="2000" dirty="0" smtClean="0">
                <a:solidFill>
                  <a:srgbClr val="0000FF"/>
                </a:solidFill>
              </a:rPr>
              <a:t> </a:t>
            </a:r>
            <a:r>
              <a:rPr lang="en-US" altLang="zh-CN" sz="2000" dirty="0">
                <a:solidFill>
                  <a:prstClr val="black"/>
                </a:solidFill>
              </a:rPr>
              <a:t>:= </a:t>
            </a:r>
            <a:r>
              <a:rPr lang="en-US" altLang="zh-CN" sz="2000" b="1" dirty="0" smtClean="0">
                <a:solidFill>
                  <a:srgbClr val="0000FF"/>
                </a:solidFill>
              </a:rPr>
              <a:t>serving</a:t>
            </a:r>
            <a:r>
              <a:rPr lang="en-US" altLang="zh-CN" sz="2000" dirty="0" smtClean="0">
                <a:solidFill>
                  <a:prstClr val="black"/>
                </a:solidFill>
              </a:rPr>
              <a:t> + 1;  </a:t>
            </a:r>
            <a:r>
              <a:rPr lang="en-US" altLang="zh-CN" sz="2000" b="1" dirty="0" smtClean="0">
                <a:solidFill>
                  <a:prstClr val="black"/>
                </a:solidFill>
              </a:rPr>
              <a:t>}</a:t>
            </a:r>
            <a:endParaRPr lang="zh-CN" altLang="en-US" sz="2000" b="1" dirty="0">
              <a:solidFill>
                <a:prstClr val="black"/>
              </a:solidFill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1011783" y="5321976"/>
            <a:ext cx="6868682" cy="830997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solidFill>
                  <a:srgbClr val="0000FF"/>
                </a:solidFill>
              </a:rPr>
              <a:t>Every method </a:t>
            </a:r>
            <a:r>
              <a:rPr lang="en-US" altLang="zh-CN" sz="2400" dirty="0" smtClean="0"/>
              <a:t>must return (under fair scheduling), </a:t>
            </a:r>
            <a:r>
              <a:rPr lang="en-US" altLang="zh-CN" sz="2400" i="1" dirty="0" smtClean="0">
                <a:solidFill>
                  <a:srgbClr val="FF0000"/>
                </a:solidFill>
              </a:rPr>
              <a:t>unless the lock is never released</a:t>
            </a:r>
            <a:r>
              <a:rPr lang="en-US" altLang="zh-CN" sz="2400" dirty="0" smtClean="0"/>
              <a:t>.</a:t>
            </a:r>
            <a:endParaRPr lang="zh-CN" altLang="en-US" sz="2400" dirty="0"/>
          </a:p>
        </p:txBody>
      </p:sp>
      <p:sp>
        <p:nvSpPr>
          <p:cNvPr id="33" name="文本框 32"/>
          <p:cNvSpPr txBox="1"/>
          <p:nvPr/>
        </p:nvSpPr>
        <p:spPr>
          <a:xfrm>
            <a:off x="1011784" y="6256143"/>
            <a:ext cx="43170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smtClean="0">
                <a:solidFill>
                  <a:srgbClr val="FF0000"/>
                </a:solidFill>
              </a:rPr>
              <a:t>Partial</a:t>
            </a:r>
            <a:r>
              <a:rPr lang="en-US" altLang="zh-CN" sz="2400" b="1" dirty="0" smtClean="0"/>
              <a:t> Starvation-Freedom (PSF)</a:t>
            </a:r>
            <a:endParaRPr lang="zh-CN" altLang="en-US" sz="2400" b="1" dirty="0"/>
          </a:p>
        </p:txBody>
      </p:sp>
      <p:sp>
        <p:nvSpPr>
          <p:cNvPr id="3" name="矩形 2"/>
          <p:cNvSpPr/>
          <p:nvPr/>
        </p:nvSpPr>
        <p:spPr>
          <a:xfrm>
            <a:off x="1011783" y="5321976"/>
            <a:ext cx="6868682" cy="458140"/>
          </a:xfrm>
          <a:prstGeom prst="rect">
            <a:avLst/>
          </a:prstGeom>
          <a:solidFill>
            <a:srgbClr val="FF0000">
              <a:alpha val="20000"/>
            </a:srgbClr>
          </a:solidFill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7" name="组合 16"/>
          <p:cNvGrpSpPr/>
          <p:nvPr/>
        </p:nvGrpSpPr>
        <p:grpSpPr>
          <a:xfrm>
            <a:off x="4550412" y="2251821"/>
            <a:ext cx="3834542" cy="1467145"/>
            <a:chOff x="5573277" y="2744639"/>
            <a:chExt cx="3834542" cy="1467145"/>
          </a:xfrm>
        </p:grpSpPr>
        <p:grpSp>
          <p:nvGrpSpPr>
            <p:cNvPr id="18" name="组合 22"/>
            <p:cNvGrpSpPr/>
            <p:nvPr/>
          </p:nvGrpSpPr>
          <p:grpSpPr>
            <a:xfrm>
              <a:off x="6794270" y="2766808"/>
              <a:ext cx="72044" cy="1444976"/>
              <a:chOff x="4191000" y="4221088"/>
              <a:chExt cx="76200" cy="1722512"/>
            </a:xfrm>
          </p:grpSpPr>
          <p:sp>
            <p:nvSpPr>
              <p:cNvPr id="31" name="Line 46"/>
              <p:cNvSpPr>
                <a:spLocks noChangeShapeType="1"/>
              </p:cNvSpPr>
              <p:nvPr/>
            </p:nvSpPr>
            <p:spPr bwMode="auto">
              <a:xfrm>
                <a:off x="4191000" y="4221088"/>
                <a:ext cx="0" cy="1722512"/>
              </a:xfrm>
              <a:prstGeom prst="line">
                <a:avLst/>
              </a:prstGeom>
              <a:noFill/>
              <a:ln w="9525">
                <a:solidFill>
                  <a:sysClr val="windowText" lastClr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4" name="Line 47"/>
              <p:cNvSpPr>
                <a:spLocks noChangeShapeType="1"/>
              </p:cNvSpPr>
              <p:nvPr/>
            </p:nvSpPr>
            <p:spPr bwMode="auto">
              <a:xfrm>
                <a:off x="4267200" y="4221088"/>
                <a:ext cx="0" cy="1722512"/>
              </a:xfrm>
              <a:prstGeom prst="line">
                <a:avLst/>
              </a:prstGeom>
              <a:noFill/>
              <a:ln w="9525">
                <a:solidFill>
                  <a:sysClr val="windowText" lastClr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</p:grpSp>
        <p:sp>
          <p:nvSpPr>
            <p:cNvPr id="22" name="TextBox 9"/>
            <p:cNvSpPr txBox="1"/>
            <p:nvPr/>
          </p:nvSpPr>
          <p:spPr>
            <a:xfrm>
              <a:off x="5573277" y="2744639"/>
              <a:ext cx="919162" cy="135421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27432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4F81BD"/>
                </a:buClr>
                <a:buSzPct val="80000"/>
                <a:buFontTx/>
                <a:buNone/>
                <a:tabLst/>
                <a:defRPr/>
              </a:pPr>
              <a:r>
                <a:rPr kumimoji="0" lang="en-US" altLang="zh-CN" sz="24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ED7D31"/>
                  </a:solidFill>
                  <a:effectLst/>
                  <a:uLnTx/>
                  <a:uFillTx/>
                </a:rPr>
                <a:t>acq</a:t>
              </a:r>
              <a:r>
                <a:rPr kumimoji="0" lang="en-US" altLang="zh-CN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ED7D31"/>
                  </a:solidFill>
                  <a:effectLst/>
                  <a:uLnTx/>
                  <a:uFillTx/>
                </a:rPr>
                <a:t>();</a:t>
              </a:r>
            </a:p>
            <a:p>
              <a:pPr marL="27432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4F81BD"/>
                </a:buClr>
                <a:buSzPct val="80000"/>
                <a:buFontTx/>
                <a:buNone/>
                <a:tabLst/>
                <a:defRPr/>
              </a:pPr>
              <a:r>
                <a:rPr kumimoji="0" lang="en-US" altLang="zh-CN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  …</a:t>
              </a:r>
            </a:p>
            <a:p>
              <a:pPr marL="27432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4F81BD"/>
                </a:buClr>
                <a:buSzPct val="80000"/>
                <a:buFontTx/>
                <a:buNone/>
                <a:tabLst/>
                <a:defRPr/>
              </a:pPr>
              <a:r>
                <a:rPr kumimoji="0" lang="en-US" altLang="zh-CN" sz="24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rel</a:t>
              </a:r>
              <a:r>
                <a:rPr kumimoji="0" lang="en-US" altLang="zh-CN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();</a:t>
              </a:r>
            </a:p>
          </p:txBody>
        </p:sp>
        <p:sp>
          <p:nvSpPr>
            <p:cNvPr id="23" name="TextBox 10"/>
            <p:cNvSpPr txBox="1"/>
            <p:nvPr/>
          </p:nvSpPr>
          <p:spPr>
            <a:xfrm>
              <a:off x="7026718" y="2744639"/>
              <a:ext cx="2381101" cy="9079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27432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4F81BD"/>
                </a:buClr>
                <a:buSzPct val="80000"/>
                <a:buFontTx/>
                <a:buNone/>
                <a:tabLst/>
                <a:defRPr/>
              </a:pPr>
              <a:r>
                <a:rPr kumimoji="0" lang="en-US" altLang="zh-CN" sz="24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ED7D31"/>
                  </a:solidFill>
                  <a:effectLst/>
                  <a:uLnTx/>
                  <a:uFillTx/>
                </a:rPr>
                <a:t>acq</a:t>
              </a:r>
              <a:r>
                <a:rPr kumimoji="0" lang="en-US" altLang="zh-CN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ED7D31"/>
                  </a:solidFill>
                  <a:effectLst/>
                  <a:uLnTx/>
                  <a:uFillTx/>
                </a:rPr>
                <a:t>(); </a:t>
              </a:r>
            </a:p>
            <a:p>
              <a:pPr marL="27432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4F81BD"/>
                </a:buClr>
                <a:buSzPct val="80000"/>
                <a:buFontTx/>
                <a:buNone/>
                <a:tabLst/>
                <a:defRPr/>
              </a:pPr>
              <a:r>
                <a:rPr kumimoji="0" lang="en-US" altLang="zh-CN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  while(true) skip;</a:t>
              </a:r>
              <a:endParaRPr kumimoji="0" lang="he-IL" altLang="zh-CN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36" name="圆角矩形标注 35"/>
          <p:cNvSpPr/>
          <p:nvPr/>
        </p:nvSpPr>
        <p:spPr>
          <a:xfrm>
            <a:off x="5512799" y="1365848"/>
            <a:ext cx="2872155" cy="681644"/>
          </a:xfrm>
          <a:prstGeom prst="wedgeRoundRectCallout">
            <a:avLst>
              <a:gd name="adj1" fmla="val -62021"/>
              <a:gd name="adj2" fmla="val 8201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 smtClean="0"/>
              <a:t>May never terminate</a:t>
            </a:r>
            <a:endParaRPr lang="zh-CN" altLang="en-US" sz="2400" dirty="0"/>
          </a:p>
        </p:txBody>
      </p:sp>
      <p:sp>
        <p:nvSpPr>
          <p:cNvPr id="37" name="文本框 36"/>
          <p:cNvSpPr txBox="1"/>
          <p:nvPr/>
        </p:nvSpPr>
        <p:spPr>
          <a:xfrm>
            <a:off x="4200700" y="4013510"/>
            <a:ext cx="4549832" cy="461665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solidFill>
                  <a:srgbClr val="FF0000"/>
                </a:solidFill>
              </a:rPr>
              <a:t>Should blame client instead of obj. 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4425864" y="1743727"/>
            <a:ext cx="11623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 smtClean="0">
                <a:solidFill>
                  <a:prstClr val="black"/>
                </a:solidFill>
              </a:rPr>
              <a:t>client: </a:t>
            </a:r>
            <a:endParaRPr lang="zh-CN" altLang="en-US" sz="28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46414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901"/>
    </mc:Choice>
    <mc:Fallback xmlns="">
      <p:transition spd="slow" advTm="79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New progress properties </a:t>
            </a:r>
            <a:endParaRPr lang="zh-CN" altLang="en-US" dirty="0"/>
          </a:p>
        </p:txBody>
      </p:sp>
      <p:sp>
        <p:nvSpPr>
          <p:cNvPr id="15" name="矩形 14"/>
          <p:cNvSpPr/>
          <p:nvPr/>
        </p:nvSpPr>
        <p:spPr>
          <a:xfrm>
            <a:off x="307201" y="1690689"/>
            <a:ext cx="659833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 smtClean="0">
                <a:solidFill>
                  <a:srgbClr val="FF0000"/>
                </a:solidFill>
              </a:rPr>
              <a:t>Different </a:t>
            </a:r>
            <a:r>
              <a:rPr lang="en-US" altLang="zh-CN" sz="2400" b="1" dirty="0" err="1">
                <a:solidFill>
                  <a:srgbClr val="FF0000"/>
                </a:solidFill>
              </a:rPr>
              <a:t>impl</a:t>
            </a:r>
            <a:r>
              <a:rPr lang="en-US" altLang="zh-CN" sz="2400" b="1" dirty="0">
                <a:solidFill>
                  <a:srgbClr val="FF0000"/>
                </a:solidFill>
              </a:rPr>
              <a:t> exhibit different </a:t>
            </a:r>
            <a:r>
              <a:rPr lang="en-US" altLang="zh-CN" sz="2400" b="1" dirty="0" smtClean="0">
                <a:solidFill>
                  <a:srgbClr val="FF0000"/>
                </a:solidFill>
              </a:rPr>
              <a:t>progress properties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2169711" y="5423836"/>
            <a:ext cx="8094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400" b="1" dirty="0" smtClean="0">
                <a:solidFill>
                  <a:srgbClr val="FF0000"/>
                </a:solidFill>
              </a:rPr>
              <a:t>PDF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6497870" y="5423836"/>
            <a:ext cx="8094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400" b="1" dirty="0" smtClean="0">
                <a:solidFill>
                  <a:srgbClr val="FF0000"/>
                </a:solidFill>
              </a:rPr>
              <a:t>PSF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398" y="2386663"/>
            <a:ext cx="4028908" cy="30216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3055" y="2379557"/>
            <a:ext cx="4059106" cy="30443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92661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353"/>
    </mc:Choice>
    <mc:Fallback xmlns="">
      <p:transition spd="slow" advTm="153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New progress properties </a:t>
            </a:r>
            <a:endParaRPr lang="zh-CN" altLang="en-US" dirty="0"/>
          </a:p>
        </p:txBody>
      </p:sp>
      <p:sp>
        <p:nvSpPr>
          <p:cNvPr id="15" name="矩形 14"/>
          <p:cNvSpPr/>
          <p:nvPr/>
        </p:nvSpPr>
        <p:spPr>
          <a:xfrm>
            <a:off x="307201" y="1690689"/>
            <a:ext cx="659833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 smtClean="0">
                <a:solidFill>
                  <a:srgbClr val="FF0000"/>
                </a:solidFill>
              </a:rPr>
              <a:t>Different </a:t>
            </a:r>
            <a:r>
              <a:rPr lang="en-US" altLang="zh-CN" sz="2400" b="1" dirty="0" err="1">
                <a:solidFill>
                  <a:srgbClr val="FF0000"/>
                </a:solidFill>
              </a:rPr>
              <a:t>impl</a:t>
            </a:r>
            <a:r>
              <a:rPr lang="en-US" altLang="zh-CN" sz="2400" b="1" dirty="0">
                <a:solidFill>
                  <a:srgbClr val="FF0000"/>
                </a:solidFill>
              </a:rPr>
              <a:t> exhibit different </a:t>
            </a:r>
            <a:r>
              <a:rPr lang="en-US" altLang="zh-CN" sz="2400" b="1" dirty="0" smtClean="0">
                <a:solidFill>
                  <a:srgbClr val="FF0000"/>
                </a:solidFill>
              </a:rPr>
              <a:t>progress properties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  <p:grpSp>
        <p:nvGrpSpPr>
          <p:cNvPr id="20" name="组合 19"/>
          <p:cNvGrpSpPr/>
          <p:nvPr/>
        </p:nvGrpSpPr>
        <p:grpSpPr>
          <a:xfrm>
            <a:off x="2061557" y="5503115"/>
            <a:ext cx="5680364" cy="764771"/>
            <a:chOff x="875607" y="5802284"/>
            <a:chExt cx="5680364" cy="764771"/>
          </a:xfrm>
        </p:grpSpPr>
        <p:sp>
          <p:nvSpPr>
            <p:cNvPr id="4" name="矩形 3"/>
            <p:cNvSpPr/>
            <p:nvPr/>
          </p:nvSpPr>
          <p:spPr>
            <a:xfrm>
              <a:off x="875607" y="5802284"/>
              <a:ext cx="5680364" cy="764771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969818" y="5918662"/>
              <a:ext cx="543652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 dirty="0" smtClean="0">
                  <a:solidFill>
                    <a:srgbClr val="FF0000"/>
                  </a:solidFill>
                </a:rPr>
                <a:t>What are the abstractions for locks?</a:t>
              </a:r>
              <a:endParaRPr lang="zh-CN" altLang="en-US" sz="2800" b="1" dirty="0">
                <a:solidFill>
                  <a:srgbClr val="FF0000"/>
                </a:solidFill>
              </a:endParaRPr>
            </a:p>
          </p:txBody>
        </p:sp>
      </p:grpSp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398" y="2386663"/>
            <a:ext cx="4028908" cy="30216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3055" y="2379557"/>
            <a:ext cx="4059106" cy="30443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88363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113"/>
    </mc:Choice>
    <mc:Fallback xmlns="">
      <p:transition spd="slow" advTm="12113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>
            <a:normAutofit/>
          </a:bodyPr>
          <a:lstStyle/>
          <a:p>
            <a:r>
              <a:rPr lang="en-US" altLang="zh-CN" sz="4000" b="1" i="1" dirty="0"/>
              <a:t>Progress-aware abstractions for locks?</a:t>
            </a:r>
            <a:endParaRPr lang="zh-CN" altLang="en-US" sz="4000" b="1" i="1" dirty="0"/>
          </a:p>
        </p:txBody>
      </p:sp>
      <p:sp>
        <p:nvSpPr>
          <p:cNvPr id="10" name="矩形 9"/>
          <p:cNvSpPr/>
          <p:nvPr/>
        </p:nvSpPr>
        <p:spPr>
          <a:xfrm>
            <a:off x="1808017" y="2281105"/>
            <a:ext cx="64104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 smtClean="0">
                <a:solidFill>
                  <a:srgbClr val="0000FF"/>
                </a:solidFill>
              </a:rPr>
              <a:t>O</a:t>
            </a:r>
            <a:r>
              <a:rPr lang="en-US" altLang="zh-CN" sz="2400" b="1" dirty="0" smtClean="0">
                <a:solidFill>
                  <a:prstClr val="black"/>
                </a:solidFill>
              </a:rPr>
              <a:t>  </a:t>
            </a:r>
            <a:r>
              <a:rPr lang="en-US" altLang="zh-CN" sz="2400" b="1" dirty="0" smtClean="0">
                <a:solidFill>
                  <a:prstClr val="black"/>
                </a:solidFill>
                <a:sym typeface="Symbol"/>
              </a:rPr>
              <a:t></a:t>
            </a:r>
            <a:r>
              <a:rPr lang="en-US" altLang="zh-CN" sz="2400" b="1" baseline="-25000" dirty="0" err="1">
                <a:solidFill>
                  <a:prstClr val="black"/>
                </a:solidFill>
                <a:sym typeface="Symbol"/>
              </a:rPr>
              <a:t>ctxt</a:t>
            </a:r>
            <a:r>
              <a:rPr lang="en-US" altLang="zh-CN" sz="2400" b="1" dirty="0">
                <a:solidFill>
                  <a:prstClr val="black"/>
                </a:solidFill>
                <a:sym typeface="Symbol"/>
              </a:rPr>
              <a:t> </a:t>
            </a:r>
            <a:r>
              <a:rPr lang="en-US" altLang="zh-CN" sz="2400" b="1" dirty="0">
                <a:solidFill>
                  <a:srgbClr val="FF0000"/>
                </a:solidFill>
                <a:latin typeface="Lucida Calligraphy" panose="03010101010101010101" pitchFamily="66" charset="0"/>
                <a:sym typeface="Symbol"/>
              </a:rPr>
              <a:t>A</a:t>
            </a:r>
            <a:r>
              <a:rPr lang="en-US" altLang="zh-CN" sz="2400" b="1" dirty="0">
                <a:solidFill>
                  <a:prstClr val="black"/>
                </a:solidFill>
                <a:sym typeface="Symbol"/>
              </a:rPr>
              <a:t>  </a:t>
            </a:r>
            <a:r>
              <a:rPr lang="en-US" altLang="zh-CN" sz="2400" b="1" dirty="0" smtClean="0">
                <a:solidFill>
                  <a:prstClr val="black"/>
                </a:solidFill>
                <a:sym typeface="Symbol"/>
              </a:rPr>
              <a:t> </a:t>
            </a:r>
            <a:r>
              <a:rPr lang="en-US" altLang="zh-CN" sz="2400" dirty="0" err="1" smtClean="0">
                <a:solidFill>
                  <a:prstClr val="black"/>
                </a:solidFill>
                <a:sym typeface="Symbol"/>
              </a:rPr>
              <a:t>iff</a:t>
            </a:r>
            <a:r>
              <a:rPr lang="en-US" altLang="zh-CN" sz="2400" dirty="0" smtClean="0">
                <a:solidFill>
                  <a:prstClr val="black"/>
                </a:solidFill>
                <a:sym typeface="Symbol"/>
              </a:rPr>
              <a:t>  </a:t>
            </a:r>
            <a:r>
              <a:rPr lang="en-US" altLang="zh-CN" sz="2400" b="1" dirty="0">
                <a:solidFill>
                  <a:prstClr val="black"/>
                </a:solidFill>
                <a:sym typeface="Symbol"/>
              </a:rPr>
              <a:t></a:t>
            </a:r>
            <a:r>
              <a:rPr lang="en-US" altLang="zh-CN" sz="2400" b="1" dirty="0">
                <a:solidFill>
                  <a:srgbClr val="00B050"/>
                </a:solidFill>
                <a:sym typeface="Symbol"/>
              </a:rPr>
              <a:t>C</a:t>
            </a:r>
            <a:r>
              <a:rPr lang="en-US" altLang="zh-CN" sz="2400" dirty="0">
                <a:solidFill>
                  <a:prstClr val="black"/>
                </a:solidFill>
                <a:sym typeface="Symbol"/>
              </a:rPr>
              <a:t>.  </a:t>
            </a:r>
            <a:r>
              <a:rPr lang="en-US" altLang="zh-CN" sz="2400" dirty="0" err="1">
                <a:solidFill>
                  <a:prstClr val="black"/>
                </a:solidFill>
                <a:sym typeface="Symbol"/>
              </a:rPr>
              <a:t>ObsBeh</a:t>
            </a:r>
            <a:r>
              <a:rPr lang="en-US" altLang="zh-CN" sz="2400" dirty="0">
                <a:solidFill>
                  <a:prstClr val="black"/>
                </a:solidFill>
                <a:sym typeface="Symbol"/>
              </a:rPr>
              <a:t>(</a:t>
            </a:r>
            <a:r>
              <a:rPr lang="en-US" altLang="zh-CN" sz="2400" b="1" dirty="0">
                <a:solidFill>
                  <a:srgbClr val="00B050"/>
                </a:solidFill>
                <a:sym typeface="Symbol"/>
              </a:rPr>
              <a:t>C</a:t>
            </a:r>
            <a:r>
              <a:rPr lang="en-US" altLang="zh-CN" sz="2400" dirty="0">
                <a:solidFill>
                  <a:prstClr val="black"/>
                </a:solidFill>
                <a:sym typeface="Symbol"/>
              </a:rPr>
              <a:t>[</a:t>
            </a:r>
            <a:r>
              <a:rPr lang="en-US" altLang="zh-CN" sz="2400" b="1" dirty="0">
                <a:solidFill>
                  <a:srgbClr val="0000FF"/>
                </a:solidFill>
              </a:rPr>
              <a:t>O</a:t>
            </a:r>
            <a:r>
              <a:rPr lang="en-US" altLang="zh-CN" sz="2400" dirty="0">
                <a:solidFill>
                  <a:prstClr val="black"/>
                </a:solidFill>
                <a:sym typeface="Symbol"/>
              </a:rPr>
              <a:t>]) </a:t>
            </a:r>
            <a:r>
              <a:rPr lang="en-US" altLang="zh-CN" sz="2400" b="1" dirty="0">
                <a:solidFill>
                  <a:prstClr val="black"/>
                </a:solidFill>
                <a:sym typeface="Symbol"/>
              </a:rPr>
              <a:t></a:t>
            </a:r>
            <a:r>
              <a:rPr lang="en-US" altLang="zh-CN" sz="2400" dirty="0">
                <a:solidFill>
                  <a:prstClr val="black"/>
                </a:solidFill>
                <a:sym typeface="Symbol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sym typeface="Symbol"/>
              </a:rPr>
              <a:t>ObsBeh</a:t>
            </a:r>
            <a:r>
              <a:rPr lang="en-US" altLang="zh-CN" sz="2400" dirty="0">
                <a:solidFill>
                  <a:prstClr val="black"/>
                </a:solidFill>
                <a:sym typeface="Symbol"/>
              </a:rPr>
              <a:t>(</a:t>
            </a:r>
            <a:r>
              <a:rPr lang="en-US" altLang="zh-CN" sz="2400" b="1" dirty="0">
                <a:solidFill>
                  <a:srgbClr val="00B050"/>
                </a:solidFill>
                <a:sym typeface="Symbol"/>
              </a:rPr>
              <a:t>C</a:t>
            </a:r>
            <a:r>
              <a:rPr lang="en-US" altLang="zh-CN" sz="2400" dirty="0">
                <a:solidFill>
                  <a:prstClr val="black"/>
                </a:solidFill>
                <a:sym typeface="Symbol"/>
              </a:rPr>
              <a:t>[</a:t>
            </a:r>
            <a:r>
              <a:rPr lang="en-US" altLang="zh-CN" sz="2400" b="1" dirty="0">
                <a:solidFill>
                  <a:srgbClr val="FF0000"/>
                </a:solidFill>
                <a:latin typeface="Lucida Calligraphy" panose="03010101010101010101" pitchFamily="66" charset="0"/>
                <a:sym typeface="Symbol"/>
              </a:rPr>
              <a:t>A</a:t>
            </a:r>
            <a:r>
              <a:rPr lang="en-US" altLang="zh-CN" sz="2400" dirty="0">
                <a:solidFill>
                  <a:prstClr val="black"/>
                </a:solidFill>
                <a:sym typeface="Symbol"/>
              </a:rPr>
              <a:t>])</a:t>
            </a:r>
            <a:endParaRPr lang="zh-CN" altLang="en-US" sz="2400" dirty="0">
              <a:solidFill>
                <a:prstClr val="black"/>
              </a:solidFill>
            </a:endParaRPr>
          </a:p>
        </p:txBody>
      </p:sp>
      <p:sp>
        <p:nvSpPr>
          <p:cNvPr id="11" name="TextBox 19"/>
          <p:cNvSpPr txBox="1"/>
          <p:nvPr/>
        </p:nvSpPr>
        <p:spPr>
          <a:xfrm>
            <a:off x="981657" y="1690689"/>
            <a:ext cx="42941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>
                <a:solidFill>
                  <a:prstClr val="black"/>
                </a:solidFill>
              </a:rPr>
              <a:t>Contextual Refinement (CR):</a:t>
            </a:r>
            <a:endParaRPr lang="zh-CN" altLang="en-US" sz="2800" dirty="0">
              <a:solidFill>
                <a:prstClr val="black"/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5810" y="2910958"/>
            <a:ext cx="3404217" cy="374371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0788" y="3495137"/>
            <a:ext cx="3332312" cy="2385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016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062"/>
    </mc:Choice>
    <mc:Fallback xmlns="">
      <p:transition spd="slow" advTm="11062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>
            <a:normAutofit/>
          </a:bodyPr>
          <a:lstStyle/>
          <a:p>
            <a:r>
              <a:rPr lang="en-US" altLang="zh-CN" sz="4000" dirty="0" smtClean="0"/>
              <a:t>Progress-aware abstractions for locks?</a:t>
            </a:r>
            <a:endParaRPr lang="zh-CN" altLang="en-US" sz="4000" dirty="0"/>
          </a:p>
        </p:txBody>
      </p:sp>
      <p:sp>
        <p:nvSpPr>
          <p:cNvPr id="4" name="文本框 3"/>
          <p:cNvSpPr txBox="1"/>
          <p:nvPr/>
        </p:nvSpPr>
        <p:spPr>
          <a:xfrm>
            <a:off x="1197033" y="2244438"/>
            <a:ext cx="65947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smtClean="0"/>
              <a:t>Atomic</a:t>
            </a:r>
            <a:r>
              <a:rPr lang="en-US" altLang="zh-CN" sz="2800" dirty="0" smtClean="0"/>
              <a:t> </a:t>
            </a:r>
            <a:r>
              <a:rPr lang="en-US" altLang="zh-CN" sz="2800" b="1" dirty="0" smtClean="0"/>
              <a:t>Partial Spec </a:t>
            </a:r>
            <a:r>
              <a:rPr lang="en-US" altLang="zh-CN" sz="2800" dirty="0" smtClean="0"/>
              <a:t>(APS): </a:t>
            </a:r>
            <a:r>
              <a:rPr lang="en-US" altLang="zh-CN" sz="2800" b="1" dirty="0"/>
              <a:t>await</a:t>
            </a:r>
            <a:r>
              <a:rPr lang="en-US" altLang="zh-CN" sz="2800" dirty="0"/>
              <a:t>(</a:t>
            </a:r>
            <a:r>
              <a:rPr lang="en-US" altLang="zh-CN" sz="2800" dirty="0">
                <a:solidFill>
                  <a:srgbClr val="0000FF"/>
                </a:solidFill>
              </a:rPr>
              <a:t>B</a:t>
            </a:r>
            <a:r>
              <a:rPr lang="en-US" altLang="zh-CN" sz="2800" dirty="0"/>
              <a:t>) { </a:t>
            </a:r>
            <a:r>
              <a:rPr lang="en-US" altLang="zh-CN" sz="2800" dirty="0">
                <a:solidFill>
                  <a:srgbClr val="0000FF"/>
                </a:solidFill>
              </a:rPr>
              <a:t>C</a:t>
            </a:r>
            <a:r>
              <a:rPr lang="en-US" altLang="zh-CN" sz="2800" dirty="0"/>
              <a:t> } </a:t>
            </a:r>
            <a:endParaRPr lang="zh-CN" altLang="en-US" sz="2800" dirty="0"/>
          </a:p>
        </p:txBody>
      </p:sp>
      <p:sp>
        <p:nvSpPr>
          <p:cNvPr id="10" name="文本框 9"/>
          <p:cNvSpPr txBox="1"/>
          <p:nvPr/>
        </p:nvSpPr>
        <p:spPr>
          <a:xfrm>
            <a:off x="1706879" y="3009037"/>
            <a:ext cx="53644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/>
              <a:t>I</a:t>
            </a:r>
            <a:r>
              <a:rPr lang="en-US" altLang="zh-CN" sz="2400" dirty="0" smtClean="0"/>
              <a:t>f </a:t>
            </a:r>
            <a:r>
              <a:rPr lang="en-US" altLang="zh-CN" sz="2400" dirty="0" smtClean="0">
                <a:solidFill>
                  <a:srgbClr val="0000FF"/>
                </a:solidFill>
              </a:rPr>
              <a:t>B</a:t>
            </a:r>
            <a:r>
              <a:rPr lang="en-US" altLang="zh-CN" sz="2400" dirty="0" smtClean="0"/>
              <a:t> is false, </a:t>
            </a:r>
            <a:r>
              <a:rPr lang="en-US" altLang="zh-CN" sz="2400" b="1" dirty="0" smtClean="0"/>
              <a:t>waits</a:t>
            </a:r>
            <a:r>
              <a:rPr lang="en-US" altLang="zh-CN" sz="2400" dirty="0" smtClean="0"/>
              <a:t> until </a:t>
            </a:r>
            <a:r>
              <a:rPr lang="en-US" altLang="zh-CN" sz="2400" dirty="0" smtClean="0">
                <a:solidFill>
                  <a:srgbClr val="0000FF"/>
                </a:solidFill>
              </a:rPr>
              <a:t>B</a:t>
            </a:r>
            <a:r>
              <a:rPr lang="en-US" altLang="zh-CN" sz="2400" dirty="0" smtClean="0"/>
              <a:t> becomes true; </a:t>
            </a:r>
            <a:br>
              <a:rPr lang="en-US" altLang="zh-CN" sz="2400" dirty="0" smtClean="0"/>
            </a:br>
            <a:r>
              <a:rPr lang="en-US" altLang="zh-CN" sz="2400" dirty="0" smtClean="0"/>
              <a:t>otherwise executes </a:t>
            </a:r>
            <a:r>
              <a:rPr lang="en-US" altLang="zh-CN" sz="2400" dirty="0" smtClean="0">
                <a:solidFill>
                  <a:srgbClr val="0000FF"/>
                </a:solidFill>
              </a:rPr>
              <a:t>C</a:t>
            </a:r>
            <a:r>
              <a:rPr lang="en-US" altLang="zh-CN" sz="2400" dirty="0" smtClean="0"/>
              <a:t> </a:t>
            </a:r>
            <a:r>
              <a:rPr lang="en-US" altLang="zh-CN" sz="2400" b="1" dirty="0" smtClean="0"/>
              <a:t>atomically</a:t>
            </a:r>
            <a:r>
              <a:rPr lang="en-US" altLang="zh-CN" sz="2400" dirty="0" smtClean="0"/>
              <a:t> </a:t>
            </a:r>
            <a:endParaRPr lang="zh-CN" altLang="en-US" sz="2400" dirty="0"/>
          </a:p>
        </p:txBody>
      </p:sp>
      <p:sp>
        <p:nvSpPr>
          <p:cNvPr id="9" name="文本框 8"/>
          <p:cNvSpPr txBox="1"/>
          <p:nvPr/>
        </p:nvSpPr>
        <p:spPr>
          <a:xfrm>
            <a:off x="1706879" y="4170083"/>
            <a:ext cx="65559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/>
              <a:t>It is called “</a:t>
            </a:r>
            <a:r>
              <a:rPr lang="en-US" altLang="zh-CN" sz="2400" dirty="0">
                <a:solidFill>
                  <a:srgbClr val="FF0000"/>
                </a:solidFill>
              </a:rPr>
              <a:t>disabled</a:t>
            </a:r>
            <a:r>
              <a:rPr lang="en-US" altLang="zh-CN" sz="2400" dirty="0" smtClean="0"/>
              <a:t>”</a:t>
            </a:r>
            <a:r>
              <a:rPr lang="en-US" altLang="zh-CN" sz="2400" dirty="0" smtClean="0">
                <a:solidFill>
                  <a:srgbClr val="FF0000"/>
                </a:solidFill>
              </a:rPr>
              <a:t> /</a:t>
            </a:r>
            <a:r>
              <a:rPr lang="en-US" altLang="zh-CN" sz="2400" dirty="0"/>
              <a:t> </a:t>
            </a:r>
            <a:r>
              <a:rPr lang="en-US" altLang="zh-CN" sz="2400" dirty="0" smtClean="0"/>
              <a:t>“</a:t>
            </a:r>
            <a:r>
              <a:rPr lang="en-US" altLang="zh-CN" sz="2400" dirty="0" smtClean="0">
                <a:solidFill>
                  <a:srgbClr val="FF0000"/>
                </a:solidFill>
              </a:rPr>
              <a:t>enabled</a:t>
            </a:r>
            <a:r>
              <a:rPr lang="en-US" altLang="zh-CN" sz="2400" dirty="0" smtClean="0"/>
              <a:t>” if </a:t>
            </a:r>
            <a:r>
              <a:rPr lang="en-US" altLang="zh-CN" sz="2400" dirty="0" smtClean="0">
                <a:solidFill>
                  <a:srgbClr val="0000FF"/>
                </a:solidFill>
              </a:rPr>
              <a:t>B</a:t>
            </a:r>
            <a:r>
              <a:rPr lang="en-US" altLang="zh-CN" sz="2400" dirty="0" smtClean="0"/>
              <a:t> is </a:t>
            </a:r>
            <a:r>
              <a:rPr lang="en-US" altLang="zh-CN" sz="2400" dirty="0" smtClean="0">
                <a:solidFill>
                  <a:srgbClr val="FF0000"/>
                </a:solidFill>
              </a:rPr>
              <a:t>false/true</a:t>
            </a:r>
            <a:r>
              <a:rPr lang="en-US" altLang="zh-CN" sz="2400" dirty="0" smtClean="0"/>
              <a:t>.</a:t>
            </a:r>
            <a:endParaRPr lang="zh-CN" altLang="en-US" sz="2400" dirty="0"/>
          </a:p>
        </p:txBody>
      </p:sp>
      <p:sp>
        <p:nvSpPr>
          <p:cNvPr id="11" name="文本框 10"/>
          <p:cNvSpPr txBox="1"/>
          <p:nvPr/>
        </p:nvSpPr>
        <p:spPr>
          <a:xfrm>
            <a:off x="1706879" y="4961797"/>
            <a:ext cx="65559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/>
              <a:t>Atomic block </a:t>
            </a:r>
            <a:r>
              <a:rPr lang="en-US" altLang="zh-CN" sz="2400" b="1" dirty="0" smtClean="0"/>
              <a:t>&lt;</a:t>
            </a:r>
            <a:r>
              <a:rPr lang="en-US" altLang="zh-CN" sz="2400" b="1" dirty="0" smtClean="0">
                <a:solidFill>
                  <a:srgbClr val="0000FF"/>
                </a:solidFill>
              </a:rPr>
              <a:t>C</a:t>
            </a:r>
            <a:r>
              <a:rPr lang="en-US" altLang="zh-CN" sz="2400" b="1" dirty="0" smtClean="0"/>
              <a:t>&gt;</a:t>
            </a:r>
            <a:r>
              <a:rPr lang="en-US" altLang="zh-CN" sz="2400" dirty="0" smtClean="0"/>
              <a:t> can be viewed as </a:t>
            </a:r>
            <a:r>
              <a:rPr lang="en-US" altLang="zh-CN" sz="2400" b="1" dirty="0" smtClean="0"/>
              <a:t>await</a:t>
            </a:r>
            <a:r>
              <a:rPr lang="en-US" altLang="zh-CN" sz="2400" dirty="0" smtClean="0"/>
              <a:t>(</a:t>
            </a:r>
            <a:r>
              <a:rPr lang="en-US" altLang="zh-CN" sz="2400" dirty="0" smtClean="0">
                <a:solidFill>
                  <a:srgbClr val="FF0000"/>
                </a:solidFill>
              </a:rPr>
              <a:t>true</a:t>
            </a:r>
            <a:r>
              <a:rPr lang="en-US" altLang="zh-CN" sz="2400" dirty="0" smtClean="0"/>
              <a:t>) </a:t>
            </a:r>
            <a:r>
              <a:rPr lang="en-US" altLang="zh-CN" sz="2400" dirty="0"/>
              <a:t>{ </a:t>
            </a:r>
            <a:r>
              <a:rPr lang="en-US" altLang="zh-CN" sz="2400" dirty="0">
                <a:solidFill>
                  <a:srgbClr val="0000FF"/>
                </a:solidFill>
              </a:rPr>
              <a:t>C</a:t>
            </a:r>
            <a:r>
              <a:rPr lang="en-US" altLang="zh-CN" sz="2400" dirty="0"/>
              <a:t> } </a:t>
            </a:r>
            <a:endParaRPr lang="zh-CN" altLang="en-US" sz="2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70240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861"/>
    </mc:Choice>
    <mc:Fallback xmlns="">
      <p:transition spd="slow" advTm="40861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>
            <a:normAutofit/>
          </a:bodyPr>
          <a:lstStyle/>
          <a:p>
            <a:r>
              <a:rPr lang="en-US" altLang="zh-CN" sz="4000" dirty="0" smtClean="0"/>
              <a:t>Progress-aware abstractions for locks?</a:t>
            </a:r>
            <a:endParaRPr lang="zh-CN" altLang="en-US" sz="4000" dirty="0"/>
          </a:p>
        </p:txBody>
      </p:sp>
      <p:sp>
        <p:nvSpPr>
          <p:cNvPr id="4" name="文本框 3"/>
          <p:cNvSpPr txBox="1"/>
          <p:nvPr/>
        </p:nvSpPr>
        <p:spPr>
          <a:xfrm>
            <a:off x="1197033" y="2244438"/>
            <a:ext cx="65947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smtClean="0">
                <a:solidFill>
                  <a:prstClr val="black"/>
                </a:solidFill>
              </a:rPr>
              <a:t>Atomic Partial </a:t>
            </a:r>
            <a:r>
              <a:rPr lang="en-US" altLang="zh-CN" sz="2800" dirty="0" smtClean="0">
                <a:solidFill>
                  <a:prstClr val="black"/>
                </a:solidFill>
              </a:rPr>
              <a:t>Spec (APS): </a:t>
            </a:r>
            <a:r>
              <a:rPr lang="en-US" altLang="zh-CN" sz="2800" b="1" dirty="0">
                <a:solidFill>
                  <a:prstClr val="black"/>
                </a:solidFill>
              </a:rPr>
              <a:t>await</a:t>
            </a:r>
            <a:r>
              <a:rPr lang="en-US" altLang="zh-CN" sz="2800" dirty="0">
                <a:solidFill>
                  <a:prstClr val="black"/>
                </a:solidFill>
              </a:rPr>
              <a:t>(B) { C } </a:t>
            </a:r>
            <a:endParaRPr lang="zh-CN" altLang="en-US" sz="2800" dirty="0">
              <a:solidFill>
                <a:prstClr val="black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197033" y="3063039"/>
            <a:ext cx="27709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>
                <a:solidFill>
                  <a:prstClr val="black"/>
                </a:solidFill>
              </a:rPr>
              <a:t>Spec for locks?</a:t>
            </a:r>
            <a:endParaRPr lang="zh-CN" altLang="en-US" sz="2800" dirty="0">
              <a:solidFill>
                <a:prstClr val="black"/>
              </a:solidFill>
            </a:endParaRPr>
          </a:p>
        </p:txBody>
      </p:sp>
      <p:sp>
        <p:nvSpPr>
          <p:cNvPr id="3" name="矩形 2"/>
          <p:cNvSpPr/>
          <p:nvPr/>
        </p:nvSpPr>
        <p:spPr>
          <a:xfrm>
            <a:off x="1900842" y="3641950"/>
            <a:ext cx="622346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en-US" altLang="zh-CN" sz="2400" dirty="0">
                <a:solidFill>
                  <a:prstClr val="black"/>
                </a:solidFill>
              </a:rPr>
              <a:t>ACQ(){ </a:t>
            </a:r>
            <a:r>
              <a:rPr lang="en-US" altLang="zh-CN" sz="2400" b="1" dirty="0">
                <a:solidFill>
                  <a:prstClr val="black"/>
                </a:solidFill>
              </a:rPr>
              <a:t>await</a:t>
            </a:r>
            <a:r>
              <a:rPr lang="en-US" altLang="zh-CN" sz="2400" dirty="0">
                <a:solidFill>
                  <a:prstClr val="black"/>
                </a:solidFill>
              </a:rPr>
              <a:t>(</a:t>
            </a:r>
            <a:r>
              <a:rPr lang="en-US" altLang="zh-CN" sz="2400" dirty="0">
                <a:solidFill>
                  <a:srgbClr val="FF0000"/>
                </a:solidFill>
              </a:rPr>
              <a:t>L=0</a:t>
            </a:r>
            <a:r>
              <a:rPr lang="en-US" altLang="zh-CN" sz="2400" dirty="0">
                <a:solidFill>
                  <a:prstClr val="black"/>
                </a:solidFill>
              </a:rPr>
              <a:t>){ </a:t>
            </a:r>
            <a:r>
              <a:rPr lang="en-US" altLang="zh-CN" sz="2400" dirty="0">
                <a:solidFill>
                  <a:srgbClr val="FF0000"/>
                </a:solidFill>
              </a:rPr>
              <a:t>L := 1 </a:t>
            </a:r>
            <a:r>
              <a:rPr lang="en-US" altLang="zh-CN" sz="2400" dirty="0">
                <a:solidFill>
                  <a:prstClr val="black"/>
                </a:solidFill>
              </a:rPr>
              <a:t>};  }        REL() { L := 0; }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3228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954"/>
    </mc:Choice>
    <mc:Fallback xmlns="">
      <p:transition spd="slow" advTm="22954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>
            <a:normAutofit/>
          </a:bodyPr>
          <a:lstStyle/>
          <a:p>
            <a:r>
              <a:rPr lang="en-US" altLang="zh-CN" sz="4000" dirty="0" smtClean="0"/>
              <a:t>Progress-aware abstractions for locks?</a:t>
            </a:r>
            <a:endParaRPr lang="zh-CN" altLang="en-US" sz="4000" dirty="0"/>
          </a:p>
        </p:txBody>
      </p:sp>
      <p:sp>
        <p:nvSpPr>
          <p:cNvPr id="4" name="文本框 3"/>
          <p:cNvSpPr txBox="1"/>
          <p:nvPr/>
        </p:nvSpPr>
        <p:spPr>
          <a:xfrm>
            <a:off x="1197033" y="2244438"/>
            <a:ext cx="65947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smtClean="0">
                <a:solidFill>
                  <a:prstClr val="black"/>
                </a:solidFill>
              </a:rPr>
              <a:t>Atomic Partial </a:t>
            </a:r>
            <a:r>
              <a:rPr lang="en-US" altLang="zh-CN" sz="2800" dirty="0" smtClean="0">
                <a:solidFill>
                  <a:prstClr val="black"/>
                </a:solidFill>
              </a:rPr>
              <a:t>Spec (APS): </a:t>
            </a:r>
            <a:r>
              <a:rPr lang="en-US" altLang="zh-CN" sz="2800" b="1" dirty="0">
                <a:solidFill>
                  <a:prstClr val="black"/>
                </a:solidFill>
              </a:rPr>
              <a:t>await</a:t>
            </a:r>
            <a:r>
              <a:rPr lang="en-US" altLang="zh-CN" sz="2800" dirty="0">
                <a:solidFill>
                  <a:prstClr val="black"/>
                </a:solidFill>
              </a:rPr>
              <a:t>(B) { C } </a:t>
            </a:r>
            <a:endParaRPr lang="zh-CN" altLang="en-US" sz="2800" dirty="0">
              <a:solidFill>
                <a:prstClr val="black"/>
              </a:solidFill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197033" y="3027019"/>
            <a:ext cx="27709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>
                <a:solidFill>
                  <a:prstClr val="black"/>
                </a:solidFill>
              </a:rPr>
              <a:t>More generally:</a:t>
            </a:r>
            <a:endParaRPr lang="zh-CN" altLang="en-US" sz="2800" dirty="0">
              <a:solidFill>
                <a:prstClr val="black"/>
              </a:solidFill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1900841" y="3674581"/>
            <a:ext cx="668343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 smtClean="0">
                <a:solidFill>
                  <a:srgbClr val="0000FF"/>
                </a:solidFill>
              </a:rPr>
              <a:t>O</a:t>
            </a:r>
            <a:r>
              <a:rPr lang="en-US" altLang="zh-CN" sz="2800" b="1" dirty="0" smtClean="0">
                <a:solidFill>
                  <a:prstClr val="black"/>
                </a:solidFill>
              </a:rPr>
              <a:t> lin.</a:t>
            </a:r>
            <a:r>
              <a:rPr lang="en-US" altLang="zh-CN" sz="2800" dirty="0">
                <a:solidFill>
                  <a:prstClr val="black"/>
                </a:solidFill>
              </a:rPr>
              <a:t> +</a:t>
            </a:r>
            <a:r>
              <a:rPr lang="en-US" altLang="zh-CN" sz="2800" dirty="0" smtClean="0">
                <a:solidFill>
                  <a:prstClr val="black"/>
                </a:solidFill>
              </a:rPr>
              <a:t> </a:t>
            </a:r>
            <a:r>
              <a:rPr lang="en-US" altLang="zh-CN" sz="2800" b="1" dirty="0" smtClean="0">
                <a:solidFill>
                  <a:prstClr val="black"/>
                </a:solidFill>
              </a:rPr>
              <a:t>progress P</a:t>
            </a:r>
            <a:r>
              <a:rPr lang="en-US" altLang="zh-CN" sz="2800" dirty="0" smtClean="0">
                <a:solidFill>
                  <a:prstClr val="black"/>
                </a:solidFill>
              </a:rPr>
              <a:t> </a:t>
            </a:r>
            <a:r>
              <a:rPr lang="en-US" altLang="zh-CN" sz="2800" b="1" dirty="0" smtClean="0">
                <a:solidFill>
                  <a:prstClr val="black"/>
                </a:solidFill>
                <a:sym typeface="Symbol" panose="05050102010706020507" pitchFamily="18" charset="2"/>
              </a:rPr>
              <a:t></a:t>
            </a:r>
            <a:r>
              <a:rPr lang="en-US" altLang="zh-CN" sz="2800" b="1" dirty="0" smtClean="0">
                <a:solidFill>
                  <a:prstClr val="black"/>
                </a:solidFill>
              </a:rPr>
              <a:t>   </a:t>
            </a:r>
            <a:r>
              <a:rPr lang="en-US" altLang="zh-CN" sz="2800" b="1" dirty="0" smtClean="0">
                <a:solidFill>
                  <a:srgbClr val="0000FF"/>
                </a:solidFill>
              </a:rPr>
              <a:t>O  </a:t>
            </a:r>
            <a:r>
              <a:rPr lang="en-US" altLang="zh-CN" sz="2800" b="1" dirty="0" smtClean="0">
                <a:solidFill>
                  <a:prstClr val="black"/>
                </a:solidFill>
                <a:sym typeface="Symbol"/>
              </a:rPr>
              <a:t></a:t>
            </a:r>
            <a:r>
              <a:rPr lang="en-US" altLang="zh-CN" sz="2800" b="1" baseline="-25000" dirty="0" err="1">
                <a:solidFill>
                  <a:prstClr val="black"/>
                </a:solidFill>
                <a:sym typeface="Symbol"/>
              </a:rPr>
              <a:t>ctxt</a:t>
            </a:r>
            <a:r>
              <a:rPr lang="en-US" altLang="zh-CN" sz="2800" b="1" dirty="0">
                <a:solidFill>
                  <a:prstClr val="black"/>
                </a:solidFill>
                <a:sym typeface="Symbol"/>
              </a:rPr>
              <a:t> </a:t>
            </a:r>
            <a:r>
              <a:rPr lang="en-US" altLang="zh-CN" sz="2800" b="1" dirty="0">
                <a:solidFill>
                  <a:prstClr val="black"/>
                </a:solidFill>
              </a:rPr>
              <a:t>await</a:t>
            </a:r>
            <a:r>
              <a:rPr lang="en-US" altLang="zh-CN" sz="2800" dirty="0">
                <a:solidFill>
                  <a:prstClr val="black"/>
                </a:solidFill>
              </a:rPr>
              <a:t>(B) { C } </a:t>
            </a:r>
            <a:endParaRPr lang="zh-CN" altLang="en-US" sz="2800" baseline="-25000" dirty="0">
              <a:solidFill>
                <a:prstClr val="black"/>
              </a:solidFill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3165765" y="4197801"/>
            <a:ext cx="19909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400" b="1" dirty="0">
                <a:solidFill>
                  <a:prstClr val="black"/>
                </a:solidFill>
              </a:rPr>
              <a:t>P </a:t>
            </a:r>
            <a:r>
              <a:rPr lang="en-US" altLang="zh-CN" sz="2400" b="1" dirty="0">
                <a:solidFill>
                  <a:prstClr val="black"/>
                </a:solidFill>
                <a:sym typeface="Symbol" panose="05050102010706020507" pitchFamily="18" charset="2"/>
              </a:rPr>
              <a:t> </a:t>
            </a:r>
            <a:r>
              <a:rPr lang="en-US" altLang="zh-CN" sz="2400" b="1" dirty="0" smtClean="0">
                <a:solidFill>
                  <a:prstClr val="black"/>
                </a:solidFill>
                <a:sym typeface="Symbol" panose="05050102010706020507" pitchFamily="18" charset="2"/>
              </a:rPr>
              <a:t>{PSF/PDF}</a:t>
            </a:r>
            <a:endParaRPr lang="zh-CN" altLang="en-US" sz="2400" b="1" dirty="0">
              <a:solidFill>
                <a:prstClr val="black"/>
              </a:solidFill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6438898" y="3716229"/>
            <a:ext cx="207645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</a:rPr>
              <a:t>??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23764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443"/>
    </mc:Choice>
    <mc:Fallback xmlns="">
      <p:transition spd="slow" advTm="364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>
            <a:normAutofit/>
          </a:bodyPr>
          <a:lstStyle/>
          <a:p>
            <a:r>
              <a:rPr lang="en-US" altLang="zh-CN" sz="4000" dirty="0" smtClean="0"/>
              <a:t>Progress-aware abstractions for locks?</a:t>
            </a:r>
            <a:endParaRPr lang="zh-CN" altLang="en-US" sz="4000" dirty="0"/>
          </a:p>
        </p:txBody>
      </p:sp>
      <p:sp>
        <p:nvSpPr>
          <p:cNvPr id="4" name="文本框 3"/>
          <p:cNvSpPr txBox="1"/>
          <p:nvPr/>
        </p:nvSpPr>
        <p:spPr>
          <a:xfrm>
            <a:off x="1197033" y="2244438"/>
            <a:ext cx="65947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</a:rPr>
              <a:t>Atomic</a:t>
            </a:r>
            <a:r>
              <a:rPr lang="en-US" altLang="zh-CN" sz="2800" b="1" dirty="0" smtClean="0">
                <a:solidFill>
                  <a:prstClr val="black"/>
                </a:solidFill>
              </a:rPr>
              <a:t> Partial </a:t>
            </a:r>
            <a:r>
              <a:rPr lang="en-US" altLang="zh-CN" sz="2800" dirty="0" smtClean="0">
                <a:solidFill>
                  <a:prstClr val="black"/>
                </a:solidFill>
              </a:rPr>
              <a:t>Spec (APS): </a:t>
            </a:r>
            <a:r>
              <a:rPr lang="en-US" altLang="zh-CN" sz="2800" b="1" dirty="0">
                <a:solidFill>
                  <a:prstClr val="black"/>
                </a:solidFill>
              </a:rPr>
              <a:t>await</a:t>
            </a:r>
            <a:r>
              <a:rPr lang="en-US" altLang="zh-CN" sz="2800" dirty="0">
                <a:solidFill>
                  <a:prstClr val="black"/>
                </a:solidFill>
              </a:rPr>
              <a:t>(B) { C } </a:t>
            </a:r>
            <a:endParaRPr lang="zh-CN" altLang="en-US" sz="2800" dirty="0">
              <a:solidFill>
                <a:prstClr val="black"/>
              </a:solidFill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197033" y="3027019"/>
            <a:ext cx="27709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>
                <a:solidFill>
                  <a:prstClr val="black"/>
                </a:solidFill>
              </a:rPr>
              <a:t>More generally:</a:t>
            </a:r>
            <a:endParaRPr lang="zh-CN" altLang="en-US" sz="2800" dirty="0">
              <a:solidFill>
                <a:prstClr val="black"/>
              </a:solidFill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1900841" y="3674581"/>
            <a:ext cx="668343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 smtClean="0">
                <a:solidFill>
                  <a:srgbClr val="0000FF"/>
                </a:solidFill>
              </a:rPr>
              <a:t>O</a:t>
            </a:r>
            <a:r>
              <a:rPr lang="en-US" altLang="zh-CN" sz="2800" b="1" dirty="0" smtClean="0">
                <a:solidFill>
                  <a:prstClr val="black"/>
                </a:solidFill>
              </a:rPr>
              <a:t> lin.</a:t>
            </a:r>
            <a:r>
              <a:rPr lang="en-US" altLang="zh-CN" sz="2800" dirty="0">
                <a:solidFill>
                  <a:prstClr val="black"/>
                </a:solidFill>
              </a:rPr>
              <a:t> +</a:t>
            </a:r>
            <a:r>
              <a:rPr lang="en-US" altLang="zh-CN" sz="2800" dirty="0" smtClean="0">
                <a:solidFill>
                  <a:prstClr val="black"/>
                </a:solidFill>
              </a:rPr>
              <a:t> </a:t>
            </a:r>
            <a:r>
              <a:rPr lang="en-US" altLang="zh-CN" sz="2800" b="1" dirty="0" smtClean="0">
                <a:solidFill>
                  <a:prstClr val="black"/>
                </a:solidFill>
              </a:rPr>
              <a:t>progress P</a:t>
            </a:r>
            <a:r>
              <a:rPr lang="en-US" altLang="zh-CN" sz="2800" dirty="0" smtClean="0">
                <a:solidFill>
                  <a:prstClr val="black"/>
                </a:solidFill>
              </a:rPr>
              <a:t> </a:t>
            </a:r>
            <a:r>
              <a:rPr lang="en-US" altLang="zh-CN" sz="2800" b="1" dirty="0" smtClean="0">
                <a:solidFill>
                  <a:prstClr val="black"/>
                </a:solidFill>
                <a:sym typeface="Symbol" panose="05050102010706020507" pitchFamily="18" charset="2"/>
              </a:rPr>
              <a:t></a:t>
            </a:r>
            <a:r>
              <a:rPr lang="en-US" altLang="zh-CN" sz="2800" b="1" dirty="0" smtClean="0">
                <a:solidFill>
                  <a:prstClr val="black"/>
                </a:solidFill>
              </a:rPr>
              <a:t>   </a:t>
            </a:r>
            <a:r>
              <a:rPr lang="en-US" altLang="zh-CN" sz="2800" b="1" dirty="0" smtClean="0">
                <a:solidFill>
                  <a:srgbClr val="0000FF"/>
                </a:solidFill>
              </a:rPr>
              <a:t>O  </a:t>
            </a:r>
            <a:r>
              <a:rPr lang="en-US" altLang="zh-CN" sz="2800" b="1" dirty="0" smtClean="0">
                <a:solidFill>
                  <a:prstClr val="black"/>
                </a:solidFill>
                <a:sym typeface="Symbol"/>
              </a:rPr>
              <a:t></a:t>
            </a:r>
            <a:r>
              <a:rPr lang="en-US" altLang="zh-CN" sz="2800" b="1" baseline="-25000" dirty="0" err="1">
                <a:solidFill>
                  <a:prstClr val="black"/>
                </a:solidFill>
                <a:sym typeface="Symbol"/>
              </a:rPr>
              <a:t>ctxt</a:t>
            </a:r>
            <a:r>
              <a:rPr lang="en-US" altLang="zh-CN" sz="2800" b="1" dirty="0">
                <a:solidFill>
                  <a:prstClr val="black"/>
                </a:solidFill>
                <a:sym typeface="Symbol"/>
              </a:rPr>
              <a:t> </a:t>
            </a:r>
            <a:r>
              <a:rPr lang="en-US" altLang="zh-CN" sz="2800" b="1" dirty="0">
                <a:solidFill>
                  <a:prstClr val="black"/>
                </a:solidFill>
              </a:rPr>
              <a:t>await</a:t>
            </a:r>
            <a:r>
              <a:rPr lang="en-US" altLang="zh-CN" sz="2800" dirty="0">
                <a:solidFill>
                  <a:prstClr val="black"/>
                </a:solidFill>
              </a:rPr>
              <a:t>(B) { C } </a:t>
            </a:r>
            <a:endParaRPr lang="zh-CN" altLang="en-US" sz="2800" baseline="-25000" dirty="0">
              <a:solidFill>
                <a:prstClr val="black"/>
              </a:solidFill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3165765" y="4197801"/>
            <a:ext cx="19909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400" b="1" dirty="0">
                <a:solidFill>
                  <a:prstClr val="black"/>
                </a:solidFill>
              </a:rPr>
              <a:t>P </a:t>
            </a:r>
            <a:r>
              <a:rPr lang="en-US" altLang="zh-CN" sz="2400" b="1" dirty="0">
                <a:solidFill>
                  <a:prstClr val="black"/>
                </a:solidFill>
                <a:sym typeface="Symbol" panose="05050102010706020507" pitchFamily="18" charset="2"/>
              </a:rPr>
              <a:t> </a:t>
            </a:r>
            <a:r>
              <a:rPr lang="en-US" altLang="zh-CN" sz="2400" b="1" dirty="0" smtClean="0">
                <a:solidFill>
                  <a:prstClr val="black"/>
                </a:solidFill>
                <a:sym typeface="Symbol" panose="05050102010706020507" pitchFamily="18" charset="2"/>
              </a:rPr>
              <a:t>{PSF/PDF}</a:t>
            </a:r>
            <a:endParaRPr lang="zh-CN" altLang="en-US" sz="2400" b="1" dirty="0">
              <a:solidFill>
                <a:prstClr val="black"/>
              </a:solidFill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1900842" y="4884111"/>
            <a:ext cx="4522124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1200"/>
              </a:spcBef>
            </a:pPr>
            <a:r>
              <a:rPr lang="en-US" altLang="zh-CN" sz="2400" b="1" dirty="0">
                <a:solidFill>
                  <a:prstClr val="black"/>
                </a:solidFill>
              </a:rPr>
              <a:t>Atomic</a:t>
            </a:r>
            <a:r>
              <a:rPr lang="en-US" altLang="zh-CN" sz="2400" dirty="0">
                <a:solidFill>
                  <a:prstClr val="black"/>
                </a:solidFill>
              </a:rPr>
              <a:t>: to capture </a:t>
            </a:r>
            <a:r>
              <a:rPr lang="en-US" altLang="zh-CN" sz="2400" dirty="0" err="1">
                <a:solidFill>
                  <a:prstClr val="black"/>
                </a:solidFill>
              </a:rPr>
              <a:t>linearizability</a:t>
            </a:r>
            <a:endParaRPr lang="en-US" altLang="zh-CN" sz="2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46868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443"/>
    </mc:Choice>
    <mc:Fallback xmlns="">
      <p:transition spd="slow" advTm="364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i="1" dirty="0" smtClean="0"/>
              <a:t>Not all locks are equally good!</a:t>
            </a:r>
            <a:endParaRPr lang="zh-CN" altLang="en-US" b="1" i="1" dirty="0"/>
          </a:p>
        </p:txBody>
      </p:sp>
    </p:spTree>
    <p:extLst>
      <p:ext uri="{BB962C8B-B14F-4D97-AF65-F5344CB8AC3E}">
        <p14:creationId xmlns:p14="http://schemas.microsoft.com/office/powerpoint/2010/main" val="1116410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591"/>
    </mc:Choice>
    <mc:Fallback xmlns="">
      <p:transition spd="slow" advTm="6591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>
            <a:normAutofit/>
          </a:bodyPr>
          <a:lstStyle/>
          <a:p>
            <a:r>
              <a:rPr lang="en-US" altLang="zh-CN" sz="4000" dirty="0" smtClean="0"/>
              <a:t>Progress-aware abstractions for locks?</a:t>
            </a:r>
            <a:endParaRPr lang="zh-CN" altLang="en-US" sz="4000" dirty="0"/>
          </a:p>
        </p:txBody>
      </p:sp>
      <p:sp>
        <p:nvSpPr>
          <p:cNvPr id="4" name="文本框 3"/>
          <p:cNvSpPr txBox="1"/>
          <p:nvPr/>
        </p:nvSpPr>
        <p:spPr>
          <a:xfrm>
            <a:off x="1197033" y="2244438"/>
            <a:ext cx="65947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smtClean="0">
                <a:solidFill>
                  <a:prstClr val="black"/>
                </a:solidFill>
              </a:rPr>
              <a:t>Atomic </a:t>
            </a:r>
            <a:r>
              <a:rPr lang="en-US" altLang="zh-CN" sz="2800" b="1" dirty="0" smtClean="0">
                <a:solidFill>
                  <a:srgbClr val="FF0000"/>
                </a:solidFill>
              </a:rPr>
              <a:t>Partial</a:t>
            </a:r>
            <a:r>
              <a:rPr lang="en-US" altLang="zh-CN" sz="2800" b="1" dirty="0" smtClean="0">
                <a:solidFill>
                  <a:prstClr val="black"/>
                </a:solidFill>
              </a:rPr>
              <a:t> </a:t>
            </a:r>
            <a:r>
              <a:rPr lang="en-US" altLang="zh-CN" sz="2800" dirty="0" smtClean="0">
                <a:solidFill>
                  <a:prstClr val="black"/>
                </a:solidFill>
              </a:rPr>
              <a:t>Spec (APS): </a:t>
            </a:r>
            <a:r>
              <a:rPr lang="en-US" altLang="zh-CN" sz="2800" b="1" dirty="0">
                <a:solidFill>
                  <a:prstClr val="black"/>
                </a:solidFill>
              </a:rPr>
              <a:t>await</a:t>
            </a:r>
            <a:r>
              <a:rPr lang="en-US" altLang="zh-CN" sz="2800" dirty="0">
                <a:solidFill>
                  <a:prstClr val="black"/>
                </a:solidFill>
              </a:rPr>
              <a:t>(B) { C } </a:t>
            </a:r>
            <a:endParaRPr lang="zh-CN" altLang="en-US" sz="2800" dirty="0">
              <a:solidFill>
                <a:prstClr val="black"/>
              </a:solidFill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197033" y="3027019"/>
            <a:ext cx="27709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>
                <a:solidFill>
                  <a:prstClr val="black"/>
                </a:solidFill>
              </a:rPr>
              <a:t>More generally:</a:t>
            </a:r>
            <a:endParaRPr lang="zh-CN" altLang="en-US" sz="2800" dirty="0">
              <a:solidFill>
                <a:prstClr val="black"/>
              </a:solidFill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1900841" y="3674581"/>
            <a:ext cx="668343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 smtClean="0">
                <a:solidFill>
                  <a:srgbClr val="0000FF"/>
                </a:solidFill>
              </a:rPr>
              <a:t>O</a:t>
            </a:r>
            <a:r>
              <a:rPr lang="en-US" altLang="zh-CN" sz="2800" b="1" dirty="0" smtClean="0">
                <a:solidFill>
                  <a:prstClr val="black"/>
                </a:solidFill>
              </a:rPr>
              <a:t> lin.</a:t>
            </a:r>
            <a:r>
              <a:rPr lang="en-US" altLang="zh-CN" sz="2800" dirty="0">
                <a:solidFill>
                  <a:prstClr val="black"/>
                </a:solidFill>
              </a:rPr>
              <a:t> +</a:t>
            </a:r>
            <a:r>
              <a:rPr lang="en-US" altLang="zh-CN" sz="2800" dirty="0" smtClean="0">
                <a:solidFill>
                  <a:prstClr val="black"/>
                </a:solidFill>
              </a:rPr>
              <a:t> </a:t>
            </a:r>
            <a:r>
              <a:rPr lang="en-US" altLang="zh-CN" sz="2800" b="1" dirty="0" smtClean="0">
                <a:solidFill>
                  <a:prstClr val="black"/>
                </a:solidFill>
              </a:rPr>
              <a:t>progress P</a:t>
            </a:r>
            <a:r>
              <a:rPr lang="en-US" altLang="zh-CN" sz="2800" dirty="0" smtClean="0">
                <a:solidFill>
                  <a:prstClr val="black"/>
                </a:solidFill>
              </a:rPr>
              <a:t> </a:t>
            </a:r>
            <a:r>
              <a:rPr lang="en-US" altLang="zh-CN" sz="2800" b="1" dirty="0" smtClean="0">
                <a:solidFill>
                  <a:prstClr val="black"/>
                </a:solidFill>
                <a:sym typeface="Symbol" panose="05050102010706020507" pitchFamily="18" charset="2"/>
              </a:rPr>
              <a:t></a:t>
            </a:r>
            <a:r>
              <a:rPr lang="en-US" altLang="zh-CN" sz="2800" b="1" dirty="0" smtClean="0">
                <a:solidFill>
                  <a:prstClr val="black"/>
                </a:solidFill>
              </a:rPr>
              <a:t>   </a:t>
            </a:r>
            <a:r>
              <a:rPr lang="en-US" altLang="zh-CN" sz="2800" b="1" dirty="0" smtClean="0">
                <a:solidFill>
                  <a:srgbClr val="0000FF"/>
                </a:solidFill>
              </a:rPr>
              <a:t>O  </a:t>
            </a:r>
            <a:r>
              <a:rPr lang="en-US" altLang="zh-CN" sz="2800" b="1" dirty="0" smtClean="0">
                <a:solidFill>
                  <a:prstClr val="black"/>
                </a:solidFill>
                <a:sym typeface="Symbol"/>
              </a:rPr>
              <a:t></a:t>
            </a:r>
            <a:r>
              <a:rPr lang="en-US" altLang="zh-CN" sz="2800" b="1" baseline="-25000" dirty="0" err="1">
                <a:solidFill>
                  <a:prstClr val="black"/>
                </a:solidFill>
                <a:sym typeface="Symbol"/>
              </a:rPr>
              <a:t>ctxt</a:t>
            </a:r>
            <a:r>
              <a:rPr lang="en-US" altLang="zh-CN" sz="2800" b="1" dirty="0">
                <a:solidFill>
                  <a:prstClr val="black"/>
                </a:solidFill>
                <a:sym typeface="Symbol"/>
              </a:rPr>
              <a:t> </a:t>
            </a:r>
            <a:r>
              <a:rPr lang="en-US" altLang="zh-CN" sz="2800" b="1" dirty="0">
                <a:solidFill>
                  <a:prstClr val="black"/>
                </a:solidFill>
              </a:rPr>
              <a:t>await</a:t>
            </a:r>
            <a:r>
              <a:rPr lang="en-US" altLang="zh-CN" sz="2800" dirty="0">
                <a:solidFill>
                  <a:prstClr val="black"/>
                </a:solidFill>
              </a:rPr>
              <a:t>(B) { C } </a:t>
            </a:r>
            <a:endParaRPr lang="zh-CN" altLang="en-US" sz="2800" baseline="-25000" dirty="0">
              <a:solidFill>
                <a:prstClr val="black"/>
              </a:solidFill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3165765" y="4197801"/>
            <a:ext cx="19909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400" b="1" dirty="0">
                <a:solidFill>
                  <a:prstClr val="black"/>
                </a:solidFill>
              </a:rPr>
              <a:t>P </a:t>
            </a:r>
            <a:r>
              <a:rPr lang="en-US" altLang="zh-CN" sz="2400" b="1" dirty="0">
                <a:solidFill>
                  <a:prstClr val="black"/>
                </a:solidFill>
                <a:sym typeface="Symbol" panose="05050102010706020507" pitchFamily="18" charset="2"/>
              </a:rPr>
              <a:t> </a:t>
            </a:r>
            <a:r>
              <a:rPr lang="en-US" altLang="zh-CN" sz="2400" b="1" dirty="0" smtClean="0">
                <a:solidFill>
                  <a:prstClr val="black"/>
                </a:solidFill>
                <a:sym typeface="Symbol" panose="05050102010706020507" pitchFamily="18" charset="2"/>
              </a:rPr>
              <a:t>{PSF/PDF}</a:t>
            </a:r>
            <a:endParaRPr lang="zh-CN" altLang="en-US" sz="2400" b="1" dirty="0">
              <a:solidFill>
                <a:prstClr val="black"/>
              </a:solidFill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1900842" y="4884111"/>
            <a:ext cx="4522124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1200"/>
              </a:spcBef>
            </a:pPr>
            <a:r>
              <a:rPr lang="en-US" altLang="zh-CN" sz="2400" b="1" dirty="0">
                <a:solidFill>
                  <a:prstClr val="black"/>
                </a:solidFill>
              </a:rPr>
              <a:t>Atomic</a:t>
            </a:r>
            <a:r>
              <a:rPr lang="en-US" altLang="zh-CN" sz="2400" dirty="0">
                <a:solidFill>
                  <a:prstClr val="black"/>
                </a:solidFill>
              </a:rPr>
              <a:t>: to capture </a:t>
            </a:r>
            <a:r>
              <a:rPr lang="en-US" altLang="zh-CN" sz="2400" dirty="0" err="1">
                <a:solidFill>
                  <a:prstClr val="black"/>
                </a:solidFill>
              </a:rPr>
              <a:t>linearizability</a:t>
            </a:r>
            <a:endParaRPr lang="en-US" altLang="zh-CN" sz="2400" dirty="0">
              <a:solidFill>
                <a:prstClr val="black"/>
              </a:solidFill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1900841" y="5412211"/>
            <a:ext cx="35891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1200"/>
              </a:spcBef>
            </a:pPr>
            <a:r>
              <a:rPr lang="en-US" altLang="zh-CN" sz="2400" b="1" dirty="0">
                <a:solidFill>
                  <a:prstClr val="black"/>
                </a:solidFill>
              </a:rPr>
              <a:t>Partial</a:t>
            </a:r>
            <a:r>
              <a:rPr lang="en-US" altLang="zh-CN" sz="2400" dirty="0">
                <a:solidFill>
                  <a:prstClr val="black"/>
                </a:solidFill>
              </a:rPr>
              <a:t>: to capture progress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88926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443"/>
    </mc:Choice>
    <mc:Fallback xmlns="">
      <p:transition spd="slow" advTm="364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>
            <a:normAutofit/>
          </a:bodyPr>
          <a:lstStyle/>
          <a:p>
            <a:r>
              <a:rPr lang="en-US" altLang="zh-CN" sz="4000" dirty="0" smtClean="0"/>
              <a:t>Progress-aware abstractions for locks?</a:t>
            </a:r>
            <a:endParaRPr lang="zh-CN" altLang="en-US" sz="4000" dirty="0"/>
          </a:p>
        </p:txBody>
      </p:sp>
      <p:sp>
        <p:nvSpPr>
          <p:cNvPr id="4" name="文本框 3"/>
          <p:cNvSpPr txBox="1"/>
          <p:nvPr/>
        </p:nvSpPr>
        <p:spPr>
          <a:xfrm>
            <a:off x="1197033" y="2244438"/>
            <a:ext cx="65947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smtClean="0">
                <a:solidFill>
                  <a:prstClr val="black"/>
                </a:solidFill>
              </a:rPr>
              <a:t>Atomic Partial Spec</a:t>
            </a:r>
            <a:r>
              <a:rPr lang="en-US" altLang="zh-CN" sz="2800" dirty="0" smtClean="0">
                <a:solidFill>
                  <a:prstClr val="black"/>
                </a:solidFill>
              </a:rPr>
              <a:t> (APS): </a:t>
            </a:r>
            <a:r>
              <a:rPr lang="en-US" altLang="zh-CN" sz="2800" b="1" dirty="0">
                <a:solidFill>
                  <a:prstClr val="black"/>
                </a:solidFill>
              </a:rPr>
              <a:t>await</a:t>
            </a:r>
            <a:r>
              <a:rPr lang="en-US" altLang="zh-CN" sz="2800" dirty="0">
                <a:solidFill>
                  <a:prstClr val="black"/>
                </a:solidFill>
              </a:rPr>
              <a:t>(B) { C } </a:t>
            </a:r>
            <a:endParaRPr lang="zh-CN" altLang="en-US" sz="2800" dirty="0">
              <a:solidFill>
                <a:prstClr val="black"/>
              </a:solidFill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197033" y="3027019"/>
            <a:ext cx="27709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>
                <a:solidFill>
                  <a:prstClr val="black"/>
                </a:solidFill>
              </a:rPr>
              <a:t>More generally:</a:t>
            </a:r>
            <a:endParaRPr lang="zh-CN" altLang="en-US" sz="2800" dirty="0">
              <a:solidFill>
                <a:prstClr val="black"/>
              </a:solidFill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1900841" y="3674581"/>
            <a:ext cx="668343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 smtClean="0">
                <a:solidFill>
                  <a:srgbClr val="0000FF"/>
                </a:solidFill>
              </a:rPr>
              <a:t>O</a:t>
            </a:r>
            <a:r>
              <a:rPr lang="en-US" altLang="zh-CN" sz="2800" b="1" dirty="0" smtClean="0">
                <a:solidFill>
                  <a:prstClr val="black"/>
                </a:solidFill>
              </a:rPr>
              <a:t> lin.</a:t>
            </a:r>
            <a:r>
              <a:rPr lang="en-US" altLang="zh-CN" sz="2800" dirty="0">
                <a:solidFill>
                  <a:prstClr val="black"/>
                </a:solidFill>
              </a:rPr>
              <a:t> +</a:t>
            </a:r>
            <a:r>
              <a:rPr lang="en-US" altLang="zh-CN" sz="2800" dirty="0" smtClean="0">
                <a:solidFill>
                  <a:prstClr val="black"/>
                </a:solidFill>
              </a:rPr>
              <a:t> </a:t>
            </a:r>
            <a:r>
              <a:rPr lang="en-US" altLang="zh-CN" sz="2800" b="1" dirty="0" smtClean="0">
                <a:solidFill>
                  <a:prstClr val="black"/>
                </a:solidFill>
              </a:rPr>
              <a:t>progress P</a:t>
            </a:r>
            <a:r>
              <a:rPr lang="en-US" altLang="zh-CN" sz="2800" dirty="0" smtClean="0">
                <a:solidFill>
                  <a:prstClr val="black"/>
                </a:solidFill>
              </a:rPr>
              <a:t> </a:t>
            </a:r>
            <a:r>
              <a:rPr lang="en-US" altLang="zh-CN" sz="2800" b="1" dirty="0" smtClean="0">
                <a:solidFill>
                  <a:prstClr val="black"/>
                </a:solidFill>
                <a:sym typeface="Symbol" panose="05050102010706020507" pitchFamily="18" charset="2"/>
              </a:rPr>
              <a:t></a:t>
            </a:r>
            <a:r>
              <a:rPr lang="en-US" altLang="zh-CN" sz="2800" b="1" dirty="0" smtClean="0">
                <a:solidFill>
                  <a:prstClr val="black"/>
                </a:solidFill>
              </a:rPr>
              <a:t>   </a:t>
            </a:r>
            <a:r>
              <a:rPr lang="en-US" altLang="zh-CN" sz="2800" b="1" dirty="0" smtClean="0">
                <a:solidFill>
                  <a:srgbClr val="0000FF"/>
                </a:solidFill>
              </a:rPr>
              <a:t>O  </a:t>
            </a:r>
            <a:r>
              <a:rPr lang="en-US" altLang="zh-CN" sz="2800" b="1" dirty="0" smtClean="0">
                <a:solidFill>
                  <a:prstClr val="black"/>
                </a:solidFill>
                <a:sym typeface="Symbol"/>
              </a:rPr>
              <a:t></a:t>
            </a:r>
            <a:r>
              <a:rPr lang="en-US" altLang="zh-CN" sz="2800" b="1" baseline="-25000" dirty="0" err="1">
                <a:solidFill>
                  <a:prstClr val="black"/>
                </a:solidFill>
                <a:sym typeface="Symbol"/>
              </a:rPr>
              <a:t>ctxt</a:t>
            </a:r>
            <a:r>
              <a:rPr lang="en-US" altLang="zh-CN" sz="2800" b="1" dirty="0">
                <a:solidFill>
                  <a:prstClr val="black"/>
                </a:solidFill>
                <a:sym typeface="Symbol"/>
              </a:rPr>
              <a:t> </a:t>
            </a:r>
            <a:r>
              <a:rPr lang="en-US" altLang="zh-CN" sz="2800" b="1" dirty="0">
                <a:solidFill>
                  <a:prstClr val="black"/>
                </a:solidFill>
              </a:rPr>
              <a:t>await</a:t>
            </a:r>
            <a:r>
              <a:rPr lang="en-US" altLang="zh-CN" sz="2800" dirty="0">
                <a:solidFill>
                  <a:prstClr val="black"/>
                </a:solidFill>
              </a:rPr>
              <a:t>(B) { C } </a:t>
            </a:r>
            <a:endParaRPr lang="zh-CN" altLang="en-US" sz="2800" baseline="-25000" dirty="0">
              <a:solidFill>
                <a:prstClr val="black"/>
              </a:solidFill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3165765" y="4197801"/>
            <a:ext cx="19909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400" b="1" dirty="0">
                <a:solidFill>
                  <a:prstClr val="black"/>
                </a:solidFill>
              </a:rPr>
              <a:t>P </a:t>
            </a:r>
            <a:r>
              <a:rPr lang="en-US" altLang="zh-CN" sz="2400" b="1" dirty="0">
                <a:solidFill>
                  <a:prstClr val="black"/>
                </a:solidFill>
                <a:sym typeface="Symbol" panose="05050102010706020507" pitchFamily="18" charset="2"/>
              </a:rPr>
              <a:t> </a:t>
            </a:r>
            <a:r>
              <a:rPr lang="en-US" altLang="zh-CN" sz="2400" b="1" dirty="0" smtClean="0">
                <a:solidFill>
                  <a:prstClr val="black"/>
                </a:solidFill>
                <a:sym typeface="Symbol" panose="05050102010706020507" pitchFamily="18" charset="2"/>
              </a:rPr>
              <a:t>{PSF/PDF}</a:t>
            </a:r>
            <a:endParaRPr lang="zh-CN" altLang="en-US" sz="2400" b="1" dirty="0">
              <a:solidFill>
                <a:prstClr val="black"/>
              </a:solidFill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1900842" y="4884111"/>
            <a:ext cx="4522124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1200"/>
              </a:spcBef>
            </a:pPr>
            <a:r>
              <a:rPr lang="en-US" altLang="zh-CN" sz="2400" b="1" dirty="0">
                <a:solidFill>
                  <a:prstClr val="black"/>
                </a:solidFill>
              </a:rPr>
              <a:t>Atomic</a:t>
            </a:r>
            <a:r>
              <a:rPr lang="en-US" altLang="zh-CN" sz="2400" dirty="0">
                <a:solidFill>
                  <a:prstClr val="black"/>
                </a:solidFill>
              </a:rPr>
              <a:t>: to capture </a:t>
            </a:r>
            <a:r>
              <a:rPr lang="en-US" altLang="zh-CN" sz="2400" dirty="0" err="1">
                <a:solidFill>
                  <a:prstClr val="black"/>
                </a:solidFill>
              </a:rPr>
              <a:t>linearizability</a:t>
            </a:r>
            <a:endParaRPr lang="en-US" altLang="zh-CN" sz="2400" dirty="0">
              <a:solidFill>
                <a:prstClr val="black"/>
              </a:solidFill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1900841" y="5412211"/>
            <a:ext cx="35891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1200"/>
              </a:spcBef>
            </a:pPr>
            <a:r>
              <a:rPr lang="en-US" altLang="zh-CN" sz="2400" b="1" dirty="0">
                <a:solidFill>
                  <a:prstClr val="black"/>
                </a:solidFill>
              </a:rPr>
              <a:t>Partial</a:t>
            </a:r>
            <a:r>
              <a:rPr lang="en-US" altLang="zh-CN" sz="2400" dirty="0">
                <a:solidFill>
                  <a:prstClr val="black"/>
                </a:solidFill>
              </a:rPr>
              <a:t>: to capture progress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6046124" y="3566309"/>
            <a:ext cx="6539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>
                <a:solidFill>
                  <a:srgbClr val="FF0000"/>
                </a:solidFill>
                <a:sym typeface="Wingdings 2" panose="05020102010507070707" pitchFamily="18" charset="2"/>
              </a:rPr>
              <a:t></a:t>
            </a:r>
            <a:endParaRPr lang="zh-CN" altLang="en-US" sz="4000" dirty="0">
              <a:solidFill>
                <a:srgbClr val="FF0000"/>
              </a:solidFill>
            </a:endParaRPr>
          </a:p>
        </p:txBody>
      </p:sp>
      <p:sp>
        <p:nvSpPr>
          <p:cNvPr id="6" name="圆角矩形标注 5"/>
          <p:cNvSpPr/>
          <p:nvPr/>
        </p:nvSpPr>
        <p:spPr>
          <a:xfrm>
            <a:off x="3819106" y="2754439"/>
            <a:ext cx="3341718" cy="787597"/>
          </a:xfrm>
          <a:prstGeom prst="wedgeRoundRectCallout">
            <a:avLst>
              <a:gd name="adj1" fmla="val 41438"/>
              <a:gd name="adj2" fmla="val 75880"/>
              <a:gd name="adj3" fmla="val 16667"/>
            </a:avLst>
          </a:prstGeom>
          <a:solidFill>
            <a:srgbClr val="FFFFCC"/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 smtClean="0">
                <a:solidFill>
                  <a:srgbClr val="FF0000"/>
                </a:solidFill>
              </a:rPr>
              <a:t>Insufficient to serve as abstractions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4539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689"/>
    </mc:Choice>
    <mc:Fallback xmlns="">
      <p:transition spd="slow" advTm="76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Atomic partial specs </a:t>
            </a:r>
            <a:r>
              <a:rPr lang="en-US" altLang="zh-CN" dirty="0" smtClean="0">
                <a:solidFill>
                  <a:srgbClr val="0000FF"/>
                </a:solidFill>
              </a:rPr>
              <a:t>insufficient</a:t>
            </a:r>
            <a:r>
              <a:rPr lang="en-US" altLang="zh-CN" dirty="0" smtClean="0"/>
              <a:t> as abstractions</a:t>
            </a:r>
            <a:endParaRPr lang="zh-CN" altLang="en-US" dirty="0"/>
          </a:p>
        </p:txBody>
      </p:sp>
      <p:sp>
        <p:nvSpPr>
          <p:cNvPr id="5" name="文本框 4"/>
          <p:cNvSpPr txBox="1"/>
          <p:nvPr/>
        </p:nvSpPr>
        <p:spPr>
          <a:xfrm>
            <a:off x="711161" y="2105755"/>
            <a:ext cx="75479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>
                <a:solidFill>
                  <a:prstClr val="black"/>
                </a:solidFill>
              </a:rPr>
              <a:t>Problem #1: it is sensitive to fairness of scheduling</a:t>
            </a:r>
            <a:endParaRPr lang="zh-CN" altLang="en-US" sz="2800" dirty="0">
              <a:solidFill>
                <a:prstClr val="black"/>
              </a:solidFill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2803197" y="2729209"/>
            <a:ext cx="58697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>
                <a:solidFill>
                  <a:prstClr val="black"/>
                </a:solidFill>
              </a:rPr>
              <a:t> e.g., </a:t>
            </a:r>
            <a:r>
              <a:rPr lang="en-US" altLang="zh-CN" sz="2800" b="1" dirty="0" smtClean="0">
                <a:solidFill>
                  <a:prstClr val="black"/>
                </a:solidFill>
              </a:rPr>
              <a:t>strong fairness </a:t>
            </a:r>
            <a:r>
              <a:rPr lang="en-US" altLang="zh-CN" sz="2800" dirty="0" smtClean="0">
                <a:solidFill>
                  <a:prstClr val="black"/>
                </a:solidFill>
              </a:rPr>
              <a:t>vs. </a:t>
            </a:r>
            <a:r>
              <a:rPr lang="en-US" altLang="zh-CN" sz="2800" b="1" dirty="0" smtClean="0">
                <a:solidFill>
                  <a:prstClr val="black"/>
                </a:solidFill>
              </a:rPr>
              <a:t>weak fairness</a:t>
            </a:r>
            <a:endParaRPr lang="zh-CN" altLang="en-US" sz="28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4776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762"/>
    </mc:Choice>
    <mc:Fallback xmlns="">
      <p:transition spd="slow" advTm="8762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Atomic partial specs </a:t>
            </a:r>
            <a:r>
              <a:rPr lang="en-US" altLang="zh-CN" dirty="0">
                <a:solidFill>
                  <a:srgbClr val="0000FF"/>
                </a:solidFill>
              </a:rPr>
              <a:t>insufficient</a:t>
            </a:r>
            <a:r>
              <a:rPr lang="en-US" altLang="zh-CN" dirty="0"/>
              <a:t> as abstractions</a:t>
            </a:r>
            <a:endParaRPr lang="zh-CN" altLang="en-US" dirty="0"/>
          </a:p>
        </p:txBody>
      </p:sp>
      <p:sp>
        <p:nvSpPr>
          <p:cNvPr id="5" name="文本框 4"/>
          <p:cNvSpPr txBox="1"/>
          <p:nvPr/>
        </p:nvSpPr>
        <p:spPr>
          <a:xfrm>
            <a:off x="711161" y="2105755"/>
            <a:ext cx="75479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>
                <a:solidFill>
                  <a:prstClr val="black"/>
                </a:solidFill>
              </a:rPr>
              <a:t>Problem #1: it is sensitive to fairness of scheduling</a:t>
            </a:r>
            <a:endParaRPr lang="zh-CN" altLang="en-US" sz="2800" dirty="0">
              <a:solidFill>
                <a:prstClr val="black"/>
              </a:solidFill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795271" y="3527120"/>
            <a:ext cx="3310276" cy="1800493"/>
            <a:chOff x="1040252" y="2749852"/>
            <a:chExt cx="3310276" cy="1800493"/>
          </a:xfrm>
        </p:grpSpPr>
        <p:grpSp>
          <p:nvGrpSpPr>
            <p:cNvPr id="7" name="组合 22"/>
            <p:cNvGrpSpPr/>
            <p:nvPr/>
          </p:nvGrpSpPr>
          <p:grpSpPr>
            <a:xfrm>
              <a:off x="2418780" y="2822153"/>
              <a:ext cx="72008" cy="1728192"/>
              <a:chOff x="4191000" y="4221088"/>
              <a:chExt cx="76200" cy="1722512"/>
            </a:xfrm>
          </p:grpSpPr>
          <p:sp>
            <p:nvSpPr>
              <p:cNvPr id="10" name="Line 46"/>
              <p:cNvSpPr>
                <a:spLocks noChangeShapeType="1"/>
              </p:cNvSpPr>
              <p:nvPr/>
            </p:nvSpPr>
            <p:spPr bwMode="auto">
              <a:xfrm>
                <a:off x="4191000" y="4221088"/>
                <a:ext cx="0" cy="172251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1600">
                  <a:solidFill>
                    <a:prstClr val="black"/>
                  </a:solidFill>
                </a:endParaRPr>
              </a:p>
            </p:txBody>
          </p:sp>
          <p:sp>
            <p:nvSpPr>
              <p:cNvPr id="11" name="Line 47"/>
              <p:cNvSpPr>
                <a:spLocks noChangeShapeType="1"/>
              </p:cNvSpPr>
              <p:nvPr/>
            </p:nvSpPr>
            <p:spPr bwMode="auto">
              <a:xfrm>
                <a:off x="4267200" y="4221088"/>
                <a:ext cx="0" cy="172251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160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8" name="TextBox 9"/>
            <p:cNvSpPr txBox="1"/>
            <p:nvPr/>
          </p:nvSpPr>
          <p:spPr>
            <a:xfrm>
              <a:off x="1040252" y="2932345"/>
              <a:ext cx="1236877" cy="135421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27432">
                <a:spcBef>
                  <a:spcPts val="600"/>
                </a:spcBef>
                <a:buClr>
                  <a:srgbClr val="4F81BD"/>
                </a:buClr>
                <a:buSzPct val="80000"/>
                <a:defRPr/>
              </a:pPr>
              <a:r>
                <a:rPr lang="en-US" altLang="zh-CN" sz="2400" dirty="0" err="1" smtClean="0">
                  <a:solidFill>
                    <a:prstClr val="black"/>
                  </a:solidFill>
                </a:rPr>
                <a:t>acq</a:t>
              </a:r>
              <a:r>
                <a:rPr lang="en-US" altLang="zh-CN" sz="2400" dirty="0" smtClean="0">
                  <a:solidFill>
                    <a:prstClr val="black"/>
                  </a:solidFill>
                </a:rPr>
                <a:t>();</a:t>
              </a:r>
            </a:p>
            <a:p>
              <a:pPr marL="27432">
                <a:spcBef>
                  <a:spcPts val="600"/>
                </a:spcBef>
                <a:buClr>
                  <a:srgbClr val="4F81BD"/>
                </a:buClr>
                <a:buSzPct val="80000"/>
                <a:defRPr/>
              </a:pPr>
              <a:r>
                <a:rPr lang="en-US" altLang="zh-CN" sz="2400" dirty="0" err="1" smtClean="0">
                  <a:solidFill>
                    <a:prstClr val="black"/>
                  </a:solidFill>
                </a:rPr>
                <a:t>rel</a:t>
              </a:r>
              <a:r>
                <a:rPr lang="en-US" altLang="zh-CN" sz="2400" dirty="0" smtClean="0">
                  <a:solidFill>
                    <a:prstClr val="black"/>
                  </a:solidFill>
                </a:rPr>
                <a:t>();</a:t>
              </a:r>
            </a:p>
            <a:p>
              <a:pPr marL="27432">
                <a:spcBef>
                  <a:spcPts val="600"/>
                </a:spcBef>
                <a:buClr>
                  <a:srgbClr val="4F81BD"/>
                </a:buClr>
                <a:buSzPct val="80000"/>
                <a:defRPr/>
              </a:pPr>
              <a:r>
                <a:rPr lang="en-US" altLang="zh-CN" sz="2400" dirty="0" smtClean="0">
                  <a:solidFill>
                    <a:srgbClr val="ED7D31"/>
                  </a:solidFill>
                </a:rPr>
                <a:t>print(1);</a:t>
              </a:r>
            </a:p>
          </p:txBody>
        </p:sp>
        <p:sp>
          <p:nvSpPr>
            <p:cNvPr id="9" name="TextBox 10"/>
            <p:cNvSpPr txBox="1"/>
            <p:nvPr/>
          </p:nvSpPr>
          <p:spPr>
            <a:xfrm>
              <a:off x="2653910" y="2749852"/>
              <a:ext cx="1696618" cy="180049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27432">
                <a:spcBef>
                  <a:spcPts val="600"/>
                </a:spcBef>
                <a:buClr>
                  <a:srgbClr val="4F81BD"/>
                </a:buClr>
                <a:buSzPct val="80000"/>
                <a:defRPr/>
              </a:pPr>
              <a:r>
                <a:rPr lang="en-US" altLang="zh-CN" sz="2400" dirty="0" smtClean="0">
                  <a:solidFill>
                    <a:prstClr val="black"/>
                  </a:solidFill>
                </a:rPr>
                <a:t>while(true){</a:t>
              </a:r>
            </a:p>
            <a:p>
              <a:pPr marL="27432">
                <a:spcBef>
                  <a:spcPts val="600"/>
                </a:spcBef>
                <a:buClr>
                  <a:srgbClr val="4F81BD"/>
                </a:buClr>
                <a:buSzPct val="80000"/>
                <a:defRPr/>
              </a:pPr>
              <a:r>
                <a:rPr lang="en-US" altLang="zh-CN" sz="2400" dirty="0" smtClean="0">
                  <a:solidFill>
                    <a:srgbClr val="ED7D31"/>
                  </a:solidFill>
                </a:rPr>
                <a:t>    </a:t>
              </a:r>
              <a:r>
                <a:rPr lang="en-US" altLang="zh-CN" sz="2400" dirty="0" err="1" smtClean="0">
                  <a:solidFill>
                    <a:prstClr val="black"/>
                  </a:solidFill>
                </a:rPr>
                <a:t>acq</a:t>
              </a:r>
              <a:r>
                <a:rPr lang="en-US" altLang="zh-CN" sz="2400" dirty="0" smtClean="0">
                  <a:solidFill>
                    <a:prstClr val="black"/>
                  </a:solidFill>
                </a:rPr>
                <a:t>(); </a:t>
              </a:r>
            </a:p>
            <a:p>
              <a:pPr marL="27432">
                <a:spcBef>
                  <a:spcPts val="600"/>
                </a:spcBef>
                <a:buClr>
                  <a:srgbClr val="4F81BD"/>
                </a:buClr>
                <a:buSzPct val="80000"/>
                <a:defRPr/>
              </a:pPr>
              <a:r>
                <a:rPr lang="en-US" altLang="zh-CN" sz="2400" dirty="0" smtClean="0">
                  <a:solidFill>
                    <a:prstClr val="black"/>
                  </a:solidFill>
                </a:rPr>
                <a:t>    </a:t>
              </a:r>
              <a:r>
                <a:rPr lang="en-US" altLang="zh-CN" sz="2400" dirty="0" err="1" smtClean="0">
                  <a:solidFill>
                    <a:prstClr val="black"/>
                  </a:solidFill>
                </a:rPr>
                <a:t>rel</a:t>
              </a:r>
              <a:r>
                <a:rPr lang="en-US" altLang="zh-CN" sz="2400" dirty="0" smtClean="0">
                  <a:solidFill>
                    <a:prstClr val="black"/>
                  </a:solidFill>
                </a:rPr>
                <a:t>();</a:t>
              </a:r>
            </a:p>
            <a:p>
              <a:pPr marL="27432">
                <a:spcBef>
                  <a:spcPts val="600"/>
                </a:spcBef>
                <a:buClr>
                  <a:srgbClr val="4F81BD"/>
                </a:buClr>
                <a:buSzPct val="80000"/>
                <a:defRPr/>
              </a:pPr>
              <a:r>
                <a:rPr lang="en-US" altLang="zh-CN" sz="2400" dirty="0" smtClean="0">
                  <a:solidFill>
                    <a:prstClr val="black"/>
                  </a:solidFill>
                </a:rPr>
                <a:t>}</a:t>
              </a:r>
              <a:endParaRPr lang="he-IL" altLang="zh-CN" sz="2400" dirty="0" smtClean="0">
                <a:solidFill>
                  <a:prstClr val="black"/>
                </a:solidFill>
              </a:endParaRPr>
            </a:p>
          </p:txBody>
        </p:sp>
      </p:grpSp>
      <p:sp>
        <p:nvSpPr>
          <p:cNvPr id="12" name="文本框 11"/>
          <p:cNvSpPr txBox="1"/>
          <p:nvPr/>
        </p:nvSpPr>
        <p:spPr>
          <a:xfrm>
            <a:off x="458530" y="2924671"/>
            <a:ext cx="11623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 smtClean="0">
                <a:solidFill>
                  <a:prstClr val="black"/>
                </a:solidFill>
              </a:rPr>
              <a:t>client: </a:t>
            </a:r>
            <a:endParaRPr lang="zh-CN" altLang="en-US" sz="2800" dirty="0">
              <a:solidFill>
                <a:prstClr val="black"/>
              </a:solidFill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5148348" y="3506300"/>
            <a:ext cx="36742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prstClr val="black"/>
                </a:solidFill>
              </a:rPr>
              <a:t>ACQ(){ </a:t>
            </a:r>
            <a:r>
              <a:rPr lang="en-US" altLang="zh-CN" sz="2400" b="1" dirty="0">
                <a:solidFill>
                  <a:prstClr val="black"/>
                </a:solidFill>
              </a:rPr>
              <a:t>await</a:t>
            </a:r>
            <a:r>
              <a:rPr lang="en-US" altLang="zh-CN" sz="2400" dirty="0">
                <a:solidFill>
                  <a:prstClr val="black"/>
                </a:solidFill>
              </a:rPr>
              <a:t>(L=0){ L := 1 };  }        </a:t>
            </a:r>
            <a:endParaRPr lang="en-US" altLang="zh-CN" sz="2400" dirty="0" smtClean="0">
              <a:solidFill>
                <a:prstClr val="black"/>
              </a:solidFill>
            </a:endParaRPr>
          </a:p>
          <a:p>
            <a:r>
              <a:rPr lang="en-US" altLang="zh-CN" sz="2400" dirty="0" smtClean="0">
                <a:solidFill>
                  <a:prstClr val="black"/>
                </a:solidFill>
              </a:rPr>
              <a:t>REL</a:t>
            </a:r>
            <a:r>
              <a:rPr lang="en-US" altLang="zh-CN" sz="2400" dirty="0">
                <a:solidFill>
                  <a:prstClr val="black"/>
                </a:solidFill>
              </a:rPr>
              <a:t>() { L := 0; }</a:t>
            </a:r>
            <a:endParaRPr lang="zh-CN" altLang="en-US" sz="1600" dirty="0"/>
          </a:p>
        </p:txBody>
      </p:sp>
      <p:sp>
        <p:nvSpPr>
          <p:cNvPr id="14" name="文本框 13"/>
          <p:cNvSpPr txBox="1"/>
          <p:nvPr/>
        </p:nvSpPr>
        <p:spPr>
          <a:xfrm>
            <a:off x="4572000" y="2924671"/>
            <a:ext cx="37739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zh-CN" sz="2800" dirty="0" smtClean="0">
                <a:solidFill>
                  <a:srgbClr val="0000FF"/>
                </a:solidFill>
              </a:rPr>
              <a:t>Atomic partial spec:</a:t>
            </a:r>
            <a:endParaRPr lang="zh-CN" altLang="en-US" sz="2800" dirty="0">
              <a:solidFill>
                <a:srgbClr val="0000FF"/>
              </a:solidFill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711160" y="5636296"/>
            <a:ext cx="7884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/>
              <a:t>It </a:t>
            </a:r>
            <a:r>
              <a:rPr lang="en-US" altLang="zh-CN" sz="2400" dirty="0">
                <a:solidFill>
                  <a:srgbClr val="0000FF"/>
                </a:solidFill>
              </a:rPr>
              <a:t>may not </a:t>
            </a:r>
            <a:r>
              <a:rPr lang="en-US" altLang="zh-CN" sz="2400" dirty="0"/>
              <a:t>print 1 </a:t>
            </a:r>
            <a:r>
              <a:rPr lang="en-US" altLang="zh-CN" sz="2400" dirty="0" smtClean="0"/>
              <a:t>if left thread is </a:t>
            </a:r>
            <a:br>
              <a:rPr lang="en-US" altLang="zh-CN" sz="2400" dirty="0" smtClean="0"/>
            </a:br>
            <a:r>
              <a:rPr lang="en-US" altLang="zh-CN" sz="2400" dirty="0" smtClean="0"/>
              <a:t>  always scheduled when await is </a:t>
            </a:r>
            <a:r>
              <a:rPr lang="en-US" altLang="zh-CN" sz="2400" b="1" dirty="0" smtClean="0"/>
              <a:t>disabled</a:t>
            </a:r>
            <a:r>
              <a:rPr lang="en-US" altLang="zh-CN" sz="2400" dirty="0" smtClean="0"/>
              <a:t> (lock unavailable)</a:t>
            </a:r>
          </a:p>
        </p:txBody>
      </p:sp>
      <p:sp>
        <p:nvSpPr>
          <p:cNvPr id="16" name="圆角矩形标注 15"/>
          <p:cNvSpPr/>
          <p:nvPr/>
        </p:nvSpPr>
        <p:spPr>
          <a:xfrm>
            <a:off x="5076306" y="4867746"/>
            <a:ext cx="2499360" cy="646051"/>
          </a:xfrm>
          <a:prstGeom prst="wedgeRoundRectCallout">
            <a:avLst>
              <a:gd name="adj1" fmla="val -94815"/>
              <a:gd name="adj2" fmla="val 13799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dirty="0" smtClean="0"/>
              <a:t>Weak fairness</a:t>
            </a:r>
            <a:endParaRPr lang="zh-CN" altLang="en-US" sz="2400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09423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306"/>
    </mc:Choice>
    <mc:Fallback xmlns="">
      <p:transition spd="slow" advTm="463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Atomic partial specs </a:t>
            </a:r>
            <a:r>
              <a:rPr lang="en-US" altLang="zh-CN" dirty="0">
                <a:solidFill>
                  <a:srgbClr val="0000FF"/>
                </a:solidFill>
              </a:rPr>
              <a:t>insufficient</a:t>
            </a:r>
            <a:r>
              <a:rPr lang="en-US" altLang="zh-CN" dirty="0"/>
              <a:t> as abstractions</a:t>
            </a:r>
            <a:endParaRPr lang="zh-CN" altLang="en-US" dirty="0"/>
          </a:p>
        </p:txBody>
      </p:sp>
      <p:sp>
        <p:nvSpPr>
          <p:cNvPr id="5" name="文本框 4"/>
          <p:cNvSpPr txBox="1"/>
          <p:nvPr/>
        </p:nvSpPr>
        <p:spPr>
          <a:xfrm>
            <a:off x="711161" y="2105755"/>
            <a:ext cx="75479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>
                <a:solidFill>
                  <a:prstClr val="black"/>
                </a:solidFill>
              </a:rPr>
              <a:t>Problem #1: it is sensitive to fairness of scheduling</a:t>
            </a:r>
            <a:endParaRPr lang="zh-CN" altLang="en-US" sz="2800" dirty="0">
              <a:solidFill>
                <a:prstClr val="black"/>
              </a:solidFill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795271" y="3527120"/>
            <a:ext cx="3310276" cy="1800493"/>
            <a:chOff x="1040252" y="2749852"/>
            <a:chExt cx="3310276" cy="1800493"/>
          </a:xfrm>
        </p:grpSpPr>
        <p:grpSp>
          <p:nvGrpSpPr>
            <p:cNvPr id="7" name="组合 22"/>
            <p:cNvGrpSpPr/>
            <p:nvPr/>
          </p:nvGrpSpPr>
          <p:grpSpPr>
            <a:xfrm>
              <a:off x="2418780" y="2822153"/>
              <a:ext cx="72008" cy="1728192"/>
              <a:chOff x="4191000" y="4221088"/>
              <a:chExt cx="76200" cy="1722512"/>
            </a:xfrm>
          </p:grpSpPr>
          <p:sp>
            <p:nvSpPr>
              <p:cNvPr id="10" name="Line 46"/>
              <p:cNvSpPr>
                <a:spLocks noChangeShapeType="1"/>
              </p:cNvSpPr>
              <p:nvPr/>
            </p:nvSpPr>
            <p:spPr bwMode="auto">
              <a:xfrm>
                <a:off x="4191000" y="4221088"/>
                <a:ext cx="0" cy="172251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1600">
                  <a:solidFill>
                    <a:prstClr val="black"/>
                  </a:solidFill>
                </a:endParaRPr>
              </a:p>
            </p:txBody>
          </p:sp>
          <p:sp>
            <p:nvSpPr>
              <p:cNvPr id="11" name="Line 47"/>
              <p:cNvSpPr>
                <a:spLocks noChangeShapeType="1"/>
              </p:cNvSpPr>
              <p:nvPr/>
            </p:nvSpPr>
            <p:spPr bwMode="auto">
              <a:xfrm>
                <a:off x="4267200" y="4221088"/>
                <a:ext cx="0" cy="172251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160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8" name="TextBox 9"/>
            <p:cNvSpPr txBox="1"/>
            <p:nvPr/>
          </p:nvSpPr>
          <p:spPr>
            <a:xfrm>
              <a:off x="1040252" y="2932345"/>
              <a:ext cx="1236877" cy="135421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27432">
                <a:spcBef>
                  <a:spcPts val="600"/>
                </a:spcBef>
                <a:buClr>
                  <a:srgbClr val="4F81BD"/>
                </a:buClr>
                <a:buSzPct val="80000"/>
                <a:defRPr/>
              </a:pPr>
              <a:r>
                <a:rPr lang="en-US" altLang="zh-CN" sz="2400" dirty="0" err="1" smtClean="0">
                  <a:solidFill>
                    <a:prstClr val="black"/>
                  </a:solidFill>
                </a:rPr>
                <a:t>acq</a:t>
              </a:r>
              <a:r>
                <a:rPr lang="en-US" altLang="zh-CN" sz="2400" dirty="0" smtClean="0">
                  <a:solidFill>
                    <a:prstClr val="black"/>
                  </a:solidFill>
                </a:rPr>
                <a:t>();</a:t>
              </a:r>
            </a:p>
            <a:p>
              <a:pPr marL="27432">
                <a:spcBef>
                  <a:spcPts val="600"/>
                </a:spcBef>
                <a:buClr>
                  <a:srgbClr val="4F81BD"/>
                </a:buClr>
                <a:buSzPct val="80000"/>
                <a:defRPr/>
              </a:pPr>
              <a:r>
                <a:rPr lang="en-US" altLang="zh-CN" sz="2400" dirty="0" err="1" smtClean="0">
                  <a:solidFill>
                    <a:prstClr val="black"/>
                  </a:solidFill>
                </a:rPr>
                <a:t>rel</a:t>
              </a:r>
              <a:r>
                <a:rPr lang="en-US" altLang="zh-CN" sz="2400" dirty="0" smtClean="0">
                  <a:solidFill>
                    <a:prstClr val="black"/>
                  </a:solidFill>
                </a:rPr>
                <a:t>();</a:t>
              </a:r>
            </a:p>
            <a:p>
              <a:pPr marL="27432">
                <a:spcBef>
                  <a:spcPts val="600"/>
                </a:spcBef>
                <a:buClr>
                  <a:srgbClr val="4F81BD"/>
                </a:buClr>
                <a:buSzPct val="80000"/>
                <a:defRPr/>
              </a:pPr>
              <a:r>
                <a:rPr lang="en-US" altLang="zh-CN" sz="2400" dirty="0" smtClean="0">
                  <a:solidFill>
                    <a:srgbClr val="ED7D31"/>
                  </a:solidFill>
                </a:rPr>
                <a:t>print(1);</a:t>
              </a:r>
            </a:p>
          </p:txBody>
        </p:sp>
        <p:sp>
          <p:nvSpPr>
            <p:cNvPr id="9" name="TextBox 10"/>
            <p:cNvSpPr txBox="1"/>
            <p:nvPr/>
          </p:nvSpPr>
          <p:spPr>
            <a:xfrm>
              <a:off x="2653910" y="2749852"/>
              <a:ext cx="1696618" cy="180049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27432">
                <a:spcBef>
                  <a:spcPts val="600"/>
                </a:spcBef>
                <a:buClr>
                  <a:srgbClr val="4F81BD"/>
                </a:buClr>
                <a:buSzPct val="80000"/>
                <a:defRPr/>
              </a:pPr>
              <a:r>
                <a:rPr lang="en-US" altLang="zh-CN" sz="2400" dirty="0" smtClean="0">
                  <a:solidFill>
                    <a:prstClr val="black"/>
                  </a:solidFill>
                </a:rPr>
                <a:t>while(true){</a:t>
              </a:r>
            </a:p>
            <a:p>
              <a:pPr marL="27432">
                <a:spcBef>
                  <a:spcPts val="600"/>
                </a:spcBef>
                <a:buClr>
                  <a:srgbClr val="4F81BD"/>
                </a:buClr>
                <a:buSzPct val="80000"/>
                <a:defRPr/>
              </a:pPr>
              <a:r>
                <a:rPr lang="en-US" altLang="zh-CN" sz="2400" dirty="0" smtClean="0">
                  <a:solidFill>
                    <a:srgbClr val="ED7D31"/>
                  </a:solidFill>
                </a:rPr>
                <a:t>    </a:t>
              </a:r>
              <a:r>
                <a:rPr lang="en-US" altLang="zh-CN" sz="2400" dirty="0" err="1" smtClean="0">
                  <a:solidFill>
                    <a:prstClr val="black"/>
                  </a:solidFill>
                </a:rPr>
                <a:t>acq</a:t>
              </a:r>
              <a:r>
                <a:rPr lang="en-US" altLang="zh-CN" sz="2400" dirty="0" smtClean="0">
                  <a:solidFill>
                    <a:prstClr val="black"/>
                  </a:solidFill>
                </a:rPr>
                <a:t>(); </a:t>
              </a:r>
            </a:p>
            <a:p>
              <a:pPr marL="27432">
                <a:spcBef>
                  <a:spcPts val="600"/>
                </a:spcBef>
                <a:buClr>
                  <a:srgbClr val="4F81BD"/>
                </a:buClr>
                <a:buSzPct val="80000"/>
                <a:defRPr/>
              </a:pPr>
              <a:r>
                <a:rPr lang="en-US" altLang="zh-CN" sz="2400" dirty="0" smtClean="0">
                  <a:solidFill>
                    <a:prstClr val="black"/>
                  </a:solidFill>
                </a:rPr>
                <a:t>    </a:t>
              </a:r>
              <a:r>
                <a:rPr lang="en-US" altLang="zh-CN" sz="2400" dirty="0" err="1" smtClean="0">
                  <a:solidFill>
                    <a:prstClr val="black"/>
                  </a:solidFill>
                </a:rPr>
                <a:t>rel</a:t>
              </a:r>
              <a:r>
                <a:rPr lang="en-US" altLang="zh-CN" sz="2400" dirty="0" smtClean="0">
                  <a:solidFill>
                    <a:prstClr val="black"/>
                  </a:solidFill>
                </a:rPr>
                <a:t>();</a:t>
              </a:r>
            </a:p>
            <a:p>
              <a:pPr marL="27432">
                <a:spcBef>
                  <a:spcPts val="600"/>
                </a:spcBef>
                <a:buClr>
                  <a:srgbClr val="4F81BD"/>
                </a:buClr>
                <a:buSzPct val="80000"/>
                <a:defRPr/>
              </a:pPr>
              <a:r>
                <a:rPr lang="en-US" altLang="zh-CN" sz="2400" dirty="0" smtClean="0">
                  <a:solidFill>
                    <a:prstClr val="black"/>
                  </a:solidFill>
                </a:rPr>
                <a:t>}</a:t>
              </a:r>
              <a:endParaRPr lang="he-IL" altLang="zh-CN" sz="2400" dirty="0" smtClean="0">
                <a:solidFill>
                  <a:prstClr val="black"/>
                </a:solidFill>
              </a:endParaRPr>
            </a:p>
          </p:txBody>
        </p:sp>
      </p:grpSp>
      <p:sp>
        <p:nvSpPr>
          <p:cNvPr id="12" name="文本框 11"/>
          <p:cNvSpPr txBox="1"/>
          <p:nvPr/>
        </p:nvSpPr>
        <p:spPr>
          <a:xfrm>
            <a:off x="458530" y="2924671"/>
            <a:ext cx="11623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 smtClean="0">
                <a:solidFill>
                  <a:prstClr val="black"/>
                </a:solidFill>
              </a:rPr>
              <a:t>client: </a:t>
            </a:r>
            <a:endParaRPr lang="zh-CN" altLang="en-US" sz="2800" dirty="0">
              <a:solidFill>
                <a:prstClr val="black"/>
              </a:solidFill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5148348" y="3506300"/>
            <a:ext cx="36742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prstClr val="black"/>
                </a:solidFill>
              </a:rPr>
              <a:t>ACQ(){ </a:t>
            </a:r>
            <a:r>
              <a:rPr lang="en-US" altLang="zh-CN" sz="2400" b="1" dirty="0">
                <a:solidFill>
                  <a:prstClr val="black"/>
                </a:solidFill>
              </a:rPr>
              <a:t>await</a:t>
            </a:r>
            <a:r>
              <a:rPr lang="en-US" altLang="zh-CN" sz="2400" dirty="0">
                <a:solidFill>
                  <a:prstClr val="black"/>
                </a:solidFill>
              </a:rPr>
              <a:t>(L=0){ L := 1 };  }        </a:t>
            </a:r>
            <a:endParaRPr lang="en-US" altLang="zh-CN" sz="2400" dirty="0" smtClean="0">
              <a:solidFill>
                <a:prstClr val="black"/>
              </a:solidFill>
            </a:endParaRPr>
          </a:p>
          <a:p>
            <a:r>
              <a:rPr lang="en-US" altLang="zh-CN" sz="2400" dirty="0" smtClean="0">
                <a:solidFill>
                  <a:prstClr val="black"/>
                </a:solidFill>
              </a:rPr>
              <a:t>REL</a:t>
            </a:r>
            <a:r>
              <a:rPr lang="en-US" altLang="zh-CN" sz="2400" dirty="0">
                <a:solidFill>
                  <a:prstClr val="black"/>
                </a:solidFill>
              </a:rPr>
              <a:t>() { L := 0; }</a:t>
            </a:r>
            <a:endParaRPr lang="zh-CN" altLang="en-US" sz="1600" dirty="0"/>
          </a:p>
        </p:txBody>
      </p:sp>
      <p:sp>
        <p:nvSpPr>
          <p:cNvPr id="14" name="文本框 13"/>
          <p:cNvSpPr txBox="1"/>
          <p:nvPr/>
        </p:nvSpPr>
        <p:spPr>
          <a:xfrm>
            <a:off x="4572000" y="2924671"/>
            <a:ext cx="37739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zh-CN" sz="2800" dirty="0" smtClean="0">
                <a:solidFill>
                  <a:srgbClr val="0000FF"/>
                </a:solidFill>
              </a:rPr>
              <a:t>Atomic partial spec:</a:t>
            </a:r>
            <a:endParaRPr lang="zh-CN" altLang="en-US" sz="2800" dirty="0">
              <a:solidFill>
                <a:srgbClr val="0000FF"/>
              </a:solidFill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711160" y="5684143"/>
            <a:ext cx="7884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/>
              <a:t>It </a:t>
            </a:r>
            <a:r>
              <a:rPr lang="en-US" altLang="zh-CN" sz="2400" dirty="0" smtClean="0">
                <a:solidFill>
                  <a:srgbClr val="FF0000"/>
                </a:solidFill>
              </a:rPr>
              <a:t>must</a:t>
            </a:r>
            <a:r>
              <a:rPr lang="en-US" altLang="zh-CN" sz="2400" dirty="0" smtClean="0">
                <a:solidFill>
                  <a:srgbClr val="0000FF"/>
                </a:solidFill>
              </a:rPr>
              <a:t> </a:t>
            </a:r>
            <a:r>
              <a:rPr lang="en-US" altLang="zh-CN" sz="2400" dirty="0" smtClean="0"/>
              <a:t>print </a:t>
            </a:r>
            <a:r>
              <a:rPr lang="en-US" altLang="zh-CN" sz="2400" dirty="0"/>
              <a:t>1 </a:t>
            </a:r>
            <a:r>
              <a:rPr lang="en-US" altLang="zh-CN" sz="2400" dirty="0" smtClean="0"/>
              <a:t>with </a:t>
            </a:r>
            <a:r>
              <a:rPr lang="en-US" altLang="zh-CN" sz="2400" b="1" dirty="0" smtClean="0"/>
              <a:t>strong</a:t>
            </a:r>
            <a:r>
              <a:rPr lang="en-US" altLang="zh-CN" sz="2400" dirty="0" smtClean="0"/>
              <a:t> fairness</a:t>
            </a:r>
          </a:p>
        </p:txBody>
      </p:sp>
      <p:sp>
        <p:nvSpPr>
          <p:cNvPr id="18" name="圆角矩形标注 17"/>
          <p:cNvSpPr/>
          <p:nvPr/>
        </p:nvSpPr>
        <p:spPr>
          <a:xfrm>
            <a:off x="3962400" y="4395706"/>
            <a:ext cx="4860174" cy="1288437"/>
          </a:xfrm>
          <a:prstGeom prst="wedgeRoundRectCallout">
            <a:avLst>
              <a:gd name="adj1" fmla="val -57321"/>
              <a:gd name="adj2" fmla="val 5690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 dirty="0"/>
              <a:t>Strong fairness: </a:t>
            </a:r>
            <a:r>
              <a:rPr lang="en-US" altLang="zh-CN" sz="2000" dirty="0"/>
              <a:t>if the </a:t>
            </a:r>
            <a:r>
              <a:rPr lang="en-US" altLang="zh-CN" sz="2000" b="1" dirty="0"/>
              <a:t>await</a:t>
            </a:r>
            <a:r>
              <a:rPr lang="en-US" altLang="zh-CN" sz="2000" dirty="0"/>
              <a:t> block is enabled </a:t>
            </a:r>
            <a:r>
              <a:rPr lang="en-US" altLang="zh-CN" sz="2000" dirty="0">
                <a:solidFill>
                  <a:srgbClr val="FFFF00"/>
                </a:solidFill>
              </a:rPr>
              <a:t>infinitely many times</a:t>
            </a:r>
            <a:r>
              <a:rPr lang="en-US" altLang="zh-CN" sz="2000" dirty="0"/>
              <a:t>, the thread </a:t>
            </a:r>
            <a:r>
              <a:rPr lang="en-US" altLang="zh-CN" sz="2000" dirty="0" smtClean="0"/>
              <a:t>will be </a:t>
            </a:r>
            <a:r>
              <a:rPr lang="en-US" altLang="zh-CN" sz="2000" dirty="0"/>
              <a:t>scheduled when await is enabled. </a:t>
            </a:r>
            <a:endParaRPr lang="zh-CN" altLang="en-US" sz="2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65549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411"/>
    </mc:Choice>
    <mc:Fallback xmlns="">
      <p:transition spd="slow" advTm="294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Atomic partial specs </a:t>
            </a:r>
            <a:r>
              <a:rPr lang="en-US" altLang="zh-CN" dirty="0">
                <a:solidFill>
                  <a:srgbClr val="0000FF"/>
                </a:solidFill>
              </a:rPr>
              <a:t>insufficient</a:t>
            </a:r>
            <a:r>
              <a:rPr lang="en-US" altLang="zh-CN" dirty="0"/>
              <a:t> as abstractions</a:t>
            </a:r>
            <a:endParaRPr lang="zh-CN" altLang="en-US" dirty="0"/>
          </a:p>
        </p:txBody>
      </p:sp>
      <p:sp>
        <p:nvSpPr>
          <p:cNvPr id="18" name="文本框 17"/>
          <p:cNvSpPr txBox="1"/>
          <p:nvPr/>
        </p:nvSpPr>
        <p:spPr>
          <a:xfrm>
            <a:off x="711161" y="2105755"/>
            <a:ext cx="75479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/>
              <a:t>Compare it with other lock implementations:</a:t>
            </a:r>
            <a:endParaRPr lang="zh-CN" altLang="en-US" sz="2800" dirty="0"/>
          </a:p>
        </p:txBody>
      </p:sp>
      <p:grpSp>
        <p:nvGrpSpPr>
          <p:cNvPr id="27" name="组合 26"/>
          <p:cNvGrpSpPr/>
          <p:nvPr/>
        </p:nvGrpSpPr>
        <p:grpSpPr>
          <a:xfrm>
            <a:off x="4572000" y="2924671"/>
            <a:ext cx="4250574" cy="2828320"/>
            <a:chOff x="4572000" y="2924671"/>
            <a:chExt cx="4250574" cy="2828320"/>
          </a:xfrm>
        </p:grpSpPr>
        <p:sp>
          <p:nvSpPr>
            <p:cNvPr id="28" name="文本框 27"/>
            <p:cNvSpPr txBox="1"/>
            <p:nvPr/>
          </p:nvSpPr>
          <p:spPr>
            <a:xfrm>
              <a:off x="5148348" y="3506300"/>
              <a:ext cx="367422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>
                  <a:solidFill>
                    <a:prstClr val="black"/>
                  </a:solidFill>
                </a:rPr>
                <a:t>ACQ(){ await(L=0){ L := 1 };  }        </a:t>
              </a:r>
              <a:endParaRPr lang="en-US" altLang="zh-CN" sz="2400" dirty="0" smtClean="0">
                <a:solidFill>
                  <a:prstClr val="black"/>
                </a:solidFill>
              </a:endParaRPr>
            </a:p>
            <a:p>
              <a:r>
                <a:rPr lang="en-US" altLang="zh-CN" sz="2400" dirty="0" smtClean="0">
                  <a:solidFill>
                    <a:prstClr val="black"/>
                  </a:solidFill>
                </a:rPr>
                <a:t>REL</a:t>
              </a:r>
              <a:r>
                <a:rPr lang="en-US" altLang="zh-CN" sz="2400" dirty="0">
                  <a:solidFill>
                    <a:prstClr val="black"/>
                  </a:solidFill>
                </a:rPr>
                <a:t>() { L := 0; }</a:t>
              </a:r>
              <a:endParaRPr lang="zh-CN" altLang="en-US" sz="1600" dirty="0"/>
            </a:p>
          </p:txBody>
        </p:sp>
        <p:sp>
          <p:nvSpPr>
            <p:cNvPr id="29" name="文本框 28"/>
            <p:cNvSpPr txBox="1"/>
            <p:nvPr/>
          </p:nvSpPr>
          <p:spPr>
            <a:xfrm>
              <a:off x="4572000" y="2924671"/>
              <a:ext cx="377397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en-US" altLang="zh-CN" sz="2800" dirty="0" smtClean="0">
                  <a:solidFill>
                    <a:srgbClr val="0000FF"/>
                  </a:solidFill>
                </a:rPr>
                <a:t>Atomic partial spec:</a:t>
              </a:r>
              <a:endParaRPr lang="zh-CN" altLang="en-US" sz="2800" dirty="0">
                <a:solidFill>
                  <a:srgbClr val="0000FF"/>
                </a:solidFill>
              </a:endParaRPr>
            </a:p>
          </p:txBody>
        </p:sp>
        <p:sp>
          <p:nvSpPr>
            <p:cNvPr id="30" name="文本框 29"/>
            <p:cNvSpPr txBox="1"/>
            <p:nvPr/>
          </p:nvSpPr>
          <p:spPr>
            <a:xfrm>
              <a:off x="4572000" y="4501023"/>
              <a:ext cx="224997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en-US" altLang="zh-CN" sz="2800" dirty="0" smtClean="0"/>
                <a:t>TAS locks</a:t>
              </a:r>
              <a:endParaRPr lang="zh-CN" altLang="en-US" sz="2800" dirty="0"/>
            </a:p>
          </p:txBody>
        </p:sp>
        <p:sp>
          <p:nvSpPr>
            <p:cNvPr id="31" name="文本框 30"/>
            <p:cNvSpPr txBox="1"/>
            <p:nvPr/>
          </p:nvSpPr>
          <p:spPr>
            <a:xfrm>
              <a:off x="4572000" y="5229771"/>
              <a:ext cx="33528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en-US" altLang="zh-CN" sz="2800" dirty="0" smtClean="0"/>
                <a:t>Ticket locks</a:t>
              </a:r>
              <a:endParaRPr lang="zh-CN" altLang="en-US" sz="2800" dirty="0"/>
            </a:p>
          </p:txBody>
        </p:sp>
      </p:grpSp>
      <p:grpSp>
        <p:nvGrpSpPr>
          <p:cNvPr id="41" name="组合 40"/>
          <p:cNvGrpSpPr/>
          <p:nvPr/>
        </p:nvGrpSpPr>
        <p:grpSpPr>
          <a:xfrm>
            <a:off x="458530" y="2924671"/>
            <a:ext cx="3647017" cy="2402942"/>
            <a:chOff x="458530" y="2924671"/>
            <a:chExt cx="3647017" cy="2402942"/>
          </a:xfrm>
        </p:grpSpPr>
        <p:grpSp>
          <p:nvGrpSpPr>
            <p:cNvPr id="34" name="组合 33"/>
            <p:cNvGrpSpPr/>
            <p:nvPr/>
          </p:nvGrpSpPr>
          <p:grpSpPr>
            <a:xfrm>
              <a:off x="795271" y="3527120"/>
              <a:ext cx="3310276" cy="1800493"/>
              <a:chOff x="1040252" y="2749852"/>
              <a:chExt cx="3310276" cy="1800493"/>
            </a:xfrm>
          </p:grpSpPr>
          <p:grpSp>
            <p:nvGrpSpPr>
              <p:cNvPr id="35" name="组合 22"/>
              <p:cNvGrpSpPr/>
              <p:nvPr/>
            </p:nvGrpSpPr>
            <p:grpSpPr>
              <a:xfrm>
                <a:off x="2418780" y="2822153"/>
                <a:ext cx="72008" cy="1728192"/>
                <a:chOff x="4191000" y="4221088"/>
                <a:chExt cx="76200" cy="1722512"/>
              </a:xfrm>
            </p:grpSpPr>
            <p:sp>
              <p:nvSpPr>
                <p:cNvPr id="38" name="Line 46"/>
                <p:cNvSpPr>
                  <a:spLocks noChangeShapeType="1"/>
                </p:cNvSpPr>
                <p:nvPr/>
              </p:nvSpPr>
              <p:spPr bwMode="auto">
                <a:xfrm>
                  <a:off x="4191000" y="4221088"/>
                  <a:ext cx="0" cy="172251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 sz="16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9" name="Line 47"/>
                <p:cNvSpPr>
                  <a:spLocks noChangeShapeType="1"/>
                </p:cNvSpPr>
                <p:nvPr/>
              </p:nvSpPr>
              <p:spPr bwMode="auto">
                <a:xfrm>
                  <a:off x="4267200" y="4221088"/>
                  <a:ext cx="0" cy="172251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 sz="1600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36" name="TextBox 9"/>
              <p:cNvSpPr txBox="1"/>
              <p:nvPr/>
            </p:nvSpPr>
            <p:spPr>
              <a:xfrm>
                <a:off x="1040252" y="2932345"/>
                <a:ext cx="1236877" cy="13542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27432">
                  <a:spcBef>
                    <a:spcPts val="600"/>
                  </a:spcBef>
                  <a:buClr>
                    <a:srgbClr val="4F81BD"/>
                  </a:buClr>
                  <a:buSzPct val="80000"/>
                  <a:defRPr/>
                </a:pPr>
                <a:r>
                  <a:rPr lang="en-US" altLang="zh-CN" sz="2400" dirty="0" err="1" smtClean="0">
                    <a:solidFill>
                      <a:prstClr val="black"/>
                    </a:solidFill>
                  </a:rPr>
                  <a:t>acq</a:t>
                </a:r>
                <a:r>
                  <a:rPr lang="en-US" altLang="zh-CN" sz="2400" dirty="0" smtClean="0">
                    <a:solidFill>
                      <a:prstClr val="black"/>
                    </a:solidFill>
                  </a:rPr>
                  <a:t>();</a:t>
                </a:r>
              </a:p>
              <a:p>
                <a:pPr marL="27432">
                  <a:spcBef>
                    <a:spcPts val="600"/>
                  </a:spcBef>
                  <a:buClr>
                    <a:srgbClr val="4F81BD"/>
                  </a:buClr>
                  <a:buSzPct val="80000"/>
                  <a:defRPr/>
                </a:pPr>
                <a:r>
                  <a:rPr lang="en-US" altLang="zh-CN" sz="2400" dirty="0" err="1" smtClean="0">
                    <a:solidFill>
                      <a:prstClr val="black"/>
                    </a:solidFill>
                  </a:rPr>
                  <a:t>rel</a:t>
                </a:r>
                <a:r>
                  <a:rPr lang="en-US" altLang="zh-CN" sz="2400" dirty="0" smtClean="0">
                    <a:solidFill>
                      <a:prstClr val="black"/>
                    </a:solidFill>
                  </a:rPr>
                  <a:t>();</a:t>
                </a:r>
              </a:p>
              <a:p>
                <a:pPr marL="27432">
                  <a:spcBef>
                    <a:spcPts val="600"/>
                  </a:spcBef>
                  <a:buClr>
                    <a:srgbClr val="4F81BD"/>
                  </a:buClr>
                  <a:buSzPct val="80000"/>
                  <a:defRPr/>
                </a:pPr>
                <a:r>
                  <a:rPr lang="en-US" altLang="zh-CN" sz="2400" dirty="0" smtClean="0">
                    <a:solidFill>
                      <a:srgbClr val="ED7D31"/>
                    </a:solidFill>
                  </a:rPr>
                  <a:t>print(1);</a:t>
                </a:r>
              </a:p>
            </p:txBody>
          </p:sp>
          <p:sp>
            <p:nvSpPr>
              <p:cNvPr id="37" name="TextBox 10"/>
              <p:cNvSpPr txBox="1"/>
              <p:nvPr/>
            </p:nvSpPr>
            <p:spPr>
              <a:xfrm>
                <a:off x="2653910" y="2749852"/>
                <a:ext cx="1696618" cy="180049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27432">
                  <a:spcBef>
                    <a:spcPts val="600"/>
                  </a:spcBef>
                  <a:buClr>
                    <a:srgbClr val="4F81BD"/>
                  </a:buClr>
                  <a:buSzPct val="80000"/>
                  <a:defRPr/>
                </a:pPr>
                <a:r>
                  <a:rPr lang="en-US" altLang="zh-CN" sz="2400" dirty="0" smtClean="0">
                    <a:solidFill>
                      <a:prstClr val="black"/>
                    </a:solidFill>
                  </a:rPr>
                  <a:t>while(true){</a:t>
                </a:r>
              </a:p>
              <a:p>
                <a:pPr marL="27432">
                  <a:spcBef>
                    <a:spcPts val="600"/>
                  </a:spcBef>
                  <a:buClr>
                    <a:srgbClr val="4F81BD"/>
                  </a:buClr>
                  <a:buSzPct val="80000"/>
                  <a:defRPr/>
                </a:pPr>
                <a:r>
                  <a:rPr lang="en-US" altLang="zh-CN" sz="2400" dirty="0" smtClean="0">
                    <a:solidFill>
                      <a:srgbClr val="ED7D31"/>
                    </a:solidFill>
                  </a:rPr>
                  <a:t>    </a:t>
                </a:r>
                <a:r>
                  <a:rPr lang="en-US" altLang="zh-CN" sz="2400" dirty="0" err="1" smtClean="0">
                    <a:solidFill>
                      <a:prstClr val="black"/>
                    </a:solidFill>
                  </a:rPr>
                  <a:t>acq</a:t>
                </a:r>
                <a:r>
                  <a:rPr lang="en-US" altLang="zh-CN" sz="2400" dirty="0" smtClean="0">
                    <a:solidFill>
                      <a:prstClr val="black"/>
                    </a:solidFill>
                  </a:rPr>
                  <a:t>(); </a:t>
                </a:r>
              </a:p>
              <a:p>
                <a:pPr marL="27432">
                  <a:spcBef>
                    <a:spcPts val="600"/>
                  </a:spcBef>
                  <a:buClr>
                    <a:srgbClr val="4F81BD"/>
                  </a:buClr>
                  <a:buSzPct val="80000"/>
                  <a:defRPr/>
                </a:pPr>
                <a:r>
                  <a:rPr lang="en-US" altLang="zh-CN" sz="2400" dirty="0" smtClean="0">
                    <a:solidFill>
                      <a:prstClr val="black"/>
                    </a:solidFill>
                  </a:rPr>
                  <a:t>    </a:t>
                </a:r>
                <a:r>
                  <a:rPr lang="en-US" altLang="zh-CN" sz="2400" dirty="0" err="1" smtClean="0">
                    <a:solidFill>
                      <a:prstClr val="black"/>
                    </a:solidFill>
                  </a:rPr>
                  <a:t>rel</a:t>
                </a:r>
                <a:r>
                  <a:rPr lang="en-US" altLang="zh-CN" sz="2400" dirty="0" smtClean="0">
                    <a:solidFill>
                      <a:prstClr val="black"/>
                    </a:solidFill>
                  </a:rPr>
                  <a:t>();</a:t>
                </a:r>
              </a:p>
              <a:p>
                <a:pPr marL="27432">
                  <a:spcBef>
                    <a:spcPts val="600"/>
                  </a:spcBef>
                  <a:buClr>
                    <a:srgbClr val="4F81BD"/>
                  </a:buClr>
                  <a:buSzPct val="80000"/>
                  <a:defRPr/>
                </a:pPr>
                <a:r>
                  <a:rPr lang="en-US" altLang="zh-CN" sz="2400" dirty="0" smtClean="0">
                    <a:solidFill>
                      <a:prstClr val="black"/>
                    </a:solidFill>
                  </a:rPr>
                  <a:t>}</a:t>
                </a:r>
                <a:endParaRPr lang="he-IL" altLang="zh-CN" sz="2400" dirty="0" smtClean="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40" name="文本框 39"/>
            <p:cNvSpPr txBox="1"/>
            <p:nvPr/>
          </p:nvSpPr>
          <p:spPr>
            <a:xfrm>
              <a:off x="458530" y="2924671"/>
              <a:ext cx="116236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 dirty="0" smtClean="0">
                  <a:solidFill>
                    <a:prstClr val="black"/>
                  </a:solidFill>
                </a:rPr>
                <a:t>client: </a:t>
              </a:r>
              <a:endParaRPr lang="zh-CN" altLang="en-US" sz="2800" dirty="0">
                <a:solidFill>
                  <a:prstClr val="black"/>
                </a:solidFill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4293708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82"/>
    </mc:Choice>
    <mc:Fallback xmlns="">
      <p:transition spd="slow" advTm="10082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711161" y="2105755"/>
            <a:ext cx="75479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/>
              <a:t>Compare it with other lock implementations:</a:t>
            </a:r>
            <a:endParaRPr lang="zh-CN" altLang="en-US" sz="2800" dirty="0"/>
          </a:p>
        </p:txBody>
      </p:sp>
      <p:sp>
        <p:nvSpPr>
          <p:cNvPr id="13" name="文本框 12"/>
          <p:cNvSpPr txBox="1"/>
          <p:nvPr/>
        </p:nvSpPr>
        <p:spPr>
          <a:xfrm>
            <a:off x="5148348" y="3567262"/>
            <a:ext cx="36742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prstClr val="black"/>
                </a:solidFill>
              </a:rPr>
              <a:t>ACQ(){ await(L=0){ L := 1 };  }        </a:t>
            </a:r>
            <a:endParaRPr lang="en-US" altLang="zh-CN" sz="2400" dirty="0" smtClean="0">
              <a:solidFill>
                <a:prstClr val="black"/>
              </a:solidFill>
            </a:endParaRPr>
          </a:p>
          <a:p>
            <a:r>
              <a:rPr lang="en-US" altLang="zh-CN" sz="2400" dirty="0" smtClean="0">
                <a:solidFill>
                  <a:prstClr val="black"/>
                </a:solidFill>
              </a:rPr>
              <a:t>REL</a:t>
            </a:r>
            <a:r>
              <a:rPr lang="en-US" altLang="zh-CN" sz="2400" dirty="0">
                <a:solidFill>
                  <a:prstClr val="black"/>
                </a:solidFill>
              </a:rPr>
              <a:t>() { L := 0; }</a:t>
            </a:r>
            <a:endParaRPr lang="zh-CN" altLang="en-US" sz="1600" dirty="0"/>
          </a:p>
        </p:txBody>
      </p:sp>
      <p:sp>
        <p:nvSpPr>
          <p:cNvPr id="14" name="文本框 13"/>
          <p:cNvSpPr txBox="1"/>
          <p:nvPr/>
        </p:nvSpPr>
        <p:spPr>
          <a:xfrm>
            <a:off x="4572000" y="2924671"/>
            <a:ext cx="37739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zh-CN" sz="2800" dirty="0" smtClean="0"/>
              <a:t>Atomic partial spec:</a:t>
            </a:r>
            <a:endParaRPr lang="zh-CN" altLang="en-US" sz="2800" dirty="0"/>
          </a:p>
        </p:txBody>
      </p:sp>
      <p:sp>
        <p:nvSpPr>
          <p:cNvPr id="15" name="文本框 14"/>
          <p:cNvSpPr txBox="1"/>
          <p:nvPr/>
        </p:nvSpPr>
        <p:spPr>
          <a:xfrm>
            <a:off x="4572000" y="4501023"/>
            <a:ext cx="22499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zh-CN" sz="2800" dirty="0" smtClean="0">
                <a:solidFill>
                  <a:srgbClr val="0000FF"/>
                </a:solidFill>
              </a:rPr>
              <a:t>TAS locks</a:t>
            </a:r>
            <a:endParaRPr lang="zh-CN" altLang="en-US" sz="2800" dirty="0">
              <a:solidFill>
                <a:srgbClr val="0000FF"/>
              </a:solidFill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4675474" y="1836132"/>
            <a:ext cx="4293007" cy="2562127"/>
            <a:chOff x="4171169" y="3982760"/>
            <a:chExt cx="4293007" cy="2562127"/>
          </a:xfrm>
        </p:grpSpPr>
        <p:sp>
          <p:nvSpPr>
            <p:cNvPr id="3" name="矩形 2"/>
            <p:cNvSpPr/>
            <p:nvPr/>
          </p:nvSpPr>
          <p:spPr>
            <a:xfrm>
              <a:off x="4172989" y="4056611"/>
              <a:ext cx="4222866" cy="24882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171169" y="3982760"/>
              <a:ext cx="4293007" cy="253141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18" name="文本框 17"/>
          <p:cNvSpPr txBox="1"/>
          <p:nvPr/>
        </p:nvSpPr>
        <p:spPr>
          <a:xfrm>
            <a:off x="1090256" y="5912520"/>
            <a:ext cx="24691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/>
              <a:t>It </a:t>
            </a:r>
            <a:r>
              <a:rPr lang="en-US" altLang="zh-CN" sz="2400" dirty="0">
                <a:solidFill>
                  <a:srgbClr val="0000FF"/>
                </a:solidFill>
              </a:rPr>
              <a:t>may not </a:t>
            </a:r>
            <a:r>
              <a:rPr lang="en-US" altLang="zh-CN" sz="2400" dirty="0"/>
              <a:t>print </a:t>
            </a:r>
            <a:r>
              <a:rPr lang="en-US" altLang="zh-CN" sz="2400" dirty="0" smtClean="0"/>
              <a:t>1</a:t>
            </a:r>
            <a:r>
              <a:rPr lang="en-US" altLang="zh-CN" sz="2400" dirty="0"/>
              <a:t>.</a:t>
            </a:r>
            <a:r>
              <a:rPr lang="en-US" altLang="zh-CN" sz="2400" dirty="0" smtClean="0"/>
              <a:t> </a:t>
            </a:r>
          </a:p>
        </p:txBody>
      </p:sp>
      <p:sp>
        <p:nvSpPr>
          <p:cNvPr id="19" name="圆角矩形标注 18"/>
          <p:cNvSpPr/>
          <p:nvPr/>
        </p:nvSpPr>
        <p:spPr>
          <a:xfrm>
            <a:off x="4675475" y="5024244"/>
            <a:ext cx="3421122" cy="1000586"/>
          </a:xfrm>
          <a:prstGeom prst="wedgeRoundRectCallout">
            <a:avLst>
              <a:gd name="adj1" fmla="val -113478"/>
              <a:gd name="adj2" fmla="val 4907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dirty="0" smtClean="0"/>
              <a:t>Behaviors are the same under strong &amp; weak fairness</a:t>
            </a:r>
            <a:endParaRPr lang="zh-CN" altLang="en-US" sz="2000" dirty="0"/>
          </a:p>
        </p:txBody>
      </p:sp>
      <p:sp>
        <p:nvSpPr>
          <p:cNvPr id="22" name="标题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en-US" altLang="zh-CN" dirty="0"/>
              <a:t>Atomic partial specs </a:t>
            </a:r>
            <a:r>
              <a:rPr lang="en-US" altLang="zh-CN" dirty="0">
                <a:solidFill>
                  <a:srgbClr val="0000FF"/>
                </a:solidFill>
              </a:rPr>
              <a:t>insufficient</a:t>
            </a:r>
            <a:r>
              <a:rPr lang="en-US" altLang="zh-CN" dirty="0"/>
              <a:t> as abstractions</a:t>
            </a:r>
            <a:endParaRPr lang="zh-CN" altLang="en-US" dirty="0"/>
          </a:p>
        </p:txBody>
      </p:sp>
      <p:grpSp>
        <p:nvGrpSpPr>
          <p:cNvPr id="24" name="组合 23"/>
          <p:cNvGrpSpPr/>
          <p:nvPr/>
        </p:nvGrpSpPr>
        <p:grpSpPr>
          <a:xfrm>
            <a:off x="458530" y="2924671"/>
            <a:ext cx="3647017" cy="2402942"/>
            <a:chOff x="458530" y="2924671"/>
            <a:chExt cx="3647017" cy="2402942"/>
          </a:xfrm>
        </p:grpSpPr>
        <p:grpSp>
          <p:nvGrpSpPr>
            <p:cNvPr id="25" name="组合 24"/>
            <p:cNvGrpSpPr/>
            <p:nvPr/>
          </p:nvGrpSpPr>
          <p:grpSpPr>
            <a:xfrm>
              <a:off x="795271" y="3527120"/>
              <a:ext cx="3310276" cy="1800493"/>
              <a:chOff x="1040252" y="2749852"/>
              <a:chExt cx="3310276" cy="1800493"/>
            </a:xfrm>
          </p:grpSpPr>
          <p:grpSp>
            <p:nvGrpSpPr>
              <p:cNvPr id="27" name="组合 22"/>
              <p:cNvGrpSpPr/>
              <p:nvPr/>
            </p:nvGrpSpPr>
            <p:grpSpPr>
              <a:xfrm>
                <a:off x="2418780" y="2822153"/>
                <a:ext cx="72008" cy="1728192"/>
                <a:chOff x="4191000" y="4221088"/>
                <a:chExt cx="76200" cy="1722512"/>
              </a:xfrm>
            </p:grpSpPr>
            <p:sp>
              <p:nvSpPr>
                <p:cNvPr id="30" name="Line 46"/>
                <p:cNvSpPr>
                  <a:spLocks noChangeShapeType="1"/>
                </p:cNvSpPr>
                <p:nvPr/>
              </p:nvSpPr>
              <p:spPr bwMode="auto">
                <a:xfrm>
                  <a:off x="4191000" y="4221088"/>
                  <a:ext cx="0" cy="172251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 sz="16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1" name="Line 47"/>
                <p:cNvSpPr>
                  <a:spLocks noChangeShapeType="1"/>
                </p:cNvSpPr>
                <p:nvPr/>
              </p:nvSpPr>
              <p:spPr bwMode="auto">
                <a:xfrm>
                  <a:off x="4267200" y="4221088"/>
                  <a:ext cx="0" cy="172251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 sz="1600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28" name="TextBox 9"/>
              <p:cNvSpPr txBox="1"/>
              <p:nvPr/>
            </p:nvSpPr>
            <p:spPr>
              <a:xfrm>
                <a:off x="1040252" y="2932345"/>
                <a:ext cx="1236877" cy="13542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27432">
                  <a:spcBef>
                    <a:spcPts val="600"/>
                  </a:spcBef>
                  <a:buClr>
                    <a:srgbClr val="4F81BD"/>
                  </a:buClr>
                  <a:buSzPct val="80000"/>
                  <a:defRPr/>
                </a:pPr>
                <a:r>
                  <a:rPr lang="en-US" altLang="zh-CN" sz="2400" dirty="0" err="1" smtClean="0">
                    <a:solidFill>
                      <a:prstClr val="black"/>
                    </a:solidFill>
                  </a:rPr>
                  <a:t>acq</a:t>
                </a:r>
                <a:r>
                  <a:rPr lang="en-US" altLang="zh-CN" sz="2400" dirty="0" smtClean="0">
                    <a:solidFill>
                      <a:prstClr val="black"/>
                    </a:solidFill>
                  </a:rPr>
                  <a:t>();</a:t>
                </a:r>
              </a:p>
              <a:p>
                <a:pPr marL="27432">
                  <a:spcBef>
                    <a:spcPts val="600"/>
                  </a:spcBef>
                  <a:buClr>
                    <a:srgbClr val="4F81BD"/>
                  </a:buClr>
                  <a:buSzPct val="80000"/>
                  <a:defRPr/>
                </a:pPr>
                <a:r>
                  <a:rPr lang="en-US" altLang="zh-CN" sz="2400" dirty="0" err="1" smtClean="0">
                    <a:solidFill>
                      <a:prstClr val="black"/>
                    </a:solidFill>
                  </a:rPr>
                  <a:t>rel</a:t>
                </a:r>
                <a:r>
                  <a:rPr lang="en-US" altLang="zh-CN" sz="2400" dirty="0" smtClean="0">
                    <a:solidFill>
                      <a:prstClr val="black"/>
                    </a:solidFill>
                  </a:rPr>
                  <a:t>();</a:t>
                </a:r>
              </a:p>
              <a:p>
                <a:pPr marL="27432">
                  <a:spcBef>
                    <a:spcPts val="600"/>
                  </a:spcBef>
                  <a:buClr>
                    <a:srgbClr val="4F81BD"/>
                  </a:buClr>
                  <a:buSzPct val="80000"/>
                  <a:defRPr/>
                </a:pPr>
                <a:r>
                  <a:rPr lang="en-US" altLang="zh-CN" sz="2400" dirty="0" smtClean="0">
                    <a:solidFill>
                      <a:srgbClr val="ED7D31"/>
                    </a:solidFill>
                  </a:rPr>
                  <a:t>print(1);</a:t>
                </a:r>
              </a:p>
            </p:txBody>
          </p:sp>
          <p:sp>
            <p:nvSpPr>
              <p:cNvPr id="29" name="TextBox 10"/>
              <p:cNvSpPr txBox="1"/>
              <p:nvPr/>
            </p:nvSpPr>
            <p:spPr>
              <a:xfrm>
                <a:off x="2653910" y="2749852"/>
                <a:ext cx="1696618" cy="180049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27432">
                  <a:spcBef>
                    <a:spcPts val="600"/>
                  </a:spcBef>
                  <a:buClr>
                    <a:srgbClr val="4F81BD"/>
                  </a:buClr>
                  <a:buSzPct val="80000"/>
                  <a:defRPr/>
                </a:pPr>
                <a:r>
                  <a:rPr lang="en-US" altLang="zh-CN" sz="2400" dirty="0" smtClean="0">
                    <a:solidFill>
                      <a:prstClr val="black"/>
                    </a:solidFill>
                  </a:rPr>
                  <a:t>while(true){</a:t>
                </a:r>
              </a:p>
              <a:p>
                <a:pPr marL="27432">
                  <a:spcBef>
                    <a:spcPts val="600"/>
                  </a:spcBef>
                  <a:buClr>
                    <a:srgbClr val="4F81BD"/>
                  </a:buClr>
                  <a:buSzPct val="80000"/>
                  <a:defRPr/>
                </a:pPr>
                <a:r>
                  <a:rPr lang="en-US" altLang="zh-CN" sz="2400" dirty="0" smtClean="0">
                    <a:solidFill>
                      <a:srgbClr val="ED7D31"/>
                    </a:solidFill>
                  </a:rPr>
                  <a:t>    </a:t>
                </a:r>
                <a:r>
                  <a:rPr lang="en-US" altLang="zh-CN" sz="2400" dirty="0" err="1" smtClean="0">
                    <a:solidFill>
                      <a:prstClr val="black"/>
                    </a:solidFill>
                  </a:rPr>
                  <a:t>acq</a:t>
                </a:r>
                <a:r>
                  <a:rPr lang="en-US" altLang="zh-CN" sz="2400" dirty="0" smtClean="0">
                    <a:solidFill>
                      <a:prstClr val="black"/>
                    </a:solidFill>
                  </a:rPr>
                  <a:t>(); </a:t>
                </a:r>
              </a:p>
              <a:p>
                <a:pPr marL="27432">
                  <a:spcBef>
                    <a:spcPts val="600"/>
                  </a:spcBef>
                  <a:buClr>
                    <a:srgbClr val="4F81BD"/>
                  </a:buClr>
                  <a:buSzPct val="80000"/>
                  <a:defRPr/>
                </a:pPr>
                <a:r>
                  <a:rPr lang="en-US" altLang="zh-CN" sz="2400" dirty="0" smtClean="0">
                    <a:solidFill>
                      <a:prstClr val="black"/>
                    </a:solidFill>
                  </a:rPr>
                  <a:t>    </a:t>
                </a:r>
                <a:r>
                  <a:rPr lang="en-US" altLang="zh-CN" sz="2400" dirty="0" err="1" smtClean="0">
                    <a:solidFill>
                      <a:prstClr val="black"/>
                    </a:solidFill>
                  </a:rPr>
                  <a:t>rel</a:t>
                </a:r>
                <a:r>
                  <a:rPr lang="en-US" altLang="zh-CN" sz="2400" dirty="0" smtClean="0">
                    <a:solidFill>
                      <a:prstClr val="black"/>
                    </a:solidFill>
                  </a:rPr>
                  <a:t>();</a:t>
                </a:r>
              </a:p>
              <a:p>
                <a:pPr marL="27432">
                  <a:spcBef>
                    <a:spcPts val="600"/>
                  </a:spcBef>
                  <a:buClr>
                    <a:srgbClr val="4F81BD"/>
                  </a:buClr>
                  <a:buSzPct val="80000"/>
                  <a:defRPr/>
                </a:pPr>
                <a:r>
                  <a:rPr lang="en-US" altLang="zh-CN" sz="2400" dirty="0" smtClean="0">
                    <a:solidFill>
                      <a:prstClr val="black"/>
                    </a:solidFill>
                  </a:rPr>
                  <a:t>}</a:t>
                </a:r>
                <a:endParaRPr lang="he-IL" altLang="zh-CN" sz="2400" dirty="0" smtClean="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26" name="文本框 25"/>
            <p:cNvSpPr txBox="1"/>
            <p:nvPr/>
          </p:nvSpPr>
          <p:spPr>
            <a:xfrm>
              <a:off x="458530" y="2924671"/>
              <a:ext cx="116236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 dirty="0" smtClean="0">
                  <a:solidFill>
                    <a:prstClr val="black"/>
                  </a:solidFill>
                </a:rPr>
                <a:t>client: </a:t>
              </a:r>
              <a:endParaRPr lang="zh-CN" altLang="en-US" sz="2800" dirty="0">
                <a:solidFill>
                  <a:prstClr val="black"/>
                </a:solidFill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321082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139"/>
    </mc:Choice>
    <mc:Fallback xmlns="">
      <p:transition spd="slow" advTm="271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711161" y="2105755"/>
            <a:ext cx="75479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/>
              <a:t>Consider the client behaviors with the three locks:</a:t>
            </a:r>
            <a:endParaRPr lang="zh-CN" altLang="en-US" sz="2800" dirty="0"/>
          </a:p>
        </p:txBody>
      </p:sp>
      <p:sp>
        <p:nvSpPr>
          <p:cNvPr id="13" name="文本框 12"/>
          <p:cNvSpPr txBox="1"/>
          <p:nvPr/>
        </p:nvSpPr>
        <p:spPr>
          <a:xfrm>
            <a:off x="5148348" y="3567262"/>
            <a:ext cx="36742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prstClr val="black"/>
                </a:solidFill>
              </a:rPr>
              <a:t>ACQ(){ await(L=0){ L := 1 };  }        </a:t>
            </a:r>
            <a:endParaRPr lang="en-US" altLang="zh-CN" sz="2400" dirty="0" smtClean="0">
              <a:solidFill>
                <a:prstClr val="black"/>
              </a:solidFill>
            </a:endParaRPr>
          </a:p>
          <a:p>
            <a:r>
              <a:rPr lang="en-US" altLang="zh-CN" sz="2400" dirty="0" smtClean="0">
                <a:solidFill>
                  <a:prstClr val="black"/>
                </a:solidFill>
              </a:rPr>
              <a:t>REL</a:t>
            </a:r>
            <a:r>
              <a:rPr lang="en-US" altLang="zh-CN" sz="2400" dirty="0">
                <a:solidFill>
                  <a:prstClr val="black"/>
                </a:solidFill>
              </a:rPr>
              <a:t>() { L := 0; }</a:t>
            </a:r>
            <a:endParaRPr lang="zh-CN" altLang="en-US" sz="1600" dirty="0"/>
          </a:p>
        </p:txBody>
      </p:sp>
      <p:sp>
        <p:nvSpPr>
          <p:cNvPr id="14" name="文本框 13"/>
          <p:cNvSpPr txBox="1"/>
          <p:nvPr/>
        </p:nvSpPr>
        <p:spPr>
          <a:xfrm>
            <a:off x="4572000" y="2924671"/>
            <a:ext cx="37739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zh-CN" sz="2800" dirty="0" smtClean="0"/>
              <a:t>Atomic partial spec:</a:t>
            </a:r>
            <a:endParaRPr lang="zh-CN" altLang="en-US" sz="2800" dirty="0"/>
          </a:p>
        </p:txBody>
      </p:sp>
      <p:sp>
        <p:nvSpPr>
          <p:cNvPr id="15" name="文本框 14"/>
          <p:cNvSpPr txBox="1"/>
          <p:nvPr/>
        </p:nvSpPr>
        <p:spPr>
          <a:xfrm>
            <a:off x="4572000" y="4501023"/>
            <a:ext cx="22499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zh-CN" sz="2800" dirty="0" smtClean="0"/>
              <a:t>TAS locks</a:t>
            </a:r>
            <a:endParaRPr lang="zh-CN" altLang="en-US" sz="2800" dirty="0"/>
          </a:p>
        </p:txBody>
      </p:sp>
      <p:sp>
        <p:nvSpPr>
          <p:cNvPr id="16" name="文本框 15"/>
          <p:cNvSpPr txBox="1"/>
          <p:nvPr/>
        </p:nvSpPr>
        <p:spPr>
          <a:xfrm>
            <a:off x="4572000" y="5229771"/>
            <a:ext cx="3352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zh-CN" sz="2800" dirty="0" smtClean="0">
                <a:solidFill>
                  <a:srgbClr val="0000FF"/>
                </a:solidFill>
              </a:rPr>
              <a:t>Ticket locks</a:t>
            </a:r>
            <a:endParaRPr lang="zh-CN" altLang="en-US" sz="2800" dirty="0">
              <a:solidFill>
                <a:srgbClr val="0000FF"/>
              </a:solidFill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993186" y="5560116"/>
            <a:ext cx="36884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/>
              <a:t>It</a:t>
            </a:r>
            <a:r>
              <a:rPr lang="en-US" altLang="zh-CN" sz="2400" dirty="0">
                <a:solidFill>
                  <a:srgbClr val="FF0000"/>
                </a:solidFill>
              </a:rPr>
              <a:t> </a:t>
            </a:r>
            <a:r>
              <a:rPr lang="en-US" altLang="zh-CN" sz="2400" dirty="0" smtClean="0">
                <a:solidFill>
                  <a:srgbClr val="FF0000"/>
                </a:solidFill>
              </a:rPr>
              <a:t>must</a:t>
            </a:r>
            <a:r>
              <a:rPr lang="en-US" altLang="zh-CN" sz="2400" dirty="0" smtClean="0">
                <a:solidFill>
                  <a:srgbClr val="0000FF"/>
                </a:solidFill>
              </a:rPr>
              <a:t> </a:t>
            </a:r>
            <a:r>
              <a:rPr lang="en-US" altLang="zh-CN" sz="2400" dirty="0"/>
              <a:t>print </a:t>
            </a:r>
            <a:r>
              <a:rPr lang="en-US" altLang="zh-CN" sz="2400" dirty="0" smtClean="0"/>
              <a:t>1 </a:t>
            </a:r>
          </a:p>
          <a:p>
            <a:r>
              <a:rPr lang="en-US" altLang="zh-CN" sz="2400" dirty="0" smtClean="0"/>
              <a:t>under </a:t>
            </a:r>
            <a:r>
              <a:rPr lang="en-US" altLang="zh-CN" sz="2400" dirty="0" smtClean="0">
                <a:solidFill>
                  <a:srgbClr val="FF0000"/>
                </a:solidFill>
              </a:rPr>
              <a:t>strong</a:t>
            </a:r>
            <a:r>
              <a:rPr lang="en-US" altLang="zh-CN" sz="2400" dirty="0">
                <a:solidFill>
                  <a:srgbClr val="FF0000"/>
                </a:solidFill>
              </a:rPr>
              <a:t>/</a:t>
            </a:r>
            <a:r>
              <a:rPr lang="en-US" altLang="zh-CN" sz="2400" dirty="0" smtClean="0">
                <a:solidFill>
                  <a:srgbClr val="FF0000"/>
                </a:solidFill>
              </a:rPr>
              <a:t>weak</a:t>
            </a:r>
            <a:r>
              <a:rPr lang="en-US" altLang="zh-CN" sz="2400" dirty="0" smtClean="0"/>
              <a:t> fairness</a:t>
            </a:r>
          </a:p>
        </p:txBody>
      </p:sp>
      <p:grpSp>
        <p:nvGrpSpPr>
          <p:cNvPr id="20" name="组合 19"/>
          <p:cNvGrpSpPr/>
          <p:nvPr/>
        </p:nvGrpSpPr>
        <p:grpSpPr>
          <a:xfrm>
            <a:off x="696959" y="476597"/>
            <a:ext cx="7876233" cy="2567446"/>
            <a:chOff x="1778924" y="4583786"/>
            <a:chExt cx="6712440" cy="2246689"/>
          </a:xfrm>
        </p:grpSpPr>
        <p:sp>
          <p:nvSpPr>
            <p:cNvPr id="21" name="矩形 20"/>
            <p:cNvSpPr/>
            <p:nvPr/>
          </p:nvSpPr>
          <p:spPr>
            <a:xfrm>
              <a:off x="1778924" y="4583786"/>
              <a:ext cx="6528261" cy="224668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pic>
          <p:nvPicPr>
            <p:cNvPr id="22" name="图片 2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05332" y="4596517"/>
              <a:ext cx="6686032" cy="2225599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24" name="矩形 23"/>
          <p:cNvSpPr/>
          <p:nvPr/>
        </p:nvSpPr>
        <p:spPr>
          <a:xfrm>
            <a:off x="4533207" y="2924671"/>
            <a:ext cx="4372495" cy="2212594"/>
          </a:xfrm>
          <a:prstGeom prst="rect">
            <a:avLst/>
          </a:prstGeom>
          <a:solidFill>
            <a:schemeClr val="bg1"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3" name="组合 22"/>
          <p:cNvGrpSpPr/>
          <p:nvPr/>
        </p:nvGrpSpPr>
        <p:grpSpPr>
          <a:xfrm>
            <a:off x="458530" y="2924671"/>
            <a:ext cx="3647017" cy="2402942"/>
            <a:chOff x="458530" y="2924671"/>
            <a:chExt cx="3647017" cy="2402942"/>
          </a:xfrm>
        </p:grpSpPr>
        <p:grpSp>
          <p:nvGrpSpPr>
            <p:cNvPr id="25" name="组合 24"/>
            <p:cNvGrpSpPr/>
            <p:nvPr/>
          </p:nvGrpSpPr>
          <p:grpSpPr>
            <a:xfrm>
              <a:off x="795271" y="3527120"/>
              <a:ext cx="3310276" cy="1800493"/>
              <a:chOff x="1040252" y="2749852"/>
              <a:chExt cx="3310276" cy="1800493"/>
            </a:xfrm>
          </p:grpSpPr>
          <p:grpSp>
            <p:nvGrpSpPr>
              <p:cNvPr id="27" name="组合 22"/>
              <p:cNvGrpSpPr/>
              <p:nvPr/>
            </p:nvGrpSpPr>
            <p:grpSpPr>
              <a:xfrm>
                <a:off x="2418780" y="2822153"/>
                <a:ext cx="72008" cy="1728192"/>
                <a:chOff x="4191000" y="4221088"/>
                <a:chExt cx="76200" cy="1722512"/>
              </a:xfrm>
            </p:grpSpPr>
            <p:sp>
              <p:nvSpPr>
                <p:cNvPr id="30" name="Line 46"/>
                <p:cNvSpPr>
                  <a:spLocks noChangeShapeType="1"/>
                </p:cNvSpPr>
                <p:nvPr/>
              </p:nvSpPr>
              <p:spPr bwMode="auto">
                <a:xfrm>
                  <a:off x="4191000" y="4221088"/>
                  <a:ext cx="0" cy="172251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 sz="16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1" name="Line 47"/>
                <p:cNvSpPr>
                  <a:spLocks noChangeShapeType="1"/>
                </p:cNvSpPr>
                <p:nvPr/>
              </p:nvSpPr>
              <p:spPr bwMode="auto">
                <a:xfrm>
                  <a:off x="4267200" y="4221088"/>
                  <a:ext cx="0" cy="172251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 sz="1600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28" name="TextBox 9"/>
              <p:cNvSpPr txBox="1"/>
              <p:nvPr/>
            </p:nvSpPr>
            <p:spPr>
              <a:xfrm>
                <a:off x="1040252" y="2932345"/>
                <a:ext cx="1236877" cy="13542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27432">
                  <a:spcBef>
                    <a:spcPts val="600"/>
                  </a:spcBef>
                  <a:buClr>
                    <a:srgbClr val="4F81BD"/>
                  </a:buClr>
                  <a:buSzPct val="80000"/>
                  <a:defRPr/>
                </a:pPr>
                <a:r>
                  <a:rPr lang="en-US" altLang="zh-CN" sz="2400" dirty="0" err="1" smtClean="0">
                    <a:solidFill>
                      <a:prstClr val="black"/>
                    </a:solidFill>
                  </a:rPr>
                  <a:t>acq</a:t>
                </a:r>
                <a:r>
                  <a:rPr lang="en-US" altLang="zh-CN" sz="2400" dirty="0" smtClean="0">
                    <a:solidFill>
                      <a:prstClr val="black"/>
                    </a:solidFill>
                  </a:rPr>
                  <a:t>();</a:t>
                </a:r>
              </a:p>
              <a:p>
                <a:pPr marL="27432">
                  <a:spcBef>
                    <a:spcPts val="600"/>
                  </a:spcBef>
                  <a:buClr>
                    <a:srgbClr val="4F81BD"/>
                  </a:buClr>
                  <a:buSzPct val="80000"/>
                  <a:defRPr/>
                </a:pPr>
                <a:r>
                  <a:rPr lang="en-US" altLang="zh-CN" sz="2400" dirty="0" err="1" smtClean="0">
                    <a:solidFill>
                      <a:prstClr val="black"/>
                    </a:solidFill>
                  </a:rPr>
                  <a:t>rel</a:t>
                </a:r>
                <a:r>
                  <a:rPr lang="en-US" altLang="zh-CN" sz="2400" dirty="0" smtClean="0">
                    <a:solidFill>
                      <a:prstClr val="black"/>
                    </a:solidFill>
                  </a:rPr>
                  <a:t>();</a:t>
                </a:r>
              </a:p>
              <a:p>
                <a:pPr marL="27432">
                  <a:spcBef>
                    <a:spcPts val="600"/>
                  </a:spcBef>
                  <a:buClr>
                    <a:srgbClr val="4F81BD"/>
                  </a:buClr>
                  <a:buSzPct val="80000"/>
                  <a:defRPr/>
                </a:pPr>
                <a:r>
                  <a:rPr lang="en-US" altLang="zh-CN" sz="2400" dirty="0" smtClean="0">
                    <a:solidFill>
                      <a:srgbClr val="ED7D31"/>
                    </a:solidFill>
                  </a:rPr>
                  <a:t>print(1);</a:t>
                </a:r>
              </a:p>
            </p:txBody>
          </p:sp>
          <p:sp>
            <p:nvSpPr>
              <p:cNvPr id="29" name="TextBox 10"/>
              <p:cNvSpPr txBox="1"/>
              <p:nvPr/>
            </p:nvSpPr>
            <p:spPr>
              <a:xfrm>
                <a:off x="2653910" y="2749852"/>
                <a:ext cx="1696618" cy="180049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27432">
                  <a:spcBef>
                    <a:spcPts val="600"/>
                  </a:spcBef>
                  <a:buClr>
                    <a:srgbClr val="4F81BD"/>
                  </a:buClr>
                  <a:buSzPct val="80000"/>
                  <a:defRPr/>
                </a:pPr>
                <a:r>
                  <a:rPr lang="en-US" altLang="zh-CN" sz="2400" dirty="0" smtClean="0">
                    <a:solidFill>
                      <a:prstClr val="black"/>
                    </a:solidFill>
                  </a:rPr>
                  <a:t>while(true){</a:t>
                </a:r>
              </a:p>
              <a:p>
                <a:pPr marL="27432">
                  <a:spcBef>
                    <a:spcPts val="600"/>
                  </a:spcBef>
                  <a:buClr>
                    <a:srgbClr val="4F81BD"/>
                  </a:buClr>
                  <a:buSzPct val="80000"/>
                  <a:defRPr/>
                </a:pPr>
                <a:r>
                  <a:rPr lang="en-US" altLang="zh-CN" sz="2400" dirty="0" smtClean="0">
                    <a:solidFill>
                      <a:srgbClr val="ED7D31"/>
                    </a:solidFill>
                  </a:rPr>
                  <a:t>    </a:t>
                </a:r>
                <a:r>
                  <a:rPr lang="en-US" altLang="zh-CN" sz="2400" dirty="0" err="1" smtClean="0">
                    <a:solidFill>
                      <a:prstClr val="black"/>
                    </a:solidFill>
                  </a:rPr>
                  <a:t>acq</a:t>
                </a:r>
                <a:r>
                  <a:rPr lang="en-US" altLang="zh-CN" sz="2400" dirty="0" smtClean="0">
                    <a:solidFill>
                      <a:prstClr val="black"/>
                    </a:solidFill>
                  </a:rPr>
                  <a:t>(); </a:t>
                </a:r>
              </a:p>
              <a:p>
                <a:pPr marL="27432">
                  <a:spcBef>
                    <a:spcPts val="600"/>
                  </a:spcBef>
                  <a:buClr>
                    <a:srgbClr val="4F81BD"/>
                  </a:buClr>
                  <a:buSzPct val="80000"/>
                  <a:defRPr/>
                </a:pPr>
                <a:r>
                  <a:rPr lang="en-US" altLang="zh-CN" sz="2400" dirty="0" smtClean="0">
                    <a:solidFill>
                      <a:prstClr val="black"/>
                    </a:solidFill>
                  </a:rPr>
                  <a:t>    </a:t>
                </a:r>
                <a:r>
                  <a:rPr lang="en-US" altLang="zh-CN" sz="2400" dirty="0" err="1" smtClean="0">
                    <a:solidFill>
                      <a:prstClr val="black"/>
                    </a:solidFill>
                  </a:rPr>
                  <a:t>rel</a:t>
                </a:r>
                <a:r>
                  <a:rPr lang="en-US" altLang="zh-CN" sz="2400" dirty="0" smtClean="0">
                    <a:solidFill>
                      <a:prstClr val="black"/>
                    </a:solidFill>
                  </a:rPr>
                  <a:t>();</a:t>
                </a:r>
              </a:p>
              <a:p>
                <a:pPr marL="27432">
                  <a:spcBef>
                    <a:spcPts val="600"/>
                  </a:spcBef>
                  <a:buClr>
                    <a:srgbClr val="4F81BD"/>
                  </a:buClr>
                  <a:buSzPct val="80000"/>
                  <a:defRPr/>
                </a:pPr>
                <a:r>
                  <a:rPr lang="en-US" altLang="zh-CN" sz="2400" dirty="0" smtClean="0">
                    <a:solidFill>
                      <a:prstClr val="black"/>
                    </a:solidFill>
                  </a:rPr>
                  <a:t>}</a:t>
                </a:r>
                <a:endParaRPr lang="he-IL" altLang="zh-CN" sz="2400" dirty="0" smtClean="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26" name="文本框 25"/>
            <p:cNvSpPr txBox="1"/>
            <p:nvPr/>
          </p:nvSpPr>
          <p:spPr>
            <a:xfrm>
              <a:off x="458530" y="2924671"/>
              <a:ext cx="116236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 dirty="0" smtClean="0">
                  <a:solidFill>
                    <a:prstClr val="black"/>
                  </a:solidFill>
                </a:rPr>
                <a:t>client: </a:t>
              </a:r>
              <a:endParaRPr lang="zh-CN" altLang="en-US" sz="2800" dirty="0">
                <a:solidFill>
                  <a:prstClr val="black"/>
                </a:solidFill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719684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946"/>
    </mc:Choice>
    <mc:Fallback xmlns="">
      <p:transition spd="slow" advTm="129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4414253" cy="1325563"/>
          </a:xfrm>
        </p:spPr>
        <p:txBody>
          <a:bodyPr>
            <a:normAutofit/>
          </a:bodyPr>
          <a:lstStyle/>
          <a:p>
            <a:r>
              <a:rPr lang="en-US" altLang="zh-CN" sz="4000" b="1" i="1" dirty="0" smtClean="0"/>
              <a:t>APS insufficient as abstractions</a:t>
            </a:r>
            <a:endParaRPr lang="zh-CN" altLang="en-US" sz="4000" b="1" i="1" dirty="0"/>
          </a:p>
        </p:txBody>
      </p:sp>
      <p:graphicFrame>
        <p:nvGraphicFramePr>
          <p:cNvPr id="10" name="表格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9771742"/>
              </p:ext>
            </p:extLst>
          </p:nvPr>
        </p:nvGraphicFramePr>
        <p:xfrm>
          <a:off x="628650" y="2623278"/>
          <a:ext cx="7938626" cy="14935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53642"/>
                <a:gridCol w="2192215"/>
                <a:gridCol w="1617785"/>
                <a:gridCol w="2074984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zh-CN" alt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 smtClean="0"/>
                        <a:t>Atomic partial spec</a:t>
                      </a:r>
                      <a:endParaRPr lang="zh-CN" alt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 smtClean="0"/>
                        <a:t>Ticket</a:t>
                      </a:r>
                      <a:r>
                        <a:rPr lang="en-US" altLang="zh-CN" sz="2000" baseline="0" dirty="0" smtClean="0"/>
                        <a:t> lock</a:t>
                      </a:r>
                      <a:endParaRPr lang="zh-CN" alt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 smtClean="0"/>
                        <a:t>TAS</a:t>
                      </a:r>
                      <a:r>
                        <a:rPr lang="en-US" altLang="zh-CN" sz="2000" baseline="0" dirty="0" smtClean="0"/>
                        <a:t> lock</a:t>
                      </a:r>
                      <a:endParaRPr lang="zh-CN" altLang="en-US" sz="20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 smtClean="0"/>
                        <a:t>Strong fairness</a:t>
                      </a:r>
                      <a:endParaRPr lang="zh-CN" alt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 smtClean="0">
                          <a:solidFill>
                            <a:srgbClr val="FF0000"/>
                          </a:solidFill>
                        </a:rPr>
                        <a:t>Must print 1</a:t>
                      </a:r>
                      <a:endParaRPr lang="zh-CN" alt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 smtClean="0">
                          <a:solidFill>
                            <a:srgbClr val="FF0000"/>
                          </a:solidFill>
                        </a:rPr>
                        <a:t>Must print 1</a:t>
                      </a:r>
                      <a:endParaRPr lang="zh-CN" alt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2000" dirty="0" smtClean="0">
                          <a:solidFill>
                            <a:srgbClr val="0000FF"/>
                          </a:solidFill>
                        </a:rPr>
                        <a:t>May not</a:t>
                      </a:r>
                      <a:r>
                        <a:rPr lang="en-US" altLang="zh-CN" sz="2000" baseline="0" dirty="0" smtClean="0">
                          <a:solidFill>
                            <a:srgbClr val="0000FF"/>
                          </a:solidFill>
                        </a:rPr>
                        <a:t> print 1</a:t>
                      </a:r>
                      <a:endParaRPr lang="zh-CN" altLang="en-US" sz="2000" dirty="0" smtClean="0">
                        <a:solidFill>
                          <a:srgbClr val="0000FF"/>
                        </a:solidFill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 smtClean="0"/>
                        <a:t>Weak fairness</a:t>
                      </a:r>
                      <a:endParaRPr lang="zh-CN" alt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 smtClean="0">
                          <a:solidFill>
                            <a:srgbClr val="0000FF"/>
                          </a:solidFill>
                        </a:rPr>
                        <a:t>May not</a:t>
                      </a:r>
                      <a:r>
                        <a:rPr lang="en-US" altLang="zh-CN" sz="2000" baseline="0" dirty="0" smtClean="0">
                          <a:solidFill>
                            <a:srgbClr val="0000FF"/>
                          </a:solidFill>
                        </a:rPr>
                        <a:t> print 1</a:t>
                      </a:r>
                      <a:endParaRPr lang="zh-CN" altLang="en-US" sz="2000" dirty="0">
                        <a:solidFill>
                          <a:srgbClr val="0000FF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 smtClean="0">
                          <a:solidFill>
                            <a:srgbClr val="FF0000"/>
                          </a:solidFill>
                        </a:rPr>
                        <a:t>Must print 1</a:t>
                      </a:r>
                      <a:endParaRPr lang="zh-CN" alt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2000" dirty="0" smtClean="0">
                          <a:solidFill>
                            <a:srgbClr val="0000FF"/>
                          </a:solidFill>
                        </a:rPr>
                        <a:t>May not</a:t>
                      </a:r>
                      <a:r>
                        <a:rPr lang="en-US" altLang="zh-CN" sz="2000" baseline="0" dirty="0" smtClean="0">
                          <a:solidFill>
                            <a:srgbClr val="0000FF"/>
                          </a:solidFill>
                        </a:rPr>
                        <a:t> print 1</a:t>
                      </a:r>
                      <a:endParaRPr lang="zh-CN" altLang="en-US" sz="2000" dirty="0" smtClean="0">
                        <a:solidFill>
                          <a:srgbClr val="0000FF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1" name="文本框 10"/>
          <p:cNvSpPr txBox="1"/>
          <p:nvPr/>
        </p:nvSpPr>
        <p:spPr>
          <a:xfrm>
            <a:off x="928114" y="4633888"/>
            <a:ext cx="73396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smtClean="0"/>
              <a:t>Problem #1: await </a:t>
            </a:r>
            <a:r>
              <a:rPr lang="en-US" altLang="zh-CN" sz="2400" dirty="0" smtClean="0"/>
              <a:t>blocks cannot be abstraction for the same </a:t>
            </a:r>
            <a:r>
              <a:rPr lang="en-US" altLang="zh-CN" sz="2400" dirty="0" err="1" smtClean="0"/>
              <a:t>impl</a:t>
            </a:r>
            <a:r>
              <a:rPr lang="en-US" altLang="zh-CN" sz="2400" dirty="0" smtClean="0"/>
              <a:t>. under </a:t>
            </a:r>
            <a:r>
              <a:rPr lang="en-US" altLang="zh-CN" sz="2400" b="1" dirty="0" smtClean="0">
                <a:solidFill>
                  <a:srgbClr val="FF0000"/>
                </a:solidFill>
              </a:rPr>
              <a:t>different fairness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2810961" y="3214255"/>
            <a:ext cx="3631940" cy="986443"/>
          </a:xfrm>
          <a:prstGeom prst="round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12" name="组合 11"/>
          <p:cNvGrpSpPr/>
          <p:nvPr/>
        </p:nvGrpSpPr>
        <p:grpSpPr>
          <a:xfrm>
            <a:off x="5310161" y="305455"/>
            <a:ext cx="3310276" cy="1800493"/>
            <a:chOff x="1040252" y="2749852"/>
            <a:chExt cx="3310276" cy="1800493"/>
          </a:xfrm>
        </p:grpSpPr>
        <p:grpSp>
          <p:nvGrpSpPr>
            <p:cNvPr id="19" name="组合 22"/>
            <p:cNvGrpSpPr/>
            <p:nvPr/>
          </p:nvGrpSpPr>
          <p:grpSpPr>
            <a:xfrm>
              <a:off x="2418780" y="2822153"/>
              <a:ext cx="72008" cy="1728192"/>
              <a:chOff x="4191000" y="4221088"/>
              <a:chExt cx="76200" cy="1722512"/>
            </a:xfrm>
          </p:grpSpPr>
          <p:sp>
            <p:nvSpPr>
              <p:cNvPr id="22" name="Line 46"/>
              <p:cNvSpPr>
                <a:spLocks noChangeShapeType="1"/>
              </p:cNvSpPr>
              <p:nvPr/>
            </p:nvSpPr>
            <p:spPr bwMode="auto">
              <a:xfrm>
                <a:off x="4191000" y="4221088"/>
                <a:ext cx="0" cy="172251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1600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Line 47"/>
              <p:cNvSpPr>
                <a:spLocks noChangeShapeType="1"/>
              </p:cNvSpPr>
              <p:nvPr/>
            </p:nvSpPr>
            <p:spPr bwMode="auto">
              <a:xfrm>
                <a:off x="4267200" y="4221088"/>
                <a:ext cx="0" cy="172251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160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20" name="TextBox 9"/>
            <p:cNvSpPr txBox="1"/>
            <p:nvPr/>
          </p:nvSpPr>
          <p:spPr>
            <a:xfrm>
              <a:off x="1040252" y="2932345"/>
              <a:ext cx="1236877" cy="135421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27432">
                <a:spcBef>
                  <a:spcPts val="600"/>
                </a:spcBef>
                <a:buClr>
                  <a:srgbClr val="4F81BD"/>
                </a:buClr>
                <a:buSzPct val="80000"/>
                <a:defRPr/>
              </a:pPr>
              <a:r>
                <a:rPr lang="en-US" altLang="zh-CN" sz="2400" dirty="0" err="1" smtClean="0">
                  <a:solidFill>
                    <a:prstClr val="black"/>
                  </a:solidFill>
                </a:rPr>
                <a:t>acq</a:t>
              </a:r>
              <a:r>
                <a:rPr lang="en-US" altLang="zh-CN" sz="2400" dirty="0" smtClean="0">
                  <a:solidFill>
                    <a:prstClr val="black"/>
                  </a:solidFill>
                </a:rPr>
                <a:t>();</a:t>
              </a:r>
            </a:p>
            <a:p>
              <a:pPr marL="27432">
                <a:spcBef>
                  <a:spcPts val="600"/>
                </a:spcBef>
                <a:buClr>
                  <a:srgbClr val="4F81BD"/>
                </a:buClr>
                <a:buSzPct val="80000"/>
                <a:defRPr/>
              </a:pPr>
              <a:r>
                <a:rPr lang="en-US" altLang="zh-CN" sz="2400" dirty="0" err="1" smtClean="0">
                  <a:solidFill>
                    <a:prstClr val="black"/>
                  </a:solidFill>
                </a:rPr>
                <a:t>rel</a:t>
              </a:r>
              <a:r>
                <a:rPr lang="en-US" altLang="zh-CN" sz="2400" dirty="0" smtClean="0">
                  <a:solidFill>
                    <a:prstClr val="black"/>
                  </a:solidFill>
                </a:rPr>
                <a:t>();</a:t>
              </a:r>
            </a:p>
            <a:p>
              <a:pPr marL="27432">
                <a:spcBef>
                  <a:spcPts val="600"/>
                </a:spcBef>
                <a:buClr>
                  <a:srgbClr val="4F81BD"/>
                </a:buClr>
                <a:buSzPct val="80000"/>
                <a:defRPr/>
              </a:pPr>
              <a:r>
                <a:rPr lang="en-US" altLang="zh-CN" sz="2400" dirty="0" smtClean="0">
                  <a:solidFill>
                    <a:srgbClr val="ED7D31"/>
                  </a:solidFill>
                </a:rPr>
                <a:t>print(1);</a:t>
              </a:r>
            </a:p>
          </p:txBody>
        </p:sp>
        <p:sp>
          <p:nvSpPr>
            <p:cNvPr id="21" name="TextBox 10"/>
            <p:cNvSpPr txBox="1"/>
            <p:nvPr/>
          </p:nvSpPr>
          <p:spPr>
            <a:xfrm>
              <a:off x="2653910" y="2749852"/>
              <a:ext cx="1696618" cy="180049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27432">
                <a:spcBef>
                  <a:spcPts val="600"/>
                </a:spcBef>
                <a:buClr>
                  <a:srgbClr val="4F81BD"/>
                </a:buClr>
                <a:buSzPct val="80000"/>
                <a:defRPr/>
              </a:pPr>
              <a:r>
                <a:rPr lang="en-US" altLang="zh-CN" sz="2400" dirty="0" smtClean="0">
                  <a:solidFill>
                    <a:prstClr val="black"/>
                  </a:solidFill>
                </a:rPr>
                <a:t>while(true){</a:t>
              </a:r>
            </a:p>
            <a:p>
              <a:pPr marL="27432">
                <a:spcBef>
                  <a:spcPts val="600"/>
                </a:spcBef>
                <a:buClr>
                  <a:srgbClr val="4F81BD"/>
                </a:buClr>
                <a:buSzPct val="80000"/>
                <a:defRPr/>
              </a:pPr>
              <a:r>
                <a:rPr lang="en-US" altLang="zh-CN" sz="2400" dirty="0" smtClean="0">
                  <a:solidFill>
                    <a:srgbClr val="ED7D31"/>
                  </a:solidFill>
                </a:rPr>
                <a:t>    </a:t>
              </a:r>
              <a:r>
                <a:rPr lang="en-US" altLang="zh-CN" sz="2400" dirty="0" err="1" smtClean="0">
                  <a:solidFill>
                    <a:prstClr val="black"/>
                  </a:solidFill>
                </a:rPr>
                <a:t>acq</a:t>
              </a:r>
              <a:r>
                <a:rPr lang="en-US" altLang="zh-CN" sz="2400" dirty="0" smtClean="0">
                  <a:solidFill>
                    <a:prstClr val="black"/>
                  </a:solidFill>
                </a:rPr>
                <a:t>(); </a:t>
              </a:r>
            </a:p>
            <a:p>
              <a:pPr marL="27432">
                <a:spcBef>
                  <a:spcPts val="600"/>
                </a:spcBef>
                <a:buClr>
                  <a:srgbClr val="4F81BD"/>
                </a:buClr>
                <a:buSzPct val="80000"/>
                <a:defRPr/>
              </a:pPr>
              <a:r>
                <a:rPr lang="en-US" altLang="zh-CN" sz="2400" dirty="0" smtClean="0">
                  <a:solidFill>
                    <a:prstClr val="black"/>
                  </a:solidFill>
                </a:rPr>
                <a:t>    </a:t>
              </a:r>
              <a:r>
                <a:rPr lang="en-US" altLang="zh-CN" sz="2400" dirty="0" err="1" smtClean="0">
                  <a:solidFill>
                    <a:prstClr val="black"/>
                  </a:solidFill>
                </a:rPr>
                <a:t>rel</a:t>
              </a:r>
              <a:r>
                <a:rPr lang="en-US" altLang="zh-CN" sz="2400" dirty="0" smtClean="0">
                  <a:solidFill>
                    <a:prstClr val="black"/>
                  </a:solidFill>
                </a:rPr>
                <a:t>();</a:t>
              </a:r>
            </a:p>
            <a:p>
              <a:pPr marL="27432">
                <a:spcBef>
                  <a:spcPts val="600"/>
                </a:spcBef>
                <a:buClr>
                  <a:srgbClr val="4F81BD"/>
                </a:buClr>
                <a:buSzPct val="80000"/>
                <a:defRPr/>
              </a:pPr>
              <a:r>
                <a:rPr lang="en-US" altLang="zh-CN" sz="2400" dirty="0" smtClean="0">
                  <a:solidFill>
                    <a:prstClr val="black"/>
                  </a:solidFill>
                </a:rPr>
                <a:t>}</a:t>
              </a:r>
              <a:endParaRPr lang="he-IL" altLang="zh-CN" sz="2400" dirty="0" smtClean="0">
                <a:solidFill>
                  <a:prstClr val="black"/>
                </a:solidFill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248170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500"/>
    </mc:Choice>
    <mc:Fallback xmlns="">
      <p:transition spd="slow" advTm="495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9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表格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3630176"/>
              </p:ext>
            </p:extLst>
          </p:nvPr>
        </p:nvGraphicFramePr>
        <p:xfrm>
          <a:off x="628650" y="2623278"/>
          <a:ext cx="7938626" cy="14935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53642"/>
                <a:gridCol w="2192215"/>
                <a:gridCol w="1617785"/>
                <a:gridCol w="2074984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zh-CN" alt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 smtClean="0"/>
                        <a:t>Atomic partial spec</a:t>
                      </a:r>
                      <a:endParaRPr lang="zh-CN" alt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 smtClean="0"/>
                        <a:t>Ticket</a:t>
                      </a:r>
                      <a:r>
                        <a:rPr lang="en-US" altLang="zh-CN" sz="2000" baseline="0" dirty="0" smtClean="0"/>
                        <a:t> lock</a:t>
                      </a:r>
                      <a:endParaRPr lang="zh-CN" alt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 smtClean="0"/>
                        <a:t>TAS</a:t>
                      </a:r>
                      <a:r>
                        <a:rPr lang="en-US" altLang="zh-CN" sz="2000" baseline="0" dirty="0" smtClean="0"/>
                        <a:t> lock</a:t>
                      </a:r>
                      <a:endParaRPr lang="zh-CN" altLang="en-US" sz="20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 smtClean="0"/>
                        <a:t>Strong fairness</a:t>
                      </a:r>
                      <a:endParaRPr lang="zh-CN" alt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 smtClean="0">
                          <a:solidFill>
                            <a:srgbClr val="FF0000"/>
                          </a:solidFill>
                        </a:rPr>
                        <a:t>Must print 1</a:t>
                      </a:r>
                      <a:endParaRPr lang="zh-CN" alt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 smtClean="0">
                          <a:solidFill>
                            <a:srgbClr val="FF0000"/>
                          </a:solidFill>
                        </a:rPr>
                        <a:t>Must print 1</a:t>
                      </a:r>
                      <a:endParaRPr lang="zh-CN" alt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2000" dirty="0" smtClean="0">
                          <a:solidFill>
                            <a:srgbClr val="0000FF"/>
                          </a:solidFill>
                        </a:rPr>
                        <a:t>May not</a:t>
                      </a:r>
                      <a:r>
                        <a:rPr lang="en-US" altLang="zh-CN" sz="2000" baseline="0" dirty="0" smtClean="0">
                          <a:solidFill>
                            <a:srgbClr val="0000FF"/>
                          </a:solidFill>
                        </a:rPr>
                        <a:t> print 1</a:t>
                      </a:r>
                      <a:endParaRPr lang="zh-CN" altLang="en-US" sz="2000" dirty="0" smtClean="0">
                        <a:solidFill>
                          <a:srgbClr val="0000FF"/>
                        </a:solidFill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 smtClean="0"/>
                        <a:t>Weak fairness</a:t>
                      </a:r>
                      <a:endParaRPr lang="zh-CN" alt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 smtClean="0">
                          <a:solidFill>
                            <a:srgbClr val="0000FF"/>
                          </a:solidFill>
                        </a:rPr>
                        <a:t>May not</a:t>
                      </a:r>
                      <a:r>
                        <a:rPr lang="en-US" altLang="zh-CN" sz="2000" baseline="0" dirty="0" smtClean="0">
                          <a:solidFill>
                            <a:srgbClr val="0000FF"/>
                          </a:solidFill>
                        </a:rPr>
                        <a:t> print 1</a:t>
                      </a:r>
                      <a:endParaRPr lang="zh-CN" altLang="en-US" sz="2000" dirty="0">
                        <a:solidFill>
                          <a:srgbClr val="0000FF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 smtClean="0">
                          <a:solidFill>
                            <a:srgbClr val="FF0000"/>
                          </a:solidFill>
                        </a:rPr>
                        <a:t>Must print 1</a:t>
                      </a:r>
                      <a:endParaRPr lang="zh-CN" alt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2000" dirty="0" smtClean="0">
                          <a:solidFill>
                            <a:srgbClr val="0000FF"/>
                          </a:solidFill>
                        </a:rPr>
                        <a:t>May not</a:t>
                      </a:r>
                      <a:r>
                        <a:rPr lang="en-US" altLang="zh-CN" sz="2000" baseline="0" dirty="0" smtClean="0">
                          <a:solidFill>
                            <a:srgbClr val="0000FF"/>
                          </a:solidFill>
                        </a:rPr>
                        <a:t> print 1</a:t>
                      </a:r>
                      <a:endParaRPr lang="zh-CN" altLang="en-US" sz="2000" dirty="0" smtClean="0">
                        <a:solidFill>
                          <a:srgbClr val="0000FF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1" name="文本框 10"/>
          <p:cNvSpPr txBox="1"/>
          <p:nvPr/>
        </p:nvSpPr>
        <p:spPr>
          <a:xfrm>
            <a:off x="928114" y="4633888"/>
            <a:ext cx="73396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smtClean="0"/>
              <a:t>Problem #1: await </a:t>
            </a:r>
            <a:r>
              <a:rPr lang="en-US" altLang="zh-CN" sz="2400" dirty="0" smtClean="0"/>
              <a:t>blocks cannot be abstraction for the same </a:t>
            </a:r>
            <a:r>
              <a:rPr lang="en-US" altLang="zh-CN" sz="2400" dirty="0" err="1" smtClean="0"/>
              <a:t>impl</a:t>
            </a:r>
            <a:r>
              <a:rPr lang="en-US" altLang="zh-CN" sz="2400" dirty="0" smtClean="0"/>
              <a:t>. under </a:t>
            </a:r>
            <a:r>
              <a:rPr lang="en-US" altLang="zh-CN" sz="2400" b="1" dirty="0" smtClean="0">
                <a:solidFill>
                  <a:srgbClr val="FF0000"/>
                </a:solidFill>
              </a:rPr>
              <a:t>different fairness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2810961" y="3214253"/>
            <a:ext cx="5640312" cy="576349"/>
          </a:xfrm>
          <a:prstGeom prst="round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文本框 18"/>
          <p:cNvSpPr txBox="1"/>
          <p:nvPr/>
        </p:nvSpPr>
        <p:spPr>
          <a:xfrm>
            <a:off x="902151" y="5566476"/>
            <a:ext cx="77874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smtClean="0"/>
              <a:t>Problem #2: await </a:t>
            </a:r>
            <a:r>
              <a:rPr lang="en-US" altLang="zh-CN" sz="2400" dirty="0" smtClean="0"/>
              <a:t>blocks cannot serve as abstraction for </a:t>
            </a:r>
            <a:r>
              <a:rPr lang="en-US" altLang="zh-CN" sz="2400" b="1" dirty="0" smtClean="0">
                <a:solidFill>
                  <a:srgbClr val="FF0000"/>
                </a:solidFill>
              </a:rPr>
              <a:t>different implementations</a:t>
            </a:r>
            <a:r>
              <a:rPr lang="en-US" altLang="zh-CN" sz="2400" dirty="0" smtClean="0"/>
              <a:t>, which exhibit different progress</a:t>
            </a:r>
            <a:endParaRPr lang="zh-CN" altLang="en-US" sz="2400" dirty="0"/>
          </a:p>
        </p:txBody>
      </p:sp>
      <p:sp>
        <p:nvSpPr>
          <p:cNvPr id="20" name="标题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4414253" cy="1325563"/>
          </a:xfrm>
        </p:spPr>
        <p:txBody>
          <a:bodyPr>
            <a:normAutofit/>
          </a:bodyPr>
          <a:lstStyle/>
          <a:p>
            <a:r>
              <a:rPr lang="en-US" altLang="zh-CN" sz="4000" b="1" i="1" dirty="0"/>
              <a:t>APS insufficient as abstractions</a:t>
            </a:r>
            <a:endParaRPr lang="zh-CN" altLang="en-US" b="1" i="1" dirty="0"/>
          </a:p>
        </p:txBody>
      </p:sp>
      <p:sp>
        <p:nvSpPr>
          <p:cNvPr id="13" name="文本框 12"/>
          <p:cNvSpPr txBox="1"/>
          <p:nvPr/>
        </p:nvSpPr>
        <p:spPr>
          <a:xfrm>
            <a:off x="5285556" y="2165009"/>
            <a:ext cx="6911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smtClean="0"/>
              <a:t>PSF</a:t>
            </a:r>
            <a:endParaRPr lang="zh-CN" altLang="en-US" sz="2400" dirty="0"/>
          </a:p>
        </p:txBody>
      </p:sp>
      <p:sp>
        <p:nvSpPr>
          <p:cNvPr id="14" name="文本框 13"/>
          <p:cNvSpPr txBox="1"/>
          <p:nvPr/>
        </p:nvSpPr>
        <p:spPr>
          <a:xfrm>
            <a:off x="7157530" y="2165008"/>
            <a:ext cx="6911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smtClean="0"/>
              <a:t>PDF</a:t>
            </a:r>
            <a:endParaRPr lang="zh-CN" altLang="en-US" sz="2400" dirty="0"/>
          </a:p>
        </p:txBody>
      </p:sp>
      <p:grpSp>
        <p:nvGrpSpPr>
          <p:cNvPr id="29" name="组合 28"/>
          <p:cNvGrpSpPr/>
          <p:nvPr/>
        </p:nvGrpSpPr>
        <p:grpSpPr>
          <a:xfrm>
            <a:off x="5310161" y="305455"/>
            <a:ext cx="3310276" cy="1800493"/>
            <a:chOff x="1040252" y="2749852"/>
            <a:chExt cx="3310276" cy="1800493"/>
          </a:xfrm>
        </p:grpSpPr>
        <p:grpSp>
          <p:nvGrpSpPr>
            <p:cNvPr id="30" name="组合 22"/>
            <p:cNvGrpSpPr/>
            <p:nvPr/>
          </p:nvGrpSpPr>
          <p:grpSpPr>
            <a:xfrm>
              <a:off x="2418780" y="2822153"/>
              <a:ext cx="72008" cy="1728192"/>
              <a:chOff x="4191000" y="4221088"/>
              <a:chExt cx="76200" cy="1722512"/>
            </a:xfrm>
          </p:grpSpPr>
          <p:sp>
            <p:nvSpPr>
              <p:cNvPr id="33" name="Line 46"/>
              <p:cNvSpPr>
                <a:spLocks noChangeShapeType="1"/>
              </p:cNvSpPr>
              <p:nvPr/>
            </p:nvSpPr>
            <p:spPr bwMode="auto">
              <a:xfrm>
                <a:off x="4191000" y="4221088"/>
                <a:ext cx="0" cy="172251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1600">
                  <a:solidFill>
                    <a:prstClr val="black"/>
                  </a:solidFill>
                </a:endParaRPr>
              </a:p>
            </p:txBody>
          </p:sp>
          <p:sp>
            <p:nvSpPr>
              <p:cNvPr id="34" name="Line 47"/>
              <p:cNvSpPr>
                <a:spLocks noChangeShapeType="1"/>
              </p:cNvSpPr>
              <p:nvPr/>
            </p:nvSpPr>
            <p:spPr bwMode="auto">
              <a:xfrm>
                <a:off x="4267200" y="4221088"/>
                <a:ext cx="0" cy="172251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160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31" name="TextBox 9"/>
            <p:cNvSpPr txBox="1"/>
            <p:nvPr/>
          </p:nvSpPr>
          <p:spPr>
            <a:xfrm>
              <a:off x="1040252" y="2932345"/>
              <a:ext cx="1236877" cy="135421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27432">
                <a:spcBef>
                  <a:spcPts val="600"/>
                </a:spcBef>
                <a:buClr>
                  <a:srgbClr val="4F81BD"/>
                </a:buClr>
                <a:buSzPct val="80000"/>
                <a:defRPr/>
              </a:pPr>
              <a:r>
                <a:rPr lang="en-US" altLang="zh-CN" sz="2400" dirty="0" err="1" smtClean="0">
                  <a:solidFill>
                    <a:prstClr val="black"/>
                  </a:solidFill>
                </a:rPr>
                <a:t>acq</a:t>
              </a:r>
              <a:r>
                <a:rPr lang="en-US" altLang="zh-CN" sz="2400" dirty="0" smtClean="0">
                  <a:solidFill>
                    <a:prstClr val="black"/>
                  </a:solidFill>
                </a:rPr>
                <a:t>();</a:t>
              </a:r>
            </a:p>
            <a:p>
              <a:pPr marL="27432">
                <a:spcBef>
                  <a:spcPts val="600"/>
                </a:spcBef>
                <a:buClr>
                  <a:srgbClr val="4F81BD"/>
                </a:buClr>
                <a:buSzPct val="80000"/>
                <a:defRPr/>
              </a:pPr>
              <a:r>
                <a:rPr lang="en-US" altLang="zh-CN" sz="2400" dirty="0" err="1" smtClean="0">
                  <a:solidFill>
                    <a:prstClr val="black"/>
                  </a:solidFill>
                </a:rPr>
                <a:t>rel</a:t>
              </a:r>
              <a:r>
                <a:rPr lang="en-US" altLang="zh-CN" sz="2400" dirty="0" smtClean="0">
                  <a:solidFill>
                    <a:prstClr val="black"/>
                  </a:solidFill>
                </a:rPr>
                <a:t>();</a:t>
              </a:r>
            </a:p>
            <a:p>
              <a:pPr marL="27432">
                <a:spcBef>
                  <a:spcPts val="600"/>
                </a:spcBef>
                <a:buClr>
                  <a:srgbClr val="4F81BD"/>
                </a:buClr>
                <a:buSzPct val="80000"/>
                <a:defRPr/>
              </a:pPr>
              <a:r>
                <a:rPr lang="en-US" altLang="zh-CN" sz="2400" dirty="0" smtClean="0">
                  <a:solidFill>
                    <a:srgbClr val="ED7D31"/>
                  </a:solidFill>
                </a:rPr>
                <a:t>print(1);</a:t>
              </a:r>
            </a:p>
          </p:txBody>
        </p:sp>
        <p:sp>
          <p:nvSpPr>
            <p:cNvPr id="32" name="TextBox 10"/>
            <p:cNvSpPr txBox="1"/>
            <p:nvPr/>
          </p:nvSpPr>
          <p:spPr>
            <a:xfrm>
              <a:off x="2653910" y="2749852"/>
              <a:ext cx="1696618" cy="180049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27432">
                <a:spcBef>
                  <a:spcPts val="600"/>
                </a:spcBef>
                <a:buClr>
                  <a:srgbClr val="4F81BD"/>
                </a:buClr>
                <a:buSzPct val="80000"/>
                <a:defRPr/>
              </a:pPr>
              <a:r>
                <a:rPr lang="en-US" altLang="zh-CN" sz="2400" dirty="0" smtClean="0">
                  <a:solidFill>
                    <a:prstClr val="black"/>
                  </a:solidFill>
                </a:rPr>
                <a:t>while(true){</a:t>
              </a:r>
            </a:p>
            <a:p>
              <a:pPr marL="27432">
                <a:spcBef>
                  <a:spcPts val="600"/>
                </a:spcBef>
                <a:buClr>
                  <a:srgbClr val="4F81BD"/>
                </a:buClr>
                <a:buSzPct val="80000"/>
                <a:defRPr/>
              </a:pPr>
              <a:r>
                <a:rPr lang="en-US" altLang="zh-CN" sz="2400" dirty="0" smtClean="0">
                  <a:solidFill>
                    <a:srgbClr val="ED7D31"/>
                  </a:solidFill>
                </a:rPr>
                <a:t>    </a:t>
              </a:r>
              <a:r>
                <a:rPr lang="en-US" altLang="zh-CN" sz="2400" dirty="0" err="1" smtClean="0">
                  <a:solidFill>
                    <a:prstClr val="black"/>
                  </a:solidFill>
                </a:rPr>
                <a:t>acq</a:t>
              </a:r>
              <a:r>
                <a:rPr lang="en-US" altLang="zh-CN" sz="2400" dirty="0" smtClean="0">
                  <a:solidFill>
                    <a:prstClr val="black"/>
                  </a:solidFill>
                </a:rPr>
                <a:t>(); </a:t>
              </a:r>
            </a:p>
            <a:p>
              <a:pPr marL="27432">
                <a:spcBef>
                  <a:spcPts val="600"/>
                </a:spcBef>
                <a:buClr>
                  <a:srgbClr val="4F81BD"/>
                </a:buClr>
                <a:buSzPct val="80000"/>
                <a:defRPr/>
              </a:pPr>
              <a:r>
                <a:rPr lang="en-US" altLang="zh-CN" sz="2400" dirty="0" smtClean="0">
                  <a:solidFill>
                    <a:prstClr val="black"/>
                  </a:solidFill>
                </a:rPr>
                <a:t>    </a:t>
              </a:r>
              <a:r>
                <a:rPr lang="en-US" altLang="zh-CN" sz="2400" dirty="0" err="1" smtClean="0">
                  <a:solidFill>
                    <a:prstClr val="black"/>
                  </a:solidFill>
                </a:rPr>
                <a:t>rel</a:t>
              </a:r>
              <a:r>
                <a:rPr lang="en-US" altLang="zh-CN" sz="2400" dirty="0" smtClean="0">
                  <a:solidFill>
                    <a:prstClr val="black"/>
                  </a:solidFill>
                </a:rPr>
                <a:t>();</a:t>
              </a:r>
            </a:p>
            <a:p>
              <a:pPr marL="27432">
                <a:spcBef>
                  <a:spcPts val="600"/>
                </a:spcBef>
                <a:buClr>
                  <a:srgbClr val="4F81BD"/>
                </a:buClr>
                <a:buSzPct val="80000"/>
                <a:defRPr/>
              </a:pPr>
              <a:r>
                <a:rPr lang="en-US" altLang="zh-CN" sz="2400" dirty="0" smtClean="0">
                  <a:solidFill>
                    <a:prstClr val="black"/>
                  </a:solidFill>
                </a:rPr>
                <a:t>}</a:t>
              </a:r>
              <a:endParaRPr lang="he-IL" altLang="zh-CN" sz="2400" dirty="0" smtClean="0">
                <a:solidFill>
                  <a:prstClr val="black"/>
                </a:solidFill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047214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595"/>
    </mc:Choice>
    <mc:Fallback xmlns="">
      <p:transition spd="slow" advTm="235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9" grpId="0"/>
      <p:bldP spid="13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Example: Test-and-Set (TAS) locks</a:t>
            </a:r>
            <a:endParaRPr lang="zh-CN" altLang="en-US" dirty="0"/>
          </a:p>
        </p:txBody>
      </p:sp>
      <p:sp>
        <p:nvSpPr>
          <p:cNvPr id="3" name="文本框 2"/>
          <p:cNvSpPr txBox="1"/>
          <p:nvPr/>
        </p:nvSpPr>
        <p:spPr>
          <a:xfrm>
            <a:off x="739366" y="2159102"/>
            <a:ext cx="2625158" cy="38625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altLang="zh-CN" sz="2000" b="1" dirty="0" err="1" smtClean="0">
                <a:solidFill>
                  <a:prstClr val="black"/>
                </a:solidFill>
              </a:rPr>
              <a:t>acq</a:t>
            </a:r>
            <a:r>
              <a:rPr lang="en-US" altLang="zh-CN" sz="2000" b="1" dirty="0" smtClean="0">
                <a:solidFill>
                  <a:prstClr val="black"/>
                </a:solidFill>
              </a:rPr>
              <a:t>() {</a:t>
            </a:r>
          </a:p>
          <a:p>
            <a:pPr>
              <a:spcBef>
                <a:spcPts val="600"/>
              </a:spcBef>
            </a:pPr>
            <a:r>
              <a:rPr lang="en-US" altLang="zh-CN" sz="2000" b="1" dirty="0" smtClean="0">
                <a:solidFill>
                  <a:prstClr val="black"/>
                </a:solidFill>
              </a:rPr>
              <a:t>    local</a:t>
            </a:r>
            <a:r>
              <a:rPr lang="en-US" altLang="zh-CN" sz="2000" dirty="0" smtClean="0">
                <a:solidFill>
                  <a:prstClr val="black"/>
                </a:solidFill>
              </a:rPr>
              <a:t> </a:t>
            </a:r>
            <a:r>
              <a:rPr lang="en-US" altLang="zh-CN" sz="2000" dirty="0" err="1" smtClean="0">
                <a:solidFill>
                  <a:prstClr val="black"/>
                </a:solidFill>
              </a:rPr>
              <a:t>succ</a:t>
            </a:r>
            <a:r>
              <a:rPr lang="en-US" altLang="zh-CN" sz="2000" dirty="0" smtClean="0">
                <a:solidFill>
                  <a:prstClr val="black"/>
                </a:solidFill>
              </a:rPr>
              <a:t>;</a:t>
            </a:r>
          </a:p>
          <a:p>
            <a:pPr>
              <a:spcBef>
                <a:spcPts val="600"/>
              </a:spcBef>
            </a:pPr>
            <a:r>
              <a:rPr lang="en-US" altLang="zh-CN" sz="2000" dirty="0" smtClean="0">
                <a:solidFill>
                  <a:prstClr val="black"/>
                </a:solidFill>
              </a:rPr>
              <a:t>    </a:t>
            </a:r>
            <a:r>
              <a:rPr lang="en-US" altLang="zh-CN" sz="2000" dirty="0" err="1" smtClean="0">
                <a:solidFill>
                  <a:prstClr val="black"/>
                </a:solidFill>
              </a:rPr>
              <a:t>succ</a:t>
            </a:r>
            <a:r>
              <a:rPr lang="en-US" altLang="zh-CN" sz="2000" dirty="0" smtClean="0">
                <a:solidFill>
                  <a:prstClr val="black"/>
                </a:solidFill>
              </a:rPr>
              <a:t> := false; </a:t>
            </a:r>
          </a:p>
          <a:p>
            <a:pPr>
              <a:spcBef>
                <a:spcPts val="600"/>
              </a:spcBef>
            </a:pPr>
            <a:r>
              <a:rPr lang="en-US" altLang="zh-CN" sz="2000" dirty="0">
                <a:solidFill>
                  <a:prstClr val="black"/>
                </a:solidFill>
              </a:rPr>
              <a:t> </a:t>
            </a:r>
            <a:r>
              <a:rPr lang="en-US" altLang="zh-CN" sz="2000" dirty="0" smtClean="0">
                <a:solidFill>
                  <a:prstClr val="black"/>
                </a:solidFill>
              </a:rPr>
              <a:t>   </a:t>
            </a:r>
            <a:r>
              <a:rPr lang="en-US" altLang="zh-CN" sz="2000" b="1" dirty="0" smtClean="0">
                <a:solidFill>
                  <a:prstClr val="black"/>
                </a:solidFill>
              </a:rPr>
              <a:t>while</a:t>
            </a:r>
            <a:r>
              <a:rPr lang="en-US" altLang="zh-CN" sz="2000" dirty="0" smtClean="0">
                <a:solidFill>
                  <a:prstClr val="black"/>
                </a:solidFill>
              </a:rPr>
              <a:t>( ! </a:t>
            </a:r>
            <a:r>
              <a:rPr lang="en-US" altLang="zh-CN" sz="2000" dirty="0" err="1" smtClean="0">
                <a:solidFill>
                  <a:prstClr val="black"/>
                </a:solidFill>
              </a:rPr>
              <a:t>succ</a:t>
            </a:r>
            <a:r>
              <a:rPr lang="en-US" altLang="zh-CN" sz="2000" dirty="0" smtClean="0">
                <a:solidFill>
                  <a:prstClr val="black"/>
                </a:solidFill>
              </a:rPr>
              <a:t> ) {</a:t>
            </a:r>
          </a:p>
          <a:p>
            <a:pPr>
              <a:spcBef>
                <a:spcPts val="600"/>
              </a:spcBef>
            </a:pPr>
            <a:r>
              <a:rPr lang="en-US" altLang="zh-CN" sz="2000" dirty="0">
                <a:solidFill>
                  <a:prstClr val="black"/>
                </a:solidFill>
              </a:rPr>
              <a:t> </a:t>
            </a:r>
            <a:r>
              <a:rPr lang="en-US" altLang="zh-CN" sz="2000" dirty="0" smtClean="0">
                <a:solidFill>
                  <a:prstClr val="black"/>
                </a:solidFill>
              </a:rPr>
              <a:t>       </a:t>
            </a:r>
            <a:r>
              <a:rPr lang="en-US" altLang="zh-CN" sz="2000" dirty="0" err="1" smtClean="0">
                <a:solidFill>
                  <a:prstClr val="black"/>
                </a:solidFill>
              </a:rPr>
              <a:t>succ</a:t>
            </a:r>
            <a:r>
              <a:rPr lang="en-US" altLang="zh-CN" sz="2000" dirty="0" smtClean="0">
                <a:solidFill>
                  <a:prstClr val="black"/>
                </a:solidFill>
              </a:rPr>
              <a:t> := </a:t>
            </a:r>
            <a:r>
              <a:rPr lang="en-US" altLang="zh-CN" sz="2000" b="1" dirty="0" err="1" smtClean="0">
                <a:solidFill>
                  <a:srgbClr val="FF0000"/>
                </a:solidFill>
              </a:rPr>
              <a:t>cas</a:t>
            </a:r>
            <a:r>
              <a:rPr lang="en-US" altLang="zh-CN" sz="2000" dirty="0" smtClean="0">
                <a:solidFill>
                  <a:prstClr val="black"/>
                </a:solidFill>
              </a:rPr>
              <a:t>(</a:t>
            </a:r>
            <a:r>
              <a:rPr lang="en-US" altLang="zh-CN" sz="2000" b="1" dirty="0" smtClean="0">
                <a:solidFill>
                  <a:srgbClr val="0000FF"/>
                </a:solidFill>
              </a:rPr>
              <a:t>L</a:t>
            </a:r>
            <a:r>
              <a:rPr lang="en-US" altLang="zh-CN" sz="2000" dirty="0" smtClean="0">
                <a:solidFill>
                  <a:prstClr val="black"/>
                </a:solidFill>
              </a:rPr>
              <a:t>, 0, 1);</a:t>
            </a:r>
          </a:p>
          <a:p>
            <a:pPr>
              <a:spcBef>
                <a:spcPts val="600"/>
              </a:spcBef>
            </a:pPr>
            <a:r>
              <a:rPr lang="en-US" altLang="zh-CN" sz="2000" dirty="0">
                <a:solidFill>
                  <a:prstClr val="black"/>
                </a:solidFill>
              </a:rPr>
              <a:t> </a:t>
            </a:r>
            <a:r>
              <a:rPr lang="en-US" altLang="zh-CN" sz="2000" dirty="0" smtClean="0">
                <a:solidFill>
                  <a:prstClr val="black"/>
                </a:solidFill>
              </a:rPr>
              <a:t>   }</a:t>
            </a:r>
          </a:p>
          <a:p>
            <a:pPr>
              <a:spcBef>
                <a:spcPts val="600"/>
              </a:spcBef>
            </a:pPr>
            <a:r>
              <a:rPr lang="en-US" altLang="zh-CN" sz="2000" b="1" dirty="0" smtClean="0">
                <a:solidFill>
                  <a:prstClr val="black"/>
                </a:solidFill>
              </a:rPr>
              <a:t>}</a:t>
            </a:r>
          </a:p>
          <a:p>
            <a:pPr>
              <a:spcBef>
                <a:spcPts val="600"/>
              </a:spcBef>
            </a:pPr>
            <a:r>
              <a:rPr lang="en-US" altLang="zh-CN" sz="2000" b="1" dirty="0" err="1" smtClean="0">
                <a:solidFill>
                  <a:prstClr val="black"/>
                </a:solidFill>
              </a:rPr>
              <a:t>rel</a:t>
            </a:r>
            <a:r>
              <a:rPr lang="en-US" altLang="zh-CN" sz="2000" b="1" dirty="0" smtClean="0">
                <a:solidFill>
                  <a:prstClr val="black"/>
                </a:solidFill>
              </a:rPr>
              <a:t>() </a:t>
            </a:r>
            <a:r>
              <a:rPr lang="en-US" altLang="zh-CN" sz="2000" b="1" dirty="0">
                <a:solidFill>
                  <a:prstClr val="black"/>
                </a:solidFill>
              </a:rPr>
              <a:t>{</a:t>
            </a:r>
          </a:p>
          <a:p>
            <a:pPr>
              <a:spcBef>
                <a:spcPts val="600"/>
              </a:spcBef>
            </a:pPr>
            <a:r>
              <a:rPr lang="en-US" altLang="zh-CN" sz="2000" b="1" dirty="0" smtClean="0">
                <a:solidFill>
                  <a:srgbClr val="0000FF"/>
                </a:solidFill>
              </a:rPr>
              <a:t>    L</a:t>
            </a:r>
            <a:r>
              <a:rPr lang="en-US" altLang="zh-CN" sz="2000" dirty="0" smtClean="0">
                <a:solidFill>
                  <a:srgbClr val="0000FF"/>
                </a:solidFill>
              </a:rPr>
              <a:t> </a:t>
            </a:r>
            <a:r>
              <a:rPr lang="en-US" altLang="zh-CN" sz="2000" dirty="0">
                <a:solidFill>
                  <a:prstClr val="black"/>
                </a:solidFill>
              </a:rPr>
              <a:t>:= 0</a:t>
            </a:r>
            <a:r>
              <a:rPr lang="en-US" altLang="zh-CN" sz="2000" dirty="0" smtClean="0">
                <a:solidFill>
                  <a:prstClr val="black"/>
                </a:solidFill>
              </a:rPr>
              <a:t>;</a:t>
            </a:r>
          </a:p>
          <a:p>
            <a:pPr>
              <a:spcBef>
                <a:spcPts val="600"/>
              </a:spcBef>
            </a:pPr>
            <a:r>
              <a:rPr lang="en-US" altLang="zh-CN" sz="2000" b="1" dirty="0" smtClean="0">
                <a:solidFill>
                  <a:prstClr val="black"/>
                </a:solidFill>
              </a:rPr>
              <a:t>}</a:t>
            </a:r>
            <a:endParaRPr lang="zh-CN" altLang="en-US" sz="2000" b="1" dirty="0">
              <a:solidFill>
                <a:prstClr val="black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301261" y="1697437"/>
            <a:ext cx="13183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>
                <a:solidFill>
                  <a:prstClr val="black"/>
                </a:solidFill>
              </a:rPr>
              <a:t>TAS locks</a:t>
            </a:r>
            <a:endParaRPr lang="zh-CN" altLang="en-US" sz="2400" dirty="0">
              <a:solidFill>
                <a:prstClr val="black"/>
              </a:solidFill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4220360" y="1928269"/>
            <a:ext cx="4000500" cy="2381250"/>
            <a:chOff x="4583775" y="2563326"/>
            <a:chExt cx="4000500" cy="2381250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83775" y="2563326"/>
              <a:ext cx="4000500" cy="2381250"/>
            </a:xfrm>
            <a:prstGeom prst="rect">
              <a:avLst/>
            </a:prstGeom>
          </p:spPr>
        </p:pic>
        <p:sp>
          <p:nvSpPr>
            <p:cNvPr id="7" name="矩形 6"/>
            <p:cNvSpPr/>
            <p:nvPr/>
          </p:nvSpPr>
          <p:spPr>
            <a:xfrm>
              <a:off x="6710810" y="2731081"/>
              <a:ext cx="857250" cy="300036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b="1" dirty="0" smtClean="0">
                  <a:solidFill>
                    <a:prstClr val="black"/>
                  </a:solidFill>
                </a:rPr>
                <a:t>Tickets</a:t>
              </a:r>
              <a:endParaRPr lang="zh-CN" altLang="en-US" b="1" dirty="0">
                <a:solidFill>
                  <a:prstClr val="black"/>
                </a:solidFill>
              </a:endParaRPr>
            </a:p>
          </p:txBody>
        </p:sp>
      </p:grpSp>
      <p:sp>
        <p:nvSpPr>
          <p:cNvPr id="8" name="文本框 7"/>
          <p:cNvSpPr txBox="1"/>
          <p:nvPr/>
        </p:nvSpPr>
        <p:spPr>
          <a:xfrm>
            <a:off x="6013154" y="4882342"/>
            <a:ext cx="11914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>
                <a:solidFill>
                  <a:srgbClr val="FF0000"/>
                </a:solidFill>
              </a:rPr>
              <a:t>Unfair!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28806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205"/>
    </mc:Choice>
    <mc:Fallback xmlns="">
      <p:transition spd="slow" advTm="352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表格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5338684"/>
              </p:ext>
            </p:extLst>
          </p:nvPr>
        </p:nvGraphicFramePr>
        <p:xfrm>
          <a:off x="628650" y="2623278"/>
          <a:ext cx="7938626" cy="14935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53642"/>
                <a:gridCol w="2192215"/>
                <a:gridCol w="1617785"/>
                <a:gridCol w="2074984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zh-CN" alt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 smtClean="0"/>
                        <a:t>Atomic partial spec</a:t>
                      </a:r>
                      <a:endParaRPr lang="zh-CN" alt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 smtClean="0"/>
                        <a:t>Ticket</a:t>
                      </a:r>
                      <a:r>
                        <a:rPr lang="en-US" altLang="zh-CN" sz="2000" baseline="0" dirty="0" smtClean="0"/>
                        <a:t> lock</a:t>
                      </a:r>
                      <a:endParaRPr lang="zh-CN" alt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 smtClean="0"/>
                        <a:t>TAS</a:t>
                      </a:r>
                      <a:r>
                        <a:rPr lang="en-US" altLang="zh-CN" sz="2000" baseline="0" dirty="0" smtClean="0"/>
                        <a:t> lock</a:t>
                      </a:r>
                      <a:endParaRPr lang="zh-CN" altLang="en-US" sz="20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 smtClean="0"/>
                        <a:t>Strong fairness</a:t>
                      </a:r>
                      <a:endParaRPr lang="zh-CN" alt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 smtClean="0">
                          <a:solidFill>
                            <a:srgbClr val="FF0000"/>
                          </a:solidFill>
                        </a:rPr>
                        <a:t>Must print 1</a:t>
                      </a:r>
                      <a:endParaRPr lang="zh-CN" alt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 smtClean="0">
                          <a:solidFill>
                            <a:srgbClr val="FF0000"/>
                          </a:solidFill>
                        </a:rPr>
                        <a:t>Must print 1</a:t>
                      </a:r>
                      <a:endParaRPr lang="zh-CN" alt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2000" dirty="0" smtClean="0">
                          <a:solidFill>
                            <a:srgbClr val="0000FF"/>
                          </a:solidFill>
                        </a:rPr>
                        <a:t>May not</a:t>
                      </a:r>
                      <a:r>
                        <a:rPr lang="en-US" altLang="zh-CN" sz="2000" baseline="0" dirty="0" smtClean="0">
                          <a:solidFill>
                            <a:srgbClr val="0000FF"/>
                          </a:solidFill>
                        </a:rPr>
                        <a:t> print 1</a:t>
                      </a:r>
                      <a:endParaRPr lang="zh-CN" altLang="en-US" sz="2000" dirty="0" smtClean="0">
                        <a:solidFill>
                          <a:srgbClr val="0000FF"/>
                        </a:solidFill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 smtClean="0"/>
                        <a:t>Weak fairness</a:t>
                      </a:r>
                      <a:endParaRPr lang="zh-CN" alt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 smtClean="0">
                          <a:solidFill>
                            <a:srgbClr val="0000FF"/>
                          </a:solidFill>
                        </a:rPr>
                        <a:t>May not</a:t>
                      </a:r>
                      <a:r>
                        <a:rPr lang="en-US" altLang="zh-CN" sz="2000" baseline="0" dirty="0" smtClean="0">
                          <a:solidFill>
                            <a:srgbClr val="0000FF"/>
                          </a:solidFill>
                        </a:rPr>
                        <a:t> print 1</a:t>
                      </a:r>
                      <a:endParaRPr lang="zh-CN" altLang="en-US" sz="2000" dirty="0">
                        <a:solidFill>
                          <a:srgbClr val="0000FF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 smtClean="0">
                          <a:solidFill>
                            <a:srgbClr val="FF0000"/>
                          </a:solidFill>
                        </a:rPr>
                        <a:t>Must print 1</a:t>
                      </a:r>
                      <a:endParaRPr lang="zh-CN" alt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2000" dirty="0" smtClean="0">
                          <a:solidFill>
                            <a:srgbClr val="0000FF"/>
                          </a:solidFill>
                        </a:rPr>
                        <a:t>May not</a:t>
                      </a:r>
                      <a:r>
                        <a:rPr lang="en-US" altLang="zh-CN" sz="2000" baseline="0" dirty="0" smtClean="0">
                          <a:solidFill>
                            <a:srgbClr val="0000FF"/>
                          </a:solidFill>
                        </a:rPr>
                        <a:t> print 1</a:t>
                      </a:r>
                      <a:endParaRPr lang="zh-CN" altLang="en-US" sz="2000" dirty="0" smtClean="0">
                        <a:solidFill>
                          <a:srgbClr val="0000FF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9" name="圆角矩形 8"/>
          <p:cNvSpPr/>
          <p:nvPr/>
        </p:nvSpPr>
        <p:spPr>
          <a:xfrm>
            <a:off x="2810961" y="3214253"/>
            <a:ext cx="5640312" cy="576349"/>
          </a:xfrm>
          <a:prstGeom prst="round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圆角矩形 19"/>
          <p:cNvSpPr/>
          <p:nvPr/>
        </p:nvSpPr>
        <p:spPr>
          <a:xfrm>
            <a:off x="2810961" y="3214255"/>
            <a:ext cx="3631940" cy="986443"/>
          </a:xfrm>
          <a:prstGeom prst="round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1" name="文本框 20"/>
          <p:cNvSpPr txBox="1"/>
          <p:nvPr/>
        </p:nvSpPr>
        <p:spPr>
          <a:xfrm>
            <a:off x="989891" y="4574457"/>
            <a:ext cx="73396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i="1" dirty="0" smtClean="0">
                <a:solidFill>
                  <a:srgbClr val="FF0000"/>
                </a:solidFill>
              </a:rPr>
              <a:t>We need more than one abstraction!</a:t>
            </a:r>
            <a:endParaRPr lang="zh-CN" altLang="en-US" sz="2400" b="1" i="1" dirty="0">
              <a:solidFill>
                <a:srgbClr val="FF0000"/>
              </a:solidFill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989891" y="5712411"/>
            <a:ext cx="73396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i="1" dirty="0" smtClean="0">
                <a:solidFill>
                  <a:srgbClr val="FF0000"/>
                </a:solidFill>
              </a:rPr>
              <a:t>Can we systematically generate all of them?</a:t>
            </a:r>
            <a:endParaRPr lang="zh-CN" altLang="en-US" sz="2400" b="1" i="1" dirty="0">
              <a:solidFill>
                <a:srgbClr val="FF0000"/>
              </a:solidFill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1354834" y="5049387"/>
            <a:ext cx="71605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/>
              <a:t>2 progress (PSF vs. PDF)  </a:t>
            </a:r>
            <a:r>
              <a:rPr lang="en-US" altLang="zh-CN" sz="2400" b="1" dirty="0" smtClean="0">
                <a:solidFill>
                  <a:srgbClr val="FF0000"/>
                </a:solidFill>
              </a:rPr>
              <a:t>x</a:t>
            </a:r>
            <a:r>
              <a:rPr lang="en-US" altLang="zh-CN" sz="2400" dirty="0" smtClean="0"/>
              <a:t> 2 fairness (Strong vs. Weak)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  <p:sp>
        <p:nvSpPr>
          <p:cNvPr id="19" name="标题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4414253" cy="1325563"/>
          </a:xfrm>
        </p:spPr>
        <p:txBody>
          <a:bodyPr>
            <a:normAutofit/>
          </a:bodyPr>
          <a:lstStyle/>
          <a:p>
            <a:r>
              <a:rPr lang="en-US" altLang="zh-CN" sz="4000" b="1" i="1" dirty="0"/>
              <a:t>APS insufficient as abstractions</a:t>
            </a:r>
            <a:endParaRPr lang="zh-CN" altLang="en-US" sz="4000" b="1" i="1" dirty="0"/>
          </a:p>
        </p:txBody>
      </p:sp>
      <p:sp>
        <p:nvSpPr>
          <p:cNvPr id="15" name="文本框 14"/>
          <p:cNvSpPr txBox="1"/>
          <p:nvPr/>
        </p:nvSpPr>
        <p:spPr>
          <a:xfrm>
            <a:off x="5285556" y="2165009"/>
            <a:ext cx="6911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smtClean="0"/>
              <a:t>PSF</a:t>
            </a:r>
            <a:endParaRPr lang="zh-CN" altLang="en-US" sz="2400" dirty="0"/>
          </a:p>
        </p:txBody>
      </p:sp>
      <p:sp>
        <p:nvSpPr>
          <p:cNvPr id="16" name="文本框 15"/>
          <p:cNvSpPr txBox="1"/>
          <p:nvPr/>
        </p:nvSpPr>
        <p:spPr>
          <a:xfrm>
            <a:off x="7157530" y="2165008"/>
            <a:ext cx="6911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smtClean="0"/>
              <a:t>PDF</a:t>
            </a:r>
            <a:endParaRPr lang="zh-CN" altLang="en-US" sz="2400" dirty="0"/>
          </a:p>
        </p:txBody>
      </p:sp>
      <p:grpSp>
        <p:nvGrpSpPr>
          <p:cNvPr id="34" name="组合 33"/>
          <p:cNvGrpSpPr/>
          <p:nvPr/>
        </p:nvGrpSpPr>
        <p:grpSpPr>
          <a:xfrm>
            <a:off x="5310161" y="305455"/>
            <a:ext cx="3310276" cy="1800493"/>
            <a:chOff x="1040252" y="2749852"/>
            <a:chExt cx="3310276" cy="1800493"/>
          </a:xfrm>
        </p:grpSpPr>
        <p:grpSp>
          <p:nvGrpSpPr>
            <p:cNvPr id="35" name="组合 22"/>
            <p:cNvGrpSpPr/>
            <p:nvPr/>
          </p:nvGrpSpPr>
          <p:grpSpPr>
            <a:xfrm>
              <a:off x="2418780" y="2822153"/>
              <a:ext cx="72008" cy="1728192"/>
              <a:chOff x="4191000" y="4221088"/>
              <a:chExt cx="76200" cy="1722512"/>
            </a:xfrm>
          </p:grpSpPr>
          <p:sp>
            <p:nvSpPr>
              <p:cNvPr id="38" name="Line 46"/>
              <p:cNvSpPr>
                <a:spLocks noChangeShapeType="1"/>
              </p:cNvSpPr>
              <p:nvPr/>
            </p:nvSpPr>
            <p:spPr bwMode="auto">
              <a:xfrm>
                <a:off x="4191000" y="4221088"/>
                <a:ext cx="0" cy="172251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1600">
                  <a:solidFill>
                    <a:prstClr val="black"/>
                  </a:solidFill>
                </a:endParaRPr>
              </a:p>
            </p:txBody>
          </p:sp>
          <p:sp>
            <p:nvSpPr>
              <p:cNvPr id="39" name="Line 47"/>
              <p:cNvSpPr>
                <a:spLocks noChangeShapeType="1"/>
              </p:cNvSpPr>
              <p:nvPr/>
            </p:nvSpPr>
            <p:spPr bwMode="auto">
              <a:xfrm>
                <a:off x="4267200" y="4221088"/>
                <a:ext cx="0" cy="172251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160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36" name="TextBox 9"/>
            <p:cNvSpPr txBox="1"/>
            <p:nvPr/>
          </p:nvSpPr>
          <p:spPr>
            <a:xfrm>
              <a:off x="1040252" y="2932345"/>
              <a:ext cx="1236877" cy="135421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27432">
                <a:spcBef>
                  <a:spcPts val="600"/>
                </a:spcBef>
                <a:buClr>
                  <a:srgbClr val="4F81BD"/>
                </a:buClr>
                <a:buSzPct val="80000"/>
                <a:defRPr/>
              </a:pPr>
              <a:r>
                <a:rPr lang="en-US" altLang="zh-CN" sz="2400" dirty="0" err="1" smtClean="0">
                  <a:solidFill>
                    <a:prstClr val="black"/>
                  </a:solidFill>
                </a:rPr>
                <a:t>acq</a:t>
              </a:r>
              <a:r>
                <a:rPr lang="en-US" altLang="zh-CN" sz="2400" dirty="0" smtClean="0">
                  <a:solidFill>
                    <a:prstClr val="black"/>
                  </a:solidFill>
                </a:rPr>
                <a:t>();</a:t>
              </a:r>
            </a:p>
            <a:p>
              <a:pPr marL="27432">
                <a:spcBef>
                  <a:spcPts val="600"/>
                </a:spcBef>
                <a:buClr>
                  <a:srgbClr val="4F81BD"/>
                </a:buClr>
                <a:buSzPct val="80000"/>
                <a:defRPr/>
              </a:pPr>
              <a:r>
                <a:rPr lang="en-US" altLang="zh-CN" sz="2400" dirty="0" err="1" smtClean="0">
                  <a:solidFill>
                    <a:prstClr val="black"/>
                  </a:solidFill>
                </a:rPr>
                <a:t>rel</a:t>
              </a:r>
              <a:r>
                <a:rPr lang="en-US" altLang="zh-CN" sz="2400" dirty="0" smtClean="0">
                  <a:solidFill>
                    <a:prstClr val="black"/>
                  </a:solidFill>
                </a:rPr>
                <a:t>();</a:t>
              </a:r>
            </a:p>
            <a:p>
              <a:pPr marL="27432">
                <a:spcBef>
                  <a:spcPts val="600"/>
                </a:spcBef>
                <a:buClr>
                  <a:srgbClr val="4F81BD"/>
                </a:buClr>
                <a:buSzPct val="80000"/>
                <a:defRPr/>
              </a:pPr>
              <a:r>
                <a:rPr lang="en-US" altLang="zh-CN" sz="2400" dirty="0" smtClean="0">
                  <a:solidFill>
                    <a:srgbClr val="ED7D31"/>
                  </a:solidFill>
                </a:rPr>
                <a:t>print(1);</a:t>
              </a:r>
            </a:p>
          </p:txBody>
        </p:sp>
        <p:sp>
          <p:nvSpPr>
            <p:cNvPr id="37" name="TextBox 10"/>
            <p:cNvSpPr txBox="1"/>
            <p:nvPr/>
          </p:nvSpPr>
          <p:spPr>
            <a:xfrm>
              <a:off x="2653910" y="2749852"/>
              <a:ext cx="1696618" cy="180049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27432">
                <a:spcBef>
                  <a:spcPts val="600"/>
                </a:spcBef>
                <a:buClr>
                  <a:srgbClr val="4F81BD"/>
                </a:buClr>
                <a:buSzPct val="80000"/>
                <a:defRPr/>
              </a:pPr>
              <a:r>
                <a:rPr lang="en-US" altLang="zh-CN" sz="2400" dirty="0" smtClean="0">
                  <a:solidFill>
                    <a:prstClr val="black"/>
                  </a:solidFill>
                </a:rPr>
                <a:t>while(true){</a:t>
              </a:r>
            </a:p>
            <a:p>
              <a:pPr marL="27432">
                <a:spcBef>
                  <a:spcPts val="600"/>
                </a:spcBef>
                <a:buClr>
                  <a:srgbClr val="4F81BD"/>
                </a:buClr>
                <a:buSzPct val="80000"/>
                <a:defRPr/>
              </a:pPr>
              <a:r>
                <a:rPr lang="en-US" altLang="zh-CN" sz="2400" dirty="0" smtClean="0">
                  <a:solidFill>
                    <a:srgbClr val="ED7D31"/>
                  </a:solidFill>
                </a:rPr>
                <a:t>    </a:t>
              </a:r>
              <a:r>
                <a:rPr lang="en-US" altLang="zh-CN" sz="2400" dirty="0" err="1" smtClean="0">
                  <a:solidFill>
                    <a:prstClr val="black"/>
                  </a:solidFill>
                </a:rPr>
                <a:t>acq</a:t>
              </a:r>
              <a:r>
                <a:rPr lang="en-US" altLang="zh-CN" sz="2400" dirty="0" smtClean="0">
                  <a:solidFill>
                    <a:prstClr val="black"/>
                  </a:solidFill>
                </a:rPr>
                <a:t>(); </a:t>
              </a:r>
            </a:p>
            <a:p>
              <a:pPr marL="27432">
                <a:spcBef>
                  <a:spcPts val="600"/>
                </a:spcBef>
                <a:buClr>
                  <a:srgbClr val="4F81BD"/>
                </a:buClr>
                <a:buSzPct val="80000"/>
                <a:defRPr/>
              </a:pPr>
              <a:r>
                <a:rPr lang="en-US" altLang="zh-CN" sz="2400" dirty="0" smtClean="0">
                  <a:solidFill>
                    <a:prstClr val="black"/>
                  </a:solidFill>
                </a:rPr>
                <a:t>    </a:t>
              </a:r>
              <a:r>
                <a:rPr lang="en-US" altLang="zh-CN" sz="2400" dirty="0" err="1" smtClean="0">
                  <a:solidFill>
                    <a:prstClr val="black"/>
                  </a:solidFill>
                </a:rPr>
                <a:t>rel</a:t>
              </a:r>
              <a:r>
                <a:rPr lang="en-US" altLang="zh-CN" sz="2400" dirty="0" smtClean="0">
                  <a:solidFill>
                    <a:prstClr val="black"/>
                  </a:solidFill>
                </a:rPr>
                <a:t>();</a:t>
              </a:r>
            </a:p>
            <a:p>
              <a:pPr marL="27432">
                <a:spcBef>
                  <a:spcPts val="600"/>
                </a:spcBef>
                <a:buClr>
                  <a:srgbClr val="4F81BD"/>
                </a:buClr>
                <a:buSzPct val="80000"/>
                <a:defRPr/>
              </a:pPr>
              <a:r>
                <a:rPr lang="en-US" altLang="zh-CN" sz="2400" dirty="0" smtClean="0">
                  <a:solidFill>
                    <a:prstClr val="black"/>
                  </a:solidFill>
                </a:rPr>
                <a:t>}</a:t>
              </a:r>
              <a:endParaRPr lang="he-IL" altLang="zh-CN" sz="2400" dirty="0" smtClean="0">
                <a:solidFill>
                  <a:prstClr val="black"/>
                </a:solidFill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47782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157"/>
    </mc:Choice>
    <mc:Fallback xmlns="">
      <p:transition spd="slow" advTm="421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Our solution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1075898"/>
          </a:xfrm>
        </p:spPr>
        <p:txBody>
          <a:bodyPr/>
          <a:lstStyle/>
          <a:p>
            <a:r>
              <a:rPr lang="en-US" altLang="zh-CN" b="1" dirty="0" smtClean="0"/>
              <a:t>Code wrappers</a:t>
            </a:r>
            <a:r>
              <a:rPr lang="en-US" altLang="zh-CN" dirty="0" smtClean="0"/>
              <a:t>: syntactic transformations that turn </a:t>
            </a:r>
            <a:r>
              <a:rPr lang="en-US" altLang="zh-CN" b="1" dirty="0" smtClean="0"/>
              <a:t>await</a:t>
            </a:r>
            <a:r>
              <a:rPr lang="en-US" altLang="zh-CN" dirty="0" smtClean="0"/>
              <a:t>(</a:t>
            </a:r>
            <a:r>
              <a:rPr lang="en-US" altLang="zh-CN" dirty="0" smtClean="0">
                <a:solidFill>
                  <a:srgbClr val="0000FF"/>
                </a:solidFill>
              </a:rPr>
              <a:t>B</a:t>
            </a:r>
            <a:r>
              <a:rPr lang="en-US" altLang="zh-CN" dirty="0" smtClean="0"/>
              <a:t>){</a:t>
            </a:r>
            <a:r>
              <a:rPr lang="en-US" altLang="zh-CN" dirty="0" smtClean="0">
                <a:solidFill>
                  <a:srgbClr val="0000FF"/>
                </a:solidFill>
              </a:rPr>
              <a:t>C</a:t>
            </a:r>
            <a:r>
              <a:rPr lang="en-US" altLang="zh-CN" dirty="0" smtClean="0"/>
              <a:t>} to proper (possibly </a:t>
            </a:r>
            <a:r>
              <a:rPr lang="en-US" altLang="zh-CN" b="1" dirty="0" smtClean="0"/>
              <a:t>non-atomic</a:t>
            </a:r>
            <a:r>
              <a:rPr lang="en-US" altLang="zh-CN" dirty="0" smtClean="0"/>
              <a:t>) specs</a:t>
            </a:r>
            <a:endParaRPr lang="zh-CN" altLang="en-US" dirty="0"/>
          </a:p>
        </p:txBody>
      </p:sp>
      <p:grpSp>
        <p:nvGrpSpPr>
          <p:cNvPr id="5" name="组合 4"/>
          <p:cNvGrpSpPr/>
          <p:nvPr/>
        </p:nvGrpSpPr>
        <p:grpSpPr>
          <a:xfrm>
            <a:off x="888498" y="2964737"/>
            <a:ext cx="7961785" cy="1701575"/>
            <a:chOff x="888498" y="2964737"/>
            <a:chExt cx="7961785" cy="1701575"/>
          </a:xfrm>
        </p:grpSpPr>
        <p:sp>
          <p:nvSpPr>
            <p:cNvPr id="4" name="文本框 3"/>
            <p:cNvSpPr txBox="1"/>
            <p:nvPr/>
          </p:nvSpPr>
          <p:spPr>
            <a:xfrm>
              <a:off x="3186545" y="3679768"/>
              <a:ext cx="32197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 smtClean="0">
                  <a:solidFill>
                    <a:srgbClr val="0000FF"/>
                  </a:solidFill>
                </a:rPr>
                <a:t>(APS) A</a:t>
              </a:r>
              <a:r>
                <a:rPr lang="en-US" altLang="zh-CN" sz="2400" dirty="0" smtClean="0"/>
                <a:t> ::= </a:t>
              </a:r>
              <a:r>
                <a:rPr lang="en-US" altLang="zh-CN" sz="2400" b="1" dirty="0" smtClean="0"/>
                <a:t>await</a:t>
              </a:r>
              <a:r>
                <a:rPr lang="en-US" altLang="zh-CN" sz="2400" dirty="0" smtClean="0"/>
                <a:t>(</a:t>
              </a:r>
              <a:r>
                <a:rPr lang="en-US" altLang="zh-CN" sz="2400" dirty="0" smtClean="0">
                  <a:solidFill>
                    <a:srgbClr val="0000FF"/>
                  </a:solidFill>
                </a:rPr>
                <a:t>B</a:t>
              </a:r>
              <a:r>
                <a:rPr lang="en-US" altLang="zh-CN" sz="2400" dirty="0" smtClean="0"/>
                <a:t>){</a:t>
              </a:r>
              <a:r>
                <a:rPr lang="en-US" altLang="zh-CN" sz="2400" dirty="0" smtClean="0">
                  <a:solidFill>
                    <a:srgbClr val="0000FF"/>
                  </a:solidFill>
                </a:rPr>
                <a:t>C</a:t>
              </a:r>
              <a:r>
                <a:rPr lang="en-US" altLang="zh-CN" sz="2400" dirty="0" smtClean="0"/>
                <a:t>} </a:t>
              </a:r>
              <a:endParaRPr lang="zh-CN" altLang="en-US" sz="2400" dirty="0"/>
            </a:p>
          </p:txBody>
        </p:sp>
        <p:sp>
          <p:nvSpPr>
            <p:cNvPr id="16" name="文本框 15"/>
            <p:cNvSpPr txBox="1"/>
            <p:nvPr/>
          </p:nvSpPr>
          <p:spPr>
            <a:xfrm>
              <a:off x="3125584" y="4204647"/>
              <a:ext cx="44279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 smtClean="0"/>
                <a:t>(Spec) S ::= … | </a:t>
              </a:r>
              <a:r>
                <a:rPr lang="en-US" altLang="zh-CN" sz="2400" dirty="0" smtClean="0">
                  <a:solidFill>
                    <a:srgbClr val="0000FF"/>
                  </a:solidFill>
                </a:rPr>
                <a:t>A</a:t>
              </a:r>
              <a:r>
                <a:rPr lang="en-US" altLang="zh-CN" sz="2400" dirty="0" smtClean="0"/>
                <a:t> | S;S | S+S | … </a:t>
              </a:r>
              <a:endParaRPr lang="zh-CN" altLang="en-US" sz="2400" dirty="0"/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888498" y="2964737"/>
              <a:ext cx="796178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dirty="0" smtClean="0"/>
                <a:t>Extend spec lang. with atomic partial specs (APS):</a:t>
              </a:r>
              <a:endParaRPr lang="zh-CN" altLang="en-US" sz="2800" dirty="0"/>
            </a:p>
          </p:txBody>
        </p:sp>
      </p:grpSp>
      <p:sp>
        <p:nvSpPr>
          <p:cNvPr id="18" name="文本框 17"/>
          <p:cNvSpPr txBox="1"/>
          <p:nvPr/>
        </p:nvSpPr>
        <p:spPr>
          <a:xfrm>
            <a:off x="988251" y="5160027"/>
            <a:ext cx="49858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>
                <a:solidFill>
                  <a:srgbClr val="FF0000"/>
                </a:solidFill>
              </a:rPr>
              <a:t>P-</a:t>
            </a:r>
            <a:r>
              <a:rPr lang="en-US" altLang="zh-CN" sz="2800" dirty="0" smtClean="0">
                <a:solidFill>
                  <a:srgbClr val="FF0000"/>
                </a:solidFill>
                <a:sym typeface="Symbol" panose="05050102010706020507" pitchFamily="18" charset="2"/>
              </a:rPr>
              <a:t>-</a:t>
            </a:r>
            <a:r>
              <a:rPr lang="en-US" altLang="zh-CN" sz="2800" dirty="0" smtClean="0"/>
              <a:t>Wrapper :  </a:t>
            </a:r>
            <a:r>
              <a:rPr lang="en-US" altLang="zh-CN" sz="2800" dirty="0" smtClean="0">
                <a:solidFill>
                  <a:srgbClr val="0000FF"/>
                </a:solidFill>
              </a:rPr>
              <a:t>APS</a:t>
            </a:r>
            <a:r>
              <a:rPr lang="en-US" altLang="zh-CN" sz="2800" dirty="0" smtClean="0"/>
              <a:t>  </a:t>
            </a:r>
            <a:r>
              <a:rPr lang="en-US" altLang="zh-CN" sz="2800" dirty="0" smtClean="0">
                <a:sym typeface="Symbol" panose="05050102010706020507" pitchFamily="18" charset="2"/>
              </a:rPr>
              <a:t>  Spec</a:t>
            </a:r>
            <a:endParaRPr lang="en-US" altLang="zh-CN" sz="2800" dirty="0" smtClean="0"/>
          </a:p>
        </p:txBody>
      </p:sp>
      <p:sp>
        <p:nvSpPr>
          <p:cNvPr id="19" name="文本框 18"/>
          <p:cNvSpPr txBox="1"/>
          <p:nvPr/>
        </p:nvSpPr>
        <p:spPr>
          <a:xfrm>
            <a:off x="1032335" y="5764989"/>
            <a:ext cx="34177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 smtClean="0">
                <a:sym typeface="Symbol" panose="05050102010706020507" pitchFamily="18" charset="2"/>
              </a:rPr>
              <a:t>P </a:t>
            </a:r>
            <a:r>
              <a:rPr lang="zh-CN" altLang="en-US" sz="2000" dirty="0">
                <a:sym typeface="Symbol" panose="05050102010706020507" pitchFamily="18" charset="2"/>
              </a:rPr>
              <a:t> </a:t>
            </a:r>
            <a:r>
              <a:rPr lang="en-US" altLang="zh-CN" sz="2000" dirty="0">
                <a:sym typeface="Symbol" panose="05050102010706020507" pitchFamily="18" charset="2"/>
              </a:rPr>
              <a:t>{PSF, PDF}</a:t>
            </a:r>
            <a:endParaRPr lang="zh-CN" altLang="en-US" sz="2000" dirty="0"/>
          </a:p>
          <a:p>
            <a:r>
              <a:rPr lang="zh-CN" altLang="en-US" sz="2000" dirty="0" smtClean="0">
                <a:sym typeface="Symbol" panose="05050102010706020507" pitchFamily="18" charset="2"/>
              </a:rPr>
              <a:t> </a:t>
            </a:r>
            <a:r>
              <a:rPr lang="en-US" altLang="zh-CN" sz="2000" dirty="0" smtClean="0">
                <a:sym typeface="Symbol" panose="05050102010706020507" pitchFamily="18" charset="2"/>
              </a:rPr>
              <a:t>{Strong / Weak Fairness}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2340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134"/>
    </mc:Choice>
    <mc:Fallback xmlns="">
      <p:transition spd="slow" advTm="561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Our solution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b="1" dirty="0"/>
              <a:t>Code wrappers</a:t>
            </a:r>
            <a:r>
              <a:rPr lang="en-US" altLang="zh-CN" dirty="0"/>
              <a:t>: syntactic transformations that turn </a:t>
            </a:r>
            <a:r>
              <a:rPr lang="en-US" altLang="zh-CN" b="1" dirty="0"/>
              <a:t>await</a:t>
            </a:r>
            <a:r>
              <a:rPr lang="en-US" altLang="zh-CN" dirty="0"/>
              <a:t>(</a:t>
            </a:r>
            <a:r>
              <a:rPr lang="en-US" altLang="zh-CN" dirty="0">
                <a:solidFill>
                  <a:srgbClr val="0000FF"/>
                </a:solidFill>
              </a:rPr>
              <a:t>B</a:t>
            </a:r>
            <a:r>
              <a:rPr lang="en-US" altLang="zh-CN" dirty="0"/>
              <a:t>){</a:t>
            </a:r>
            <a:r>
              <a:rPr lang="en-US" altLang="zh-CN" dirty="0">
                <a:solidFill>
                  <a:srgbClr val="0000FF"/>
                </a:solidFill>
              </a:rPr>
              <a:t>C</a:t>
            </a:r>
            <a:r>
              <a:rPr lang="en-US" altLang="zh-CN" dirty="0"/>
              <a:t>} to proper (possibly </a:t>
            </a:r>
            <a:r>
              <a:rPr lang="en-US" altLang="zh-CN" b="1" dirty="0"/>
              <a:t>non-atomic</a:t>
            </a:r>
            <a:r>
              <a:rPr lang="en-US" altLang="zh-CN" dirty="0"/>
              <a:t>) specs</a:t>
            </a:r>
            <a:endParaRPr lang="zh-CN" altLang="en-US" dirty="0"/>
          </a:p>
        </p:txBody>
      </p:sp>
      <p:sp>
        <p:nvSpPr>
          <p:cNvPr id="29" name="矩形 28"/>
          <p:cNvSpPr/>
          <p:nvPr/>
        </p:nvSpPr>
        <p:spPr>
          <a:xfrm>
            <a:off x="3405896" y="2848892"/>
            <a:ext cx="119211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 smtClean="0">
                <a:solidFill>
                  <a:srgbClr val="0000FF"/>
                </a:solidFill>
              </a:rPr>
              <a:t>O  </a:t>
            </a:r>
            <a:r>
              <a:rPr lang="en-US" altLang="zh-CN" sz="2400" b="1" dirty="0" smtClean="0">
                <a:solidFill>
                  <a:prstClr val="black"/>
                </a:solidFill>
                <a:sym typeface="Symbol"/>
              </a:rPr>
              <a:t></a:t>
            </a:r>
            <a:r>
              <a:rPr lang="en-US" altLang="zh-CN" sz="2400" b="1" baseline="-25000" dirty="0" err="1" smtClean="0">
                <a:solidFill>
                  <a:prstClr val="black"/>
                </a:solidFill>
                <a:sym typeface="Symbol"/>
              </a:rPr>
              <a:t>ctxt</a:t>
            </a:r>
            <a:endParaRPr lang="zh-CN" altLang="en-US" sz="2400" baseline="-25000" dirty="0">
              <a:solidFill>
                <a:prstClr val="black"/>
              </a:solidFill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862741" y="5910588"/>
            <a:ext cx="16791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/>
              <a:t>Obj. </a:t>
            </a:r>
            <a:r>
              <a:rPr lang="en-US" altLang="zh-CN" sz="2400" dirty="0" err="1" smtClean="0"/>
              <a:t>Impl</a:t>
            </a:r>
            <a:r>
              <a:rPr lang="en-US" altLang="zh-CN" sz="2400" dirty="0" smtClean="0"/>
              <a:t>. </a:t>
            </a:r>
            <a:r>
              <a:rPr lang="en-US" altLang="zh-CN" sz="2400" b="1" dirty="0">
                <a:solidFill>
                  <a:srgbClr val="0000FF"/>
                </a:solidFill>
              </a:rPr>
              <a:t>O</a:t>
            </a:r>
            <a:endParaRPr lang="zh-CN" altLang="en-US" sz="2400" dirty="0"/>
          </a:p>
        </p:txBody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2705" y="5086785"/>
            <a:ext cx="630593" cy="721454"/>
          </a:xfrm>
          <a:prstGeom prst="rect">
            <a:avLst/>
          </a:prstGeom>
        </p:spPr>
      </p:pic>
      <p:sp>
        <p:nvSpPr>
          <p:cNvPr id="34" name="文本框 33"/>
          <p:cNvSpPr txBox="1"/>
          <p:nvPr/>
        </p:nvSpPr>
        <p:spPr>
          <a:xfrm>
            <a:off x="4590216" y="4302584"/>
            <a:ext cx="22242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 smtClean="0"/>
              <a:t>await</a:t>
            </a:r>
            <a:r>
              <a:rPr lang="en-US" altLang="zh-CN" sz="2400" dirty="0" smtClean="0"/>
              <a:t>(B){C} </a:t>
            </a:r>
            <a:endParaRPr lang="zh-CN" altLang="en-US" sz="2400" dirty="0"/>
          </a:p>
        </p:txBody>
      </p:sp>
      <p:sp>
        <p:nvSpPr>
          <p:cNvPr id="35" name="右箭头 34"/>
          <p:cNvSpPr/>
          <p:nvPr/>
        </p:nvSpPr>
        <p:spPr>
          <a:xfrm rot="16200000">
            <a:off x="5290820" y="5266386"/>
            <a:ext cx="829820" cy="22236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文本框 18"/>
          <p:cNvSpPr txBox="1"/>
          <p:nvPr/>
        </p:nvSpPr>
        <p:spPr>
          <a:xfrm>
            <a:off x="4626534" y="2850607"/>
            <a:ext cx="2066764" cy="5232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</a:rPr>
              <a:t>          ??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40" name="矩形 39"/>
          <p:cNvSpPr/>
          <p:nvPr/>
        </p:nvSpPr>
        <p:spPr>
          <a:xfrm>
            <a:off x="4598016" y="2814319"/>
            <a:ext cx="2164291" cy="577426"/>
          </a:xfrm>
          <a:prstGeom prst="rect">
            <a:avLst/>
          </a:prstGeom>
          <a:noFill/>
          <a:ln w="2540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圆角矩形标注 20"/>
          <p:cNvSpPr/>
          <p:nvPr/>
        </p:nvSpPr>
        <p:spPr>
          <a:xfrm>
            <a:off x="282785" y="3373827"/>
            <a:ext cx="3599190" cy="1096126"/>
          </a:xfrm>
          <a:prstGeom prst="wedgeRoundRectCallout">
            <a:avLst>
              <a:gd name="adj1" fmla="val 78883"/>
              <a:gd name="adj2" fmla="val 57528"/>
              <a:gd name="adj3" fmla="val 16667"/>
            </a:avLst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dirty="0" smtClean="0">
                <a:solidFill>
                  <a:schemeClr val="tx1"/>
                </a:solidFill>
              </a:rPr>
              <a:t>Captures </a:t>
            </a:r>
            <a:r>
              <a:rPr lang="en-US" altLang="zh-CN" sz="2000" dirty="0" err="1" smtClean="0">
                <a:solidFill>
                  <a:schemeClr val="tx1"/>
                </a:solidFill>
              </a:rPr>
              <a:t>linearizability</a:t>
            </a:r>
            <a:r>
              <a:rPr lang="en-US" altLang="zh-CN" sz="2000" dirty="0" smtClean="0">
                <a:solidFill>
                  <a:schemeClr val="tx1"/>
                </a:solidFill>
              </a:rPr>
              <a:t/>
            </a:r>
            <a:br>
              <a:rPr lang="en-US" altLang="zh-CN" sz="2000" dirty="0" smtClean="0">
                <a:solidFill>
                  <a:schemeClr val="tx1"/>
                </a:solidFill>
              </a:rPr>
            </a:br>
            <a:r>
              <a:rPr lang="en-US" altLang="zh-CN" sz="2000" dirty="0" smtClean="0">
                <a:solidFill>
                  <a:schemeClr val="tx1"/>
                </a:solidFill>
              </a:rPr>
              <a:t>Simple &amp; Intuitive</a:t>
            </a:r>
          </a:p>
          <a:p>
            <a:pPr algn="ctr"/>
            <a:r>
              <a:rPr lang="en-US" altLang="zh-CN" sz="2000" dirty="0" smtClean="0">
                <a:solidFill>
                  <a:srgbClr val="FF0000"/>
                </a:solidFill>
              </a:rPr>
              <a:t>But insufficient for CR</a:t>
            </a:r>
            <a:endParaRPr lang="zh-CN" altLang="en-US" sz="2000" dirty="0">
              <a:solidFill>
                <a:srgbClr val="FF0000"/>
              </a:solidFill>
            </a:endParaRPr>
          </a:p>
        </p:txBody>
      </p:sp>
      <p:grpSp>
        <p:nvGrpSpPr>
          <p:cNvPr id="22" name="组合 21"/>
          <p:cNvGrpSpPr/>
          <p:nvPr/>
        </p:nvGrpSpPr>
        <p:grpSpPr>
          <a:xfrm>
            <a:off x="5594545" y="3419599"/>
            <a:ext cx="2023457" cy="759233"/>
            <a:chOff x="5286201" y="3419599"/>
            <a:chExt cx="2023457" cy="759233"/>
          </a:xfrm>
        </p:grpSpPr>
        <p:sp>
          <p:nvSpPr>
            <p:cNvPr id="23" name="右箭头 22"/>
            <p:cNvSpPr/>
            <p:nvPr/>
          </p:nvSpPr>
          <p:spPr>
            <a:xfrm rot="16200000">
              <a:off x="5017769" y="3688031"/>
              <a:ext cx="759233" cy="222369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文本框 23"/>
            <p:cNvSpPr txBox="1"/>
            <p:nvPr/>
          </p:nvSpPr>
          <p:spPr>
            <a:xfrm>
              <a:off x="5460250" y="3592466"/>
              <a:ext cx="18494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 smtClean="0">
                  <a:solidFill>
                    <a:srgbClr val="FF0000"/>
                  </a:solidFill>
                </a:rPr>
                <a:t>P-</a:t>
              </a:r>
              <a:r>
                <a:rPr lang="en-US" altLang="zh-CN" sz="2400" dirty="0" smtClean="0">
                  <a:solidFill>
                    <a:srgbClr val="FF0000"/>
                  </a:solidFill>
                  <a:sym typeface="Symbol" panose="05050102010706020507" pitchFamily="18" charset="2"/>
                </a:rPr>
                <a:t>-</a:t>
              </a:r>
              <a:r>
                <a:rPr lang="en-US" altLang="zh-CN" sz="2400" dirty="0" smtClean="0"/>
                <a:t>Wrapper</a:t>
              </a:r>
            </a:p>
          </p:txBody>
        </p:sp>
      </p:grpSp>
      <p:sp>
        <p:nvSpPr>
          <p:cNvPr id="25" name="文本框 24"/>
          <p:cNvSpPr txBox="1"/>
          <p:nvPr/>
        </p:nvSpPr>
        <p:spPr>
          <a:xfrm>
            <a:off x="6887262" y="3964914"/>
            <a:ext cx="20552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ym typeface="Symbol" panose="05050102010706020507" pitchFamily="18" charset="2"/>
              </a:rPr>
              <a:t>P </a:t>
            </a:r>
            <a:r>
              <a:rPr lang="zh-CN" altLang="en-US" dirty="0">
                <a:sym typeface="Symbol" panose="05050102010706020507" pitchFamily="18" charset="2"/>
              </a:rPr>
              <a:t> </a:t>
            </a:r>
            <a:r>
              <a:rPr lang="en-US" altLang="zh-CN" dirty="0">
                <a:sym typeface="Symbol" panose="05050102010706020507" pitchFamily="18" charset="2"/>
              </a:rPr>
              <a:t>{PSF, PDF}</a:t>
            </a:r>
            <a:endParaRPr lang="zh-CN" altLang="en-US" dirty="0"/>
          </a:p>
          <a:p>
            <a:r>
              <a:rPr lang="zh-CN" altLang="en-US" dirty="0" smtClean="0">
                <a:sym typeface="Symbol" panose="05050102010706020507" pitchFamily="18" charset="2"/>
              </a:rPr>
              <a:t> </a:t>
            </a:r>
            <a:r>
              <a:rPr lang="en-US" altLang="zh-CN" dirty="0" smtClean="0">
                <a:sym typeface="Symbol" panose="05050102010706020507" pitchFamily="18" charset="2"/>
              </a:rPr>
              <a:t>{Strong, Weak}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80539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612"/>
    </mc:Choice>
    <mc:Fallback xmlns="">
      <p:transition spd="slow" advTm="396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4" grpId="0"/>
      <p:bldP spid="35" grpId="0" animBg="1"/>
      <p:bldP spid="21" grpId="0" animBg="1"/>
      <p:bldP spid="25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Our solution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b="1" dirty="0"/>
              <a:t>Code wrappers</a:t>
            </a:r>
            <a:r>
              <a:rPr lang="en-US" altLang="zh-CN" dirty="0"/>
              <a:t>: syntactic transformations that turn </a:t>
            </a:r>
            <a:r>
              <a:rPr lang="en-US" altLang="zh-CN" b="1" dirty="0"/>
              <a:t>await</a:t>
            </a:r>
            <a:r>
              <a:rPr lang="en-US" altLang="zh-CN" dirty="0"/>
              <a:t>(</a:t>
            </a:r>
            <a:r>
              <a:rPr lang="en-US" altLang="zh-CN" dirty="0">
                <a:solidFill>
                  <a:srgbClr val="0000FF"/>
                </a:solidFill>
              </a:rPr>
              <a:t>B</a:t>
            </a:r>
            <a:r>
              <a:rPr lang="en-US" altLang="zh-CN" dirty="0"/>
              <a:t>){</a:t>
            </a:r>
            <a:r>
              <a:rPr lang="en-US" altLang="zh-CN" dirty="0">
                <a:solidFill>
                  <a:srgbClr val="0000FF"/>
                </a:solidFill>
              </a:rPr>
              <a:t>C</a:t>
            </a:r>
            <a:r>
              <a:rPr lang="en-US" altLang="zh-CN" dirty="0"/>
              <a:t>} to proper (possibly </a:t>
            </a:r>
            <a:r>
              <a:rPr lang="en-US" altLang="zh-CN" b="1" dirty="0"/>
              <a:t>non-atomic</a:t>
            </a:r>
            <a:r>
              <a:rPr lang="en-US" altLang="zh-CN" dirty="0"/>
              <a:t>) specs</a:t>
            </a:r>
            <a:endParaRPr lang="zh-CN" altLang="en-US" dirty="0"/>
          </a:p>
        </p:txBody>
      </p:sp>
      <p:sp>
        <p:nvSpPr>
          <p:cNvPr id="29" name="矩形 28"/>
          <p:cNvSpPr/>
          <p:nvPr/>
        </p:nvSpPr>
        <p:spPr>
          <a:xfrm>
            <a:off x="3405896" y="2848892"/>
            <a:ext cx="119211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 smtClean="0">
                <a:solidFill>
                  <a:srgbClr val="0000FF"/>
                </a:solidFill>
              </a:rPr>
              <a:t>O  </a:t>
            </a:r>
            <a:r>
              <a:rPr lang="en-US" altLang="zh-CN" sz="2400" b="1" dirty="0" smtClean="0">
                <a:solidFill>
                  <a:prstClr val="black"/>
                </a:solidFill>
                <a:sym typeface="Symbol"/>
              </a:rPr>
              <a:t></a:t>
            </a:r>
            <a:r>
              <a:rPr lang="en-US" altLang="zh-CN" sz="2400" b="1" baseline="-25000" dirty="0" err="1" smtClean="0">
                <a:solidFill>
                  <a:prstClr val="black"/>
                </a:solidFill>
                <a:sym typeface="Symbol"/>
              </a:rPr>
              <a:t>ctxt</a:t>
            </a:r>
            <a:endParaRPr lang="zh-CN" altLang="en-US" sz="2400" baseline="-25000" dirty="0">
              <a:solidFill>
                <a:prstClr val="black"/>
              </a:solidFill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862741" y="5910588"/>
            <a:ext cx="16791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/>
              <a:t>Obj. </a:t>
            </a:r>
            <a:r>
              <a:rPr lang="en-US" altLang="zh-CN" sz="2400" dirty="0" err="1" smtClean="0"/>
              <a:t>Impl</a:t>
            </a:r>
            <a:r>
              <a:rPr lang="en-US" altLang="zh-CN" sz="2400" dirty="0" smtClean="0"/>
              <a:t>. </a:t>
            </a:r>
            <a:r>
              <a:rPr lang="en-US" altLang="zh-CN" sz="2400" b="1" dirty="0">
                <a:solidFill>
                  <a:srgbClr val="0000FF"/>
                </a:solidFill>
              </a:rPr>
              <a:t>O</a:t>
            </a:r>
            <a:endParaRPr lang="zh-CN" altLang="en-US" sz="2400" dirty="0"/>
          </a:p>
        </p:txBody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2705" y="5086785"/>
            <a:ext cx="630593" cy="721454"/>
          </a:xfrm>
          <a:prstGeom prst="rect">
            <a:avLst/>
          </a:prstGeom>
        </p:spPr>
      </p:pic>
      <p:sp>
        <p:nvSpPr>
          <p:cNvPr id="34" name="文本框 33"/>
          <p:cNvSpPr txBox="1"/>
          <p:nvPr/>
        </p:nvSpPr>
        <p:spPr>
          <a:xfrm>
            <a:off x="4590216" y="4302584"/>
            <a:ext cx="22242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 smtClean="0"/>
              <a:t>await</a:t>
            </a:r>
            <a:r>
              <a:rPr lang="en-US" altLang="zh-CN" sz="2400" dirty="0" smtClean="0"/>
              <a:t>(B){C} </a:t>
            </a:r>
            <a:endParaRPr lang="zh-CN" altLang="en-US" sz="2400" dirty="0"/>
          </a:p>
        </p:txBody>
      </p:sp>
      <p:sp>
        <p:nvSpPr>
          <p:cNvPr id="35" name="右箭头 34"/>
          <p:cNvSpPr/>
          <p:nvPr/>
        </p:nvSpPr>
        <p:spPr>
          <a:xfrm rot="16200000">
            <a:off x="5290820" y="5266386"/>
            <a:ext cx="829820" cy="22236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6" name="组合 35"/>
          <p:cNvGrpSpPr/>
          <p:nvPr/>
        </p:nvGrpSpPr>
        <p:grpSpPr>
          <a:xfrm>
            <a:off x="5594545" y="3419599"/>
            <a:ext cx="2023457" cy="759233"/>
            <a:chOff x="5286201" y="3419599"/>
            <a:chExt cx="2023457" cy="759233"/>
          </a:xfrm>
        </p:grpSpPr>
        <p:sp>
          <p:nvSpPr>
            <p:cNvPr id="37" name="右箭头 36"/>
            <p:cNvSpPr/>
            <p:nvPr/>
          </p:nvSpPr>
          <p:spPr>
            <a:xfrm rot="16200000">
              <a:off x="5017769" y="3688031"/>
              <a:ext cx="759233" cy="222369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文本框 37"/>
            <p:cNvSpPr txBox="1"/>
            <p:nvPr/>
          </p:nvSpPr>
          <p:spPr>
            <a:xfrm>
              <a:off x="5460250" y="3592466"/>
              <a:ext cx="18494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 smtClean="0">
                  <a:solidFill>
                    <a:srgbClr val="FF0000"/>
                  </a:solidFill>
                </a:rPr>
                <a:t>P-</a:t>
              </a:r>
              <a:r>
                <a:rPr lang="en-US" altLang="zh-CN" sz="2400" dirty="0" smtClean="0">
                  <a:solidFill>
                    <a:srgbClr val="FF0000"/>
                  </a:solidFill>
                  <a:sym typeface="Symbol" panose="05050102010706020507" pitchFamily="18" charset="2"/>
                </a:rPr>
                <a:t>-</a:t>
              </a:r>
              <a:r>
                <a:rPr lang="en-US" altLang="zh-CN" sz="2400" dirty="0" smtClean="0"/>
                <a:t>Wrapper</a:t>
              </a:r>
            </a:p>
          </p:txBody>
        </p:sp>
      </p:grpSp>
      <p:sp>
        <p:nvSpPr>
          <p:cNvPr id="39" name="文本框 38"/>
          <p:cNvSpPr txBox="1"/>
          <p:nvPr/>
        </p:nvSpPr>
        <p:spPr>
          <a:xfrm>
            <a:off x="6887262" y="3964914"/>
            <a:ext cx="20552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ym typeface="Symbol" panose="05050102010706020507" pitchFamily="18" charset="2"/>
              </a:rPr>
              <a:t>P </a:t>
            </a:r>
            <a:r>
              <a:rPr lang="zh-CN" altLang="en-US" dirty="0">
                <a:sym typeface="Symbol" panose="05050102010706020507" pitchFamily="18" charset="2"/>
              </a:rPr>
              <a:t> </a:t>
            </a:r>
            <a:r>
              <a:rPr lang="en-US" altLang="zh-CN" dirty="0">
                <a:sym typeface="Symbol" panose="05050102010706020507" pitchFamily="18" charset="2"/>
              </a:rPr>
              <a:t>{PSF, PDF}</a:t>
            </a:r>
            <a:endParaRPr lang="zh-CN" altLang="en-US" dirty="0"/>
          </a:p>
          <a:p>
            <a:r>
              <a:rPr lang="zh-CN" altLang="en-US" dirty="0" smtClean="0">
                <a:sym typeface="Symbol" panose="05050102010706020507" pitchFamily="18" charset="2"/>
              </a:rPr>
              <a:t> </a:t>
            </a:r>
            <a:r>
              <a:rPr lang="en-US" altLang="zh-CN" dirty="0" smtClean="0">
                <a:sym typeface="Symbol" panose="05050102010706020507" pitchFamily="18" charset="2"/>
              </a:rPr>
              <a:t>{Strong, Weak}</a:t>
            </a:r>
          </a:p>
        </p:txBody>
      </p:sp>
      <p:grpSp>
        <p:nvGrpSpPr>
          <p:cNvPr id="4" name="组合 3"/>
          <p:cNvGrpSpPr/>
          <p:nvPr/>
        </p:nvGrpSpPr>
        <p:grpSpPr>
          <a:xfrm>
            <a:off x="4600848" y="2807078"/>
            <a:ext cx="3642218" cy="577426"/>
            <a:chOff x="1642164" y="6151043"/>
            <a:chExt cx="3642218" cy="577426"/>
          </a:xfrm>
        </p:grpSpPr>
        <p:sp>
          <p:nvSpPr>
            <p:cNvPr id="31" name="矩形 30"/>
            <p:cNvSpPr/>
            <p:nvPr/>
          </p:nvSpPr>
          <p:spPr>
            <a:xfrm>
              <a:off x="1669311" y="6202051"/>
              <a:ext cx="3604439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400" dirty="0" smtClean="0">
                  <a:solidFill>
                    <a:srgbClr val="FF0000"/>
                  </a:solidFill>
                </a:rPr>
                <a:t>P-</a:t>
              </a:r>
              <a:r>
                <a:rPr lang="en-US" altLang="zh-CN" sz="2400" dirty="0">
                  <a:solidFill>
                    <a:srgbClr val="FF0000"/>
                  </a:solidFill>
                  <a:sym typeface="Symbol" panose="05050102010706020507" pitchFamily="18" charset="2"/>
                </a:rPr>
                <a:t>-</a:t>
              </a:r>
              <a:r>
                <a:rPr lang="en-US" altLang="zh-CN" sz="2400" dirty="0" smtClean="0"/>
                <a:t>Wrapper( </a:t>
              </a:r>
              <a:r>
                <a:rPr lang="en-US" altLang="zh-CN" sz="2400" b="1" dirty="0" smtClean="0"/>
                <a:t>await</a:t>
              </a:r>
              <a:r>
                <a:rPr lang="en-US" altLang="zh-CN" sz="2400" dirty="0" smtClean="0"/>
                <a:t>(B){ </a:t>
              </a:r>
              <a:r>
                <a:rPr lang="en-US" altLang="zh-CN" sz="2400" dirty="0"/>
                <a:t>C </a:t>
              </a:r>
              <a:r>
                <a:rPr lang="en-US" altLang="zh-CN" sz="2400" dirty="0" smtClean="0"/>
                <a:t>} ) </a:t>
              </a:r>
              <a:endParaRPr lang="zh-CN" altLang="en-US" sz="2400" baseline="-25000" dirty="0">
                <a:solidFill>
                  <a:prstClr val="black"/>
                </a:solidFill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1642164" y="6151043"/>
              <a:ext cx="3642218" cy="577426"/>
            </a:xfrm>
            <a:prstGeom prst="rect">
              <a:avLst/>
            </a:prstGeom>
            <a:noFill/>
            <a:ln w="25400"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600434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091"/>
    </mc:Choice>
    <mc:Fallback xmlns="">
      <p:transition spd="slow" advTm="110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Code wrappers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b="1" dirty="0"/>
              <a:t>Code wrappers</a:t>
            </a:r>
            <a:r>
              <a:rPr lang="en-US" altLang="zh-CN" dirty="0"/>
              <a:t>: syntactic transformations that turn </a:t>
            </a:r>
            <a:r>
              <a:rPr lang="en-US" altLang="zh-CN" b="1" dirty="0"/>
              <a:t>await</a:t>
            </a:r>
            <a:r>
              <a:rPr lang="en-US" altLang="zh-CN" dirty="0"/>
              <a:t>(</a:t>
            </a:r>
            <a:r>
              <a:rPr lang="en-US" altLang="zh-CN" dirty="0">
                <a:solidFill>
                  <a:srgbClr val="0000FF"/>
                </a:solidFill>
              </a:rPr>
              <a:t>B</a:t>
            </a:r>
            <a:r>
              <a:rPr lang="en-US" altLang="zh-CN" dirty="0"/>
              <a:t>){</a:t>
            </a:r>
            <a:r>
              <a:rPr lang="en-US" altLang="zh-CN" dirty="0">
                <a:solidFill>
                  <a:srgbClr val="0000FF"/>
                </a:solidFill>
              </a:rPr>
              <a:t>C</a:t>
            </a:r>
            <a:r>
              <a:rPr lang="en-US" altLang="zh-CN" dirty="0"/>
              <a:t>} to proper (possibly </a:t>
            </a:r>
            <a:r>
              <a:rPr lang="en-US" altLang="zh-CN" b="1" dirty="0"/>
              <a:t>non-atomic</a:t>
            </a:r>
            <a:r>
              <a:rPr lang="en-US" altLang="zh-CN" dirty="0"/>
              <a:t>) specs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13" name="文本框 12"/>
          <p:cNvSpPr txBox="1"/>
          <p:nvPr/>
        </p:nvSpPr>
        <p:spPr>
          <a:xfrm>
            <a:off x="1026794" y="2971913"/>
            <a:ext cx="34177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solidFill>
                  <a:srgbClr val="FF0000"/>
                </a:solidFill>
              </a:rPr>
              <a:t>P-</a:t>
            </a:r>
            <a:r>
              <a:rPr lang="en-US" altLang="zh-CN" sz="2400" dirty="0" smtClean="0">
                <a:solidFill>
                  <a:srgbClr val="FF0000"/>
                </a:solidFill>
                <a:sym typeface="Symbol" panose="05050102010706020507" pitchFamily="18" charset="2"/>
              </a:rPr>
              <a:t>-</a:t>
            </a:r>
            <a:r>
              <a:rPr lang="en-US" altLang="zh-CN" sz="2400" dirty="0" smtClean="0"/>
              <a:t>Wrapper(await(B){C})</a:t>
            </a:r>
          </a:p>
          <a:p>
            <a:r>
              <a:rPr lang="en-US" altLang="zh-CN" sz="2000" dirty="0">
                <a:sym typeface="Symbol" panose="05050102010706020507" pitchFamily="18" charset="2"/>
              </a:rPr>
              <a:t>P </a:t>
            </a:r>
            <a:r>
              <a:rPr lang="zh-CN" altLang="en-US" sz="2000" dirty="0">
                <a:sym typeface="Symbol" panose="05050102010706020507" pitchFamily="18" charset="2"/>
              </a:rPr>
              <a:t> </a:t>
            </a:r>
            <a:r>
              <a:rPr lang="en-US" altLang="zh-CN" sz="2000" dirty="0">
                <a:sym typeface="Symbol" panose="05050102010706020507" pitchFamily="18" charset="2"/>
              </a:rPr>
              <a:t>{PSF, PDF}</a:t>
            </a:r>
            <a:endParaRPr lang="zh-CN" altLang="en-US" sz="2000" dirty="0"/>
          </a:p>
          <a:p>
            <a:r>
              <a:rPr lang="zh-CN" altLang="en-US" sz="2000" dirty="0" smtClean="0">
                <a:sym typeface="Symbol" panose="05050102010706020507" pitchFamily="18" charset="2"/>
              </a:rPr>
              <a:t> </a:t>
            </a:r>
            <a:r>
              <a:rPr lang="en-US" altLang="zh-CN" sz="2000" dirty="0" smtClean="0">
                <a:sym typeface="Symbol" panose="05050102010706020507" pitchFamily="18" charset="2"/>
              </a:rPr>
              <a:t>{Strong / Weak Fairness}</a:t>
            </a:r>
          </a:p>
        </p:txBody>
      </p:sp>
      <p:graphicFrame>
        <p:nvGraphicFramePr>
          <p:cNvPr id="16" name="表格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8424182"/>
              </p:ext>
            </p:extLst>
          </p:nvPr>
        </p:nvGraphicFramePr>
        <p:xfrm>
          <a:off x="1080655" y="4458393"/>
          <a:ext cx="7165572" cy="13716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28469"/>
                <a:gridCol w="2435448"/>
                <a:gridCol w="2501655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zh-CN" alt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 smtClean="0"/>
                        <a:t>PSF</a:t>
                      </a:r>
                      <a:endParaRPr lang="zh-CN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 smtClean="0"/>
                        <a:t>PDF</a:t>
                      </a:r>
                      <a:endParaRPr lang="zh-CN" altLang="en-US" sz="24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 smtClean="0"/>
                        <a:t>Strong fairness</a:t>
                      </a:r>
                      <a:endParaRPr lang="zh-CN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 smtClean="0"/>
                        <a:t>?</a:t>
                      </a:r>
                      <a:endParaRPr lang="zh-CN" alt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 smtClean="0"/>
                        <a:t>?</a:t>
                      </a:r>
                      <a:endParaRPr lang="zh-CN" alt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</a:tr>
              <a:tr h="38593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 smtClean="0"/>
                        <a:t>Weak fairness</a:t>
                      </a:r>
                      <a:endParaRPr lang="zh-CN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 smtClean="0"/>
                        <a:t>?</a:t>
                      </a:r>
                      <a:endParaRPr lang="zh-CN" alt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 smtClean="0"/>
                        <a:t>?</a:t>
                      </a:r>
                      <a:endParaRPr lang="zh-CN" alt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47436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662"/>
    </mc:Choice>
    <mc:Fallback xmlns="">
      <p:transition spd="slow" advTm="12662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Code Wrappers</a:t>
            </a:r>
            <a:endParaRPr lang="zh-CN" altLang="en-US" dirty="0"/>
          </a:p>
        </p:txBody>
      </p:sp>
      <p:sp>
        <p:nvSpPr>
          <p:cNvPr id="7" name="文本框 6"/>
          <p:cNvSpPr txBox="1"/>
          <p:nvPr/>
        </p:nvSpPr>
        <p:spPr>
          <a:xfrm>
            <a:off x="859621" y="1963651"/>
            <a:ext cx="51853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 smtClean="0">
                <a:solidFill>
                  <a:srgbClr val="7030A0"/>
                </a:solidFill>
              </a:rPr>
              <a:t>PSF</a:t>
            </a:r>
            <a:r>
              <a:rPr lang="en-US" altLang="zh-CN" sz="2800" b="1" dirty="0" smtClean="0"/>
              <a:t>-</a:t>
            </a:r>
            <a:r>
              <a:rPr lang="en-US" altLang="zh-CN" sz="2800" b="1" dirty="0" err="1" smtClean="0">
                <a:solidFill>
                  <a:srgbClr val="0000FF"/>
                </a:solidFill>
              </a:rPr>
              <a:t>sfair</a:t>
            </a:r>
            <a:r>
              <a:rPr lang="en-US" altLang="zh-CN" sz="2800" b="1" dirty="0" smtClean="0"/>
              <a:t>-wrapper</a:t>
            </a:r>
            <a:r>
              <a:rPr lang="en-US" altLang="zh-CN" sz="2800" dirty="0" smtClean="0"/>
              <a:t>(await(</a:t>
            </a:r>
            <a:r>
              <a:rPr lang="en-US" altLang="zh-CN" sz="2800" dirty="0" smtClean="0">
                <a:solidFill>
                  <a:srgbClr val="0000FF"/>
                </a:solidFill>
              </a:rPr>
              <a:t>B</a:t>
            </a:r>
            <a:r>
              <a:rPr lang="en-US" altLang="zh-CN" sz="2800" dirty="0" smtClean="0"/>
              <a:t>){</a:t>
            </a:r>
            <a:r>
              <a:rPr lang="en-US" altLang="zh-CN" sz="2800" dirty="0" smtClean="0">
                <a:solidFill>
                  <a:srgbClr val="0000FF"/>
                </a:solidFill>
              </a:rPr>
              <a:t>C</a:t>
            </a:r>
            <a:r>
              <a:rPr lang="en-US" altLang="zh-CN" sz="2800" dirty="0" smtClean="0"/>
              <a:t>}) = ?</a:t>
            </a:r>
            <a:endParaRPr lang="zh-CN" altLang="en-US" sz="2800" dirty="0"/>
          </a:p>
        </p:txBody>
      </p:sp>
      <p:sp>
        <p:nvSpPr>
          <p:cNvPr id="11" name="文本框 10"/>
          <p:cNvSpPr txBox="1"/>
          <p:nvPr/>
        </p:nvSpPr>
        <p:spPr>
          <a:xfrm>
            <a:off x="5736421" y="1963651"/>
            <a:ext cx="1808444" cy="523220"/>
          </a:xfrm>
          <a:prstGeom prst="rect">
            <a:avLst/>
          </a:prstGeom>
          <a:solidFill>
            <a:srgbClr val="FFFFCC"/>
          </a:solidFill>
        </p:spPr>
        <p:txBody>
          <a:bodyPr wrap="none" rtlCol="0">
            <a:spAutoFit/>
          </a:bodyPr>
          <a:lstStyle/>
          <a:p>
            <a:r>
              <a:rPr lang="en-US" altLang="zh-CN" sz="2800" dirty="0" smtClean="0"/>
              <a:t>await(B){C}</a:t>
            </a:r>
            <a:endParaRPr lang="zh-CN" altLang="en-US" sz="2800" dirty="0"/>
          </a:p>
        </p:txBody>
      </p:sp>
      <p:graphicFrame>
        <p:nvGraphicFramePr>
          <p:cNvPr id="10" name="表格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0421257"/>
              </p:ext>
            </p:extLst>
          </p:nvPr>
        </p:nvGraphicFramePr>
        <p:xfrm>
          <a:off x="2349731" y="5070761"/>
          <a:ext cx="6539346" cy="13106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84465"/>
                <a:gridCol w="2471855"/>
                <a:gridCol w="2283026"/>
              </a:tblGrid>
              <a:tr h="0">
                <a:tc>
                  <a:txBody>
                    <a:bodyPr/>
                    <a:lstStyle/>
                    <a:p>
                      <a:pPr algn="ctr"/>
                      <a:endParaRPr lang="zh-CN" alt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 smtClean="0"/>
                        <a:t>PSF</a:t>
                      </a:r>
                      <a:endParaRPr lang="zh-CN" alt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 smtClean="0"/>
                        <a:t>PDF</a:t>
                      </a:r>
                      <a:endParaRPr lang="zh-CN" altLang="en-US" sz="2000" dirty="0"/>
                    </a:p>
                  </a:txBody>
                  <a:tcPr anchor="ctr"/>
                </a:tc>
              </a:tr>
              <a:tr h="30480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 smtClean="0"/>
                        <a:t>Strong fairness</a:t>
                      </a:r>
                      <a:endParaRPr lang="zh-CN" alt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 smtClean="0"/>
                        <a:t>?</a:t>
                      </a:r>
                      <a:endParaRPr lang="zh-CN" alt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 smtClean="0"/>
                        <a:t>?</a:t>
                      </a:r>
                      <a:endParaRPr lang="zh-CN" alt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</a:tr>
              <a:tr h="30480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 smtClean="0"/>
                        <a:t>Weak fairness</a:t>
                      </a:r>
                      <a:endParaRPr lang="zh-CN" alt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 smtClean="0"/>
                        <a:t>?</a:t>
                      </a:r>
                      <a:endParaRPr lang="zh-CN" alt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 smtClean="0"/>
                        <a:t>?</a:t>
                      </a:r>
                      <a:endParaRPr lang="zh-CN" alt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3" name="矩形 2"/>
          <p:cNvSpPr/>
          <p:nvPr/>
        </p:nvSpPr>
        <p:spPr>
          <a:xfrm>
            <a:off x="4150822" y="5491942"/>
            <a:ext cx="2438400" cy="40455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93036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155"/>
    </mc:Choice>
    <mc:Fallback xmlns="">
      <p:transition spd="slow" advTm="141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3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Code Wrappers</a:t>
            </a:r>
            <a:endParaRPr lang="zh-CN" altLang="en-US" dirty="0"/>
          </a:p>
        </p:txBody>
      </p:sp>
      <p:sp>
        <p:nvSpPr>
          <p:cNvPr id="7" name="文本框 6"/>
          <p:cNvSpPr txBox="1"/>
          <p:nvPr/>
        </p:nvSpPr>
        <p:spPr>
          <a:xfrm>
            <a:off x="842996" y="1963651"/>
            <a:ext cx="53145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 smtClean="0">
                <a:solidFill>
                  <a:srgbClr val="7030A0"/>
                </a:solidFill>
              </a:rPr>
              <a:t>PSF</a:t>
            </a:r>
            <a:r>
              <a:rPr lang="en-US" altLang="zh-CN" sz="2800" b="1" dirty="0" smtClean="0">
                <a:solidFill>
                  <a:prstClr val="black"/>
                </a:solidFill>
              </a:rPr>
              <a:t>-</a:t>
            </a:r>
            <a:r>
              <a:rPr lang="en-US" altLang="zh-CN" sz="2800" b="1" dirty="0" err="1" smtClean="0">
                <a:solidFill>
                  <a:srgbClr val="0000FF"/>
                </a:solidFill>
              </a:rPr>
              <a:t>wfair</a:t>
            </a:r>
            <a:r>
              <a:rPr lang="en-US" altLang="zh-CN" sz="2800" b="1" dirty="0" smtClean="0">
                <a:solidFill>
                  <a:prstClr val="black"/>
                </a:solidFill>
              </a:rPr>
              <a:t>-wrapper</a:t>
            </a:r>
            <a:r>
              <a:rPr lang="en-US" altLang="zh-CN" sz="2800" dirty="0" smtClean="0">
                <a:solidFill>
                  <a:prstClr val="black"/>
                </a:solidFill>
              </a:rPr>
              <a:t>(await(</a:t>
            </a:r>
            <a:r>
              <a:rPr lang="en-US" altLang="zh-CN" sz="2800" dirty="0" smtClean="0">
                <a:solidFill>
                  <a:srgbClr val="0000FF"/>
                </a:solidFill>
              </a:rPr>
              <a:t>B</a:t>
            </a:r>
            <a:r>
              <a:rPr lang="en-US" altLang="zh-CN" sz="2800" dirty="0" smtClean="0">
                <a:solidFill>
                  <a:prstClr val="black"/>
                </a:solidFill>
              </a:rPr>
              <a:t>){</a:t>
            </a:r>
            <a:r>
              <a:rPr lang="en-US" altLang="zh-CN" sz="2800" dirty="0" smtClean="0">
                <a:solidFill>
                  <a:srgbClr val="0000FF"/>
                </a:solidFill>
              </a:rPr>
              <a:t>C</a:t>
            </a:r>
            <a:r>
              <a:rPr lang="en-US" altLang="zh-CN" sz="2800" dirty="0" smtClean="0">
                <a:solidFill>
                  <a:prstClr val="black"/>
                </a:solidFill>
              </a:rPr>
              <a:t>}) = ?</a:t>
            </a:r>
            <a:endParaRPr lang="zh-CN" altLang="en-US" sz="2800" dirty="0">
              <a:solidFill>
                <a:prstClr val="black"/>
              </a:solidFill>
            </a:endParaRPr>
          </a:p>
        </p:txBody>
      </p:sp>
      <p:graphicFrame>
        <p:nvGraphicFramePr>
          <p:cNvPr id="10" name="表格 9"/>
          <p:cNvGraphicFramePr>
            <a:graphicFrameLocks noGrp="1"/>
          </p:cNvGraphicFramePr>
          <p:nvPr>
            <p:extLst/>
          </p:nvPr>
        </p:nvGraphicFramePr>
        <p:xfrm>
          <a:off x="2349731" y="5070761"/>
          <a:ext cx="6539346" cy="13106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84465"/>
                <a:gridCol w="2471855"/>
                <a:gridCol w="2283026"/>
              </a:tblGrid>
              <a:tr h="0">
                <a:tc>
                  <a:txBody>
                    <a:bodyPr/>
                    <a:lstStyle/>
                    <a:p>
                      <a:pPr algn="ctr"/>
                      <a:endParaRPr lang="zh-CN" alt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 smtClean="0"/>
                        <a:t>PSF</a:t>
                      </a:r>
                      <a:endParaRPr lang="zh-CN" alt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 smtClean="0"/>
                        <a:t>PDF</a:t>
                      </a:r>
                      <a:endParaRPr lang="zh-CN" altLang="en-US" sz="2000" dirty="0"/>
                    </a:p>
                  </a:txBody>
                  <a:tcPr anchor="ctr"/>
                </a:tc>
              </a:tr>
              <a:tr h="30480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 smtClean="0"/>
                        <a:t>Strong fairness</a:t>
                      </a:r>
                      <a:endParaRPr lang="zh-CN" alt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 smtClean="0"/>
                        <a:t>?</a:t>
                      </a:r>
                      <a:endParaRPr lang="zh-CN" alt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 smtClean="0"/>
                        <a:t>?</a:t>
                      </a:r>
                      <a:endParaRPr lang="zh-CN" alt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</a:tr>
              <a:tr h="30480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 smtClean="0"/>
                        <a:t>Weak fairness</a:t>
                      </a:r>
                      <a:endParaRPr lang="zh-CN" alt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 smtClean="0"/>
                        <a:t>?</a:t>
                      </a:r>
                      <a:endParaRPr lang="zh-CN" alt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 smtClean="0"/>
                        <a:t>?</a:t>
                      </a:r>
                      <a:endParaRPr lang="zh-CN" alt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1" name="矩形 10"/>
          <p:cNvSpPr/>
          <p:nvPr/>
        </p:nvSpPr>
        <p:spPr>
          <a:xfrm>
            <a:off x="4150822" y="5940831"/>
            <a:ext cx="2438400" cy="40455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圆角矩形标注 11"/>
          <p:cNvSpPr/>
          <p:nvPr/>
        </p:nvSpPr>
        <p:spPr>
          <a:xfrm>
            <a:off x="4511040" y="679466"/>
            <a:ext cx="4289367" cy="894903"/>
          </a:xfrm>
          <a:prstGeom prst="wedgeRoundRectCallout">
            <a:avLst>
              <a:gd name="adj1" fmla="val -11408"/>
              <a:gd name="adj2" fmla="val 102683"/>
              <a:gd name="adj3" fmla="val 16667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2400" dirty="0"/>
              <a:t>needs more </a:t>
            </a:r>
            <a:r>
              <a:rPr lang="en-US" altLang="zh-CN" sz="2400" dirty="0" smtClean="0"/>
              <a:t>progress </a:t>
            </a:r>
            <a:r>
              <a:rPr lang="en-US" altLang="zh-CN" sz="2400" dirty="0"/>
              <a:t>than </a:t>
            </a:r>
            <a:r>
              <a:rPr lang="en-US" altLang="zh-CN" sz="2400" b="1" dirty="0"/>
              <a:t>await(B){C}</a:t>
            </a:r>
            <a:r>
              <a:rPr lang="en-US" altLang="zh-CN" sz="2400" dirty="0"/>
              <a:t> under </a:t>
            </a:r>
            <a:r>
              <a:rPr lang="en-US" altLang="zh-CN" sz="2400" dirty="0">
                <a:solidFill>
                  <a:srgbClr val="0000FF"/>
                </a:solidFill>
              </a:rPr>
              <a:t>weak</a:t>
            </a:r>
            <a:r>
              <a:rPr lang="en-US" altLang="zh-CN" sz="2400" dirty="0"/>
              <a:t> fairness </a:t>
            </a:r>
            <a:endParaRPr lang="zh-CN" altLang="en-US" sz="2400" dirty="0"/>
          </a:p>
        </p:txBody>
      </p:sp>
      <p:sp>
        <p:nvSpPr>
          <p:cNvPr id="15" name="文本框 14"/>
          <p:cNvSpPr txBox="1"/>
          <p:nvPr/>
        </p:nvSpPr>
        <p:spPr>
          <a:xfrm>
            <a:off x="1195753" y="2911097"/>
            <a:ext cx="743248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 err="1" smtClean="0">
                <a:solidFill>
                  <a:srgbClr val="FF0000"/>
                </a:solidFill>
              </a:rPr>
              <a:t>listid</a:t>
            </a:r>
            <a:r>
              <a:rPr lang="en-US" altLang="zh-CN" sz="2800" dirty="0" smtClean="0">
                <a:solidFill>
                  <a:srgbClr val="FF0000"/>
                </a:solidFill>
              </a:rPr>
              <a:t>  :=  </a:t>
            </a:r>
            <a:r>
              <a:rPr lang="en-US" altLang="zh-CN" sz="2800" dirty="0" err="1" smtClean="0">
                <a:solidFill>
                  <a:srgbClr val="FF0000"/>
                </a:solidFill>
              </a:rPr>
              <a:t>listid</a:t>
            </a:r>
            <a:r>
              <a:rPr lang="en-US" altLang="zh-CN" sz="2800" dirty="0" smtClean="0">
                <a:solidFill>
                  <a:srgbClr val="FF0000"/>
                </a:solidFill>
              </a:rPr>
              <a:t> ++ [(</a:t>
            </a:r>
            <a:r>
              <a:rPr lang="en-US" altLang="zh-CN" sz="2800" dirty="0" err="1" smtClean="0">
                <a:solidFill>
                  <a:srgbClr val="FF0000"/>
                </a:solidFill>
              </a:rPr>
              <a:t>cid</a:t>
            </a:r>
            <a:r>
              <a:rPr lang="en-US" altLang="zh-CN" sz="2800" dirty="0" smtClean="0">
                <a:solidFill>
                  <a:srgbClr val="FF0000"/>
                </a:solidFill>
              </a:rPr>
              <a:t>,</a:t>
            </a:r>
            <a:r>
              <a:rPr lang="en-US" altLang="zh-CN" sz="2800" dirty="0" smtClean="0">
                <a:solidFill>
                  <a:prstClr val="black"/>
                </a:solidFill>
              </a:rPr>
              <a:t> </a:t>
            </a:r>
            <a:r>
              <a:rPr lang="en-US" altLang="zh-CN" sz="2800" dirty="0" smtClean="0">
                <a:solidFill>
                  <a:srgbClr val="FF0000"/>
                </a:solidFill>
              </a:rPr>
              <a:t>‘</a:t>
            </a:r>
            <a:r>
              <a:rPr lang="en-US" altLang="zh-CN" sz="2800" b="1" dirty="0" smtClean="0">
                <a:solidFill>
                  <a:srgbClr val="0000FF"/>
                </a:solidFill>
              </a:rPr>
              <a:t>B</a:t>
            </a:r>
            <a:r>
              <a:rPr lang="en-US" altLang="zh-CN" sz="2800" dirty="0" smtClean="0">
                <a:solidFill>
                  <a:srgbClr val="FF0000"/>
                </a:solidFill>
              </a:rPr>
              <a:t>’)];</a:t>
            </a:r>
          </a:p>
          <a:p>
            <a:r>
              <a:rPr lang="en-US" altLang="zh-CN" sz="2800" b="1" dirty="0" smtClean="0">
                <a:solidFill>
                  <a:prstClr val="black"/>
                </a:solidFill>
              </a:rPr>
              <a:t>await</a:t>
            </a:r>
            <a:r>
              <a:rPr lang="en-US" altLang="zh-CN" sz="2800" dirty="0" smtClean="0">
                <a:solidFill>
                  <a:prstClr val="black"/>
                </a:solidFill>
              </a:rPr>
              <a:t>(</a:t>
            </a:r>
            <a:r>
              <a:rPr lang="en-US" altLang="zh-CN" sz="2800" b="1" dirty="0" smtClean="0">
                <a:solidFill>
                  <a:srgbClr val="0000FF"/>
                </a:solidFill>
              </a:rPr>
              <a:t>B</a:t>
            </a:r>
            <a:r>
              <a:rPr lang="en-US" altLang="zh-CN" sz="2800" dirty="0" smtClean="0">
                <a:solidFill>
                  <a:prstClr val="black"/>
                </a:solidFill>
              </a:rPr>
              <a:t> </a:t>
            </a:r>
            <a:r>
              <a:rPr lang="en-US" altLang="zh-CN" sz="2800" dirty="0" smtClean="0">
                <a:solidFill>
                  <a:prstClr val="black"/>
                </a:solidFill>
                <a:sym typeface="Symbol" panose="05050102010706020507" pitchFamily="18" charset="2"/>
              </a:rPr>
              <a:t> </a:t>
            </a:r>
            <a:r>
              <a:rPr lang="en-US" altLang="zh-CN" sz="2800" dirty="0" err="1" smtClean="0">
                <a:solidFill>
                  <a:srgbClr val="FF0000"/>
                </a:solidFill>
                <a:sym typeface="Symbol" panose="05050102010706020507" pitchFamily="18" charset="2"/>
              </a:rPr>
              <a:t>cid</a:t>
            </a:r>
            <a:r>
              <a:rPr lang="en-US" altLang="zh-CN" sz="2800" dirty="0" smtClean="0">
                <a:solidFill>
                  <a:srgbClr val="FF0000"/>
                </a:solidFill>
                <a:sym typeface="Symbol" panose="05050102010706020507" pitchFamily="18" charset="2"/>
              </a:rPr>
              <a:t> = </a:t>
            </a:r>
            <a:r>
              <a:rPr lang="en-US" altLang="zh-CN" sz="2800" b="1" dirty="0" err="1" smtClean="0">
                <a:solidFill>
                  <a:srgbClr val="FF0000"/>
                </a:solidFill>
                <a:sym typeface="Symbol" panose="05050102010706020507" pitchFamily="18" charset="2"/>
              </a:rPr>
              <a:t>enhd</a:t>
            </a:r>
            <a:r>
              <a:rPr lang="en-US" altLang="zh-CN" sz="2800" dirty="0" smtClean="0">
                <a:solidFill>
                  <a:srgbClr val="FF0000"/>
                </a:solidFill>
                <a:sym typeface="Symbol" panose="05050102010706020507" pitchFamily="18" charset="2"/>
              </a:rPr>
              <a:t>(</a:t>
            </a:r>
            <a:r>
              <a:rPr lang="en-US" altLang="zh-CN" sz="2800" dirty="0" err="1" smtClean="0">
                <a:solidFill>
                  <a:srgbClr val="FF0000"/>
                </a:solidFill>
                <a:sym typeface="Symbol" panose="05050102010706020507" pitchFamily="18" charset="2"/>
              </a:rPr>
              <a:t>listid</a:t>
            </a:r>
            <a:r>
              <a:rPr lang="en-US" altLang="zh-CN" sz="2800" dirty="0" smtClean="0">
                <a:solidFill>
                  <a:srgbClr val="FF0000"/>
                </a:solidFill>
                <a:sym typeface="Symbol" panose="05050102010706020507" pitchFamily="18" charset="2"/>
              </a:rPr>
              <a:t>)</a:t>
            </a:r>
            <a:r>
              <a:rPr lang="en-US" altLang="zh-CN" sz="2800" dirty="0" smtClean="0">
                <a:solidFill>
                  <a:prstClr val="black"/>
                </a:solidFill>
                <a:sym typeface="Symbol" panose="05050102010706020507" pitchFamily="18" charset="2"/>
              </a:rPr>
              <a:t>){ </a:t>
            </a:r>
            <a:r>
              <a:rPr lang="en-US" altLang="zh-CN" sz="2800" b="1" dirty="0" smtClean="0">
                <a:solidFill>
                  <a:srgbClr val="0000FF"/>
                </a:solidFill>
                <a:sym typeface="Symbol" panose="05050102010706020507" pitchFamily="18" charset="2"/>
              </a:rPr>
              <a:t>C</a:t>
            </a:r>
            <a:r>
              <a:rPr lang="en-US" altLang="zh-CN" sz="2800" dirty="0" smtClean="0">
                <a:solidFill>
                  <a:prstClr val="black"/>
                </a:solidFill>
                <a:sym typeface="Symbol" panose="05050102010706020507" pitchFamily="18" charset="2"/>
              </a:rPr>
              <a:t>; </a:t>
            </a:r>
            <a:r>
              <a:rPr lang="en-US" altLang="zh-CN" sz="2800" dirty="0" err="1" smtClean="0">
                <a:solidFill>
                  <a:srgbClr val="FF0000"/>
                </a:solidFill>
                <a:sym typeface="Symbol" panose="05050102010706020507" pitchFamily="18" charset="2"/>
              </a:rPr>
              <a:t>listid</a:t>
            </a:r>
            <a:r>
              <a:rPr lang="en-US" altLang="zh-CN" sz="2800" dirty="0" smtClean="0">
                <a:solidFill>
                  <a:srgbClr val="FF0000"/>
                </a:solidFill>
                <a:sym typeface="Symbol" panose="05050102010706020507" pitchFamily="18" charset="2"/>
              </a:rPr>
              <a:t> := </a:t>
            </a:r>
            <a:r>
              <a:rPr lang="en-US" altLang="zh-CN" sz="2800" dirty="0" err="1" smtClean="0">
                <a:solidFill>
                  <a:srgbClr val="FF0000"/>
                </a:solidFill>
                <a:sym typeface="Symbol" panose="05050102010706020507" pitchFamily="18" charset="2"/>
              </a:rPr>
              <a:t>listid</a:t>
            </a:r>
            <a:r>
              <a:rPr lang="en-US" altLang="zh-CN" sz="2800" dirty="0" smtClean="0">
                <a:solidFill>
                  <a:srgbClr val="FF0000"/>
                </a:solidFill>
                <a:sym typeface="Symbol" panose="05050102010706020507" pitchFamily="18" charset="2"/>
              </a:rPr>
              <a:t>\</a:t>
            </a:r>
            <a:r>
              <a:rPr lang="en-US" altLang="zh-CN" sz="2800" dirty="0" err="1" smtClean="0">
                <a:solidFill>
                  <a:srgbClr val="FF0000"/>
                </a:solidFill>
                <a:sym typeface="Symbol" panose="05050102010706020507" pitchFamily="18" charset="2"/>
              </a:rPr>
              <a:t>cid</a:t>
            </a:r>
            <a:r>
              <a:rPr lang="en-US" altLang="zh-CN" sz="2800" dirty="0" smtClean="0">
                <a:solidFill>
                  <a:prstClr val="black"/>
                </a:solidFill>
                <a:sym typeface="Symbol" panose="05050102010706020507" pitchFamily="18" charset="2"/>
              </a:rPr>
              <a:t>; }</a:t>
            </a:r>
            <a:endParaRPr lang="zh-CN" altLang="en-US" sz="2800" dirty="0">
              <a:solidFill>
                <a:prstClr val="black"/>
              </a:solidFill>
            </a:endParaRPr>
          </a:p>
        </p:txBody>
      </p:sp>
      <p:sp>
        <p:nvSpPr>
          <p:cNvPr id="16" name="圆角矩形标注 15"/>
          <p:cNvSpPr/>
          <p:nvPr/>
        </p:nvSpPr>
        <p:spPr>
          <a:xfrm>
            <a:off x="200612" y="4169681"/>
            <a:ext cx="2520422" cy="596602"/>
          </a:xfrm>
          <a:prstGeom prst="wedgeRoundRectCallout">
            <a:avLst>
              <a:gd name="adj1" fmla="val -6332"/>
              <a:gd name="adj2" fmla="val -18537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 smtClean="0">
                <a:solidFill>
                  <a:prstClr val="white"/>
                </a:solidFill>
              </a:rPr>
              <a:t>a waiting queue</a:t>
            </a:r>
            <a:endParaRPr lang="zh-CN" altLang="en-US" sz="2400" dirty="0">
              <a:solidFill>
                <a:prstClr val="white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71903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676"/>
    </mc:Choice>
    <mc:Fallback xmlns="">
      <p:transition spd="slow" advTm="186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/>
      <p:bldP spid="16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Code Wrappers</a:t>
            </a:r>
            <a:endParaRPr lang="zh-CN" altLang="en-US" dirty="0"/>
          </a:p>
        </p:txBody>
      </p:sp>
      <p:sp>
        <p:nvSpPr>
          <p:cNvPr id="7" name="文本框 6"/>
          <p:cNvSpPr txBox="1"/>
          <p:nvPr/>
        </p:nvSpPr>
        <p:spPr>
          <a:xfrm>
            <a:off x="842996" y="1963651"/>
            <a:ext cx="53707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 smtClean="0">
                <a:solidFill>
                  <a:srgbClr val="7030A0"/>
                </a:solidFill>
              </a:rPr>
              <a:t>PDF</a:t>
            </a:r>
            <a:r>
              <a:rPr lang="en-US" altLang="zh-CN" sz="2800" b="1" dirty="0" smtClean="0">
                <a:solidFill>
                  <a:prstClr val="black"/>
                </a:solidFill>
              </a:rPr>
              <a:t>-</a:t>
            </a:r>
            <a:r>
              <a:rPr lang="en-US" altLang="zh-CN" sz="2800" b="1" dirty="0" err="1" smtClean="0">
                <a:solidFill>
                  <a:srgbClr val="0000FF"/>
                </a:solidFill>
              </a:rPr>
              <a:t>wfair</a:t>
            </a:r>
            <a:r>
              <a:rPr lang="en-US" altLang="zh-CN" sz="2800" b="1" dirty="0" smtClean="0">
                <a:solidFill>
                  <a:prstClr val="black"/>
                </a:solidFill>
              </a:rPr>
              <a:t>-wrapper</a:t>
            </a:r>
            <a:r>
              <a:rPr lang="en-US" altLang="zh-CN" sz="2800" dirty="0" smtClean="0">
                <a:solidFill>
                  <a:prstClr val="black"/>
                </a:solidFill>
              </a:rPr>
              <a:t>(await(</a:t>
            </a:r>
            <a:r>
              <a:rPr lang="en-US" altLang="zh-CN" sz="2800" dirty="0" smtClean="0">
                <a:solidFill>
                  <a:srgbClr val="0000FF"/>
                </a:solidFill>
              </a:rPr>
              <a:t>B</a:t>
            </a:r>
            <a:r>
              <a:rPr lang="en-US" altLang="zh-CN" sz="2800" dirty="0" smtClean="0">
                <a:solidFill>
                  <a:prstClr val="black"/>
                </a:solidFill>
              </a:rPr>
              <a:t>){</a:t>
            </a:r>
            <a:r>
              <a:rPr lang="en-US" altLang="zh-CN" sz="2800" dirty="0" smtClean="0">
                <a:solidFill>
                  <a:srgbClr val="0000FF"/>
                </a:solidFill>
              </a:rPr>
              <a:t>C</a:t>
            </a:r>
            <a:r>
              <a:rPr lang="en-US" altLang="zh-CN" sz="2800" dirty="0" smtClean="0">
                <a:solidFill>
                  <a:prstClr val="black"/>
                </a:solidFill>
              </a:rPr>
              <a:t>}) = ?</a:t>
            </a:r>
            <a:endParaRPr lang="zh-CN" altLang="en-US" sz="2800" dirty="0">
              <a:solidFill>
                <a:prstClr val="black"/>
              </a:solidFill>
            </a:endParaRPr>
          </a:p>
        </p:txBody>
      </p:sp>
      <p:graphicFrame>
        <p:nvGraphicFramePr>
          <p:cNvPr id="10" name="表格 9"/>
          <p:cNvGraphicFramePr>
            <a:graphicFrameLocks noGrp="1"/>
          </p:cNvGraphicFramePr>
          <p:nvPr>
            <p:extLst/>
          </p:nvPr>
        </p:nvGraphicFramePr>
        <p:xfrm>
          <a:off x="2349731" y="5070761"/>
          <a:ext cx="6539346" cy="13106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84465"/>
                <a:gridCol w="2471855"/>
                <a:gridCol w="2283026"/>
              </a:tblGrid>
              <a:tr h="0">
                <a:tc>
                  <a:txBody>
                    <a:bodyPr/>
                    <a:lstStyle/>
                    <a:p>
                      <a:pPr algn="ctr"/>
                      <a:endParaRPr lang="zh-CN" alt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 smtClean="0"/>
                        <a:t>PSF</a:t>
                      </a:r>
                      <a:endParaRPr lang="zh-CN" alt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 smtClean="0"/>
                        <a:t>PDF</a:t>
                      </a:r>
                      <a:endParaRPr lang="zh-CN" altLang="en-US" sz="2000" dirty="0"/>
                    </a:p>
                  </a:txBody>
                  <a:tcPr anchor="ctr"/>
                </a:tc>
              </a:tr>
              <a:tr h="30480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 smtClean="0"/>
                        <a:t>Strong fairness</a:t>
                      </a:r>
                      <a:endParaRPr lang="zh-CN" alt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 smtClean="0"/>
                        <a:t>?</a:t>
                      </a:r>
                      <a:endParaRPr lang="zh-CN" alt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 smtClean="0"/>
                        <a:t>?</a:t>
                      </a:r>
                      <a:endParaRPr lang="zh-CN" alt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</a:tr>
              <a:tr h="30480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 smtClean="0"/>
                        <a:t>Weak fairness</a:t>
                      </a:r>
                      <a:endParaRPr lang="zh-CN" alt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 smtClean="0"/>
                        <a:t>?</a:t>
                      </a:r>
                      <a:endParaRPr lang="zh-CN" alt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 smtClean="0"/>
                        <a:t>?</a:t>
                      </a:r>
                      <a:endParaRPr lang="zh-CN" alt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sp>
        <p:nvSpPr>
          <p:cNvPr id="11" name="圆角矩形标注 10"/>
          <p:cNvSpPr/>
          <p:nvPr/>
        </p:nvSpPr>
        <p:spPr>
          <a:xfrm>
            <a:off x="4366954" y="644512"/>
            <a:ext cx="4716086" cy="894903"/>
          </a:xfrm>
          <a:prstGeom prst="wedgeRoundRectCallout">
            <a:avLst>
              <a:gd name="adj1" fmla="val -13103"/>
              <a:gd name="adj2" fmla="val 105159"/>
              <a:gd name="adj3" fmla="val 16667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2400" b="1" dirty="0">
                <a:solidFill>
                  <a:prstClr val="white"/>
                </a:solidFill>
              </a:rPr>
              <a:t>await(B){C}</a:t>
            </a:r>
            <a:r>
              <a:rPr lang="en-US" altLang="zh-CN" sz="2400" dirty="0">
                <a:solidFill>
                  <a:prstClr val="white"/>
                </a:solidFill>
              </a:rPr>
              <a:t> provides more progress than needed (for PDF)</a:t>
            </a:r>
            <a:endParaRPr lang="zh-CN" altLang="en-US" sz="2400" b="1" i="1" dirty="0">
              <a:solidFill>
                <a:srgbClr val="FF0000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817111" y="3274200"/>
            <a:ext cx="5766259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dirty="0" smtClean="0">
                <a:solidFill>
                  <a:prstClr val="black"/>
                </a:solidFill>
              </a:rPr>
              <a:t>await(</a:t>
            </a:r>
            <a:r>
              <a:rPr lang="en-US" altLang="zh-CN" sz="2800" dirty="0" smtClean="0">
                <a:solidFill>
                  <a:srgbClr val="0000FF"/>
                </a:solidFill>
              </a:rPr>
              <a:t>B</a:t>
            </a:r>
            <a:r>
              <a:rPr lang="en-US" altLang="zh-CN" sz="2800" dirty="0" smtClean="0">
                <a:solidFill>
                  <a:prstClr val="black"/>
                </a:solidFill>
              </a:rPr>
              <a:t> </a:t>
            </a:r>
            <a:r>
              <a:rPr lang="en-US" altLang="zh-CN" sz="2800" dirty="0" smtClean="0">
                <a:solidFill>
                  <a:prstClr val="black"/>
                </a:solidFill>
                <a:sym typeface="Symbol" panose="05050102010706020507" pitchFamily="18" charset="2"/>
              </a:rPr>
              <a:t> </a:t>
            </a:r>
            <a:r>
              <a:rPr lang="en-US" altLang="zh-CN" sz="2800" dirty="0" smtClean="0">
                <a:solidFill>
                  <a:srgbClr val="FF0000"/>
                </a:solidFill>
                <a:sym typeface="Symbol" panose="05050102010706020507" pitchFamily="18" charset="2"/>
              </a:rPr>
              <a:t>done</a:t>
            </a:r>
            <a:r>
              <a:rPr lang="en-US" altLang="zh-CN" sz="2800" dirty="0" smtClean="0">
                <a:solidFill>
                  <a:prstClr val="black"/>
                </a:solidFill>
              </a:rPr>
              <a:t>){  </a:t>
            </a:r>
            <a:r>
              <a:rPr lang="en-US" altLang="zh-CN" sz="2800" dirty="0" smtClean="0">
                <a:solidFill>
                  <a:srgbClr val="0000FF"/>
                </a:solidFill>
              </a:rPr>
              <a:t>C</a:t>
            </a:r>
            <a:r>
              <a:rPr lang="en-US" altLang="zh-CN" sz="2800" dirty="0" smtClean="0">
                <a:solidFill>
                  <a:prstClr val="black"/>
                </a:solidFill>
              </a:rPr>
              <a:t>;  </a:t>
            </a:r>
            <a:r>
              <a:rPr lang="en-US" altLang="zh-CN" sz="2800" dirty="0" smtClean="0">
                <a:solidFill>
                  <a:srgbClr val="FF0000"/>
                </a:solidFill>
              </a:rPr>
              <a:t>done := true</a:t>
            </a:r>
            <a:r>
              <a:rPr lang="en-US" altLang="zh-CN" sz="2800" dirty="0" smtClean="0">
                <a:solidFill>
                  <a:prstClr val="black"/>
                </a:solidFill>
              </a:rPr>
              <a:t>;  };</a:t>
            </a:r>
          </a:p>
          <a:p>
            <a:r>
              <a:rPr lang="en-US" altLang="zh-CN" sz="2800" dirty="0" smtClean="0">
                <a:solidFill>
                  <a:srgbClr val="FF0000"/>
                </a:solidFill>
              </a:rPr>
              <a:t>done := false; 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817111" y="2741169"/>
            <a:ext cx="68225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sym typeface="Symbol" panose="05050102010706020507" pitchFamily="18" charset="2"/>
              </a:rPr>
              <a:t>done:</a:t>
            </a:r>
            <a:r>
              <a:rPr lang="en-US" altLang="zh-CN" sz="2800" dirty="0" smtClean="0">
                <a:solidFill>
                  <a:prstClr val="black"/>
                </a:solidFill>
                <a:sym typeface="Symbol" panose="05050102010706020507" pitchFamily="18" charset="2"/>
              </a:rPr>
              <a:t> auxiliary Boolean </a:t>
            </a:r>
            <a:r>
              <a:rPr lang="en-US" altLang="zh-CN" sz="2800" dirty="0" err="1" smtClean="0">
                <a:solidFill>
                  <a:prstClr val="black"/>
                </a:solidFill>
                <a:sym typeface="Symbol" panose="05050102010706020507" pitchFamily="18" charset="2"/>
              </a:rPr>
              <a:t>var</a:t>
            </a:r>
            <a:r>
              <a:rPr lang="en-US" altLang="zh-CN" sz="2800" dirty="0" smtClean="0">
                <a:solidFill>
                  <a:prstClr val="black"/>
                </a:solidFill>
                <a:sym typeface="Symbol" panose="05050102010706020507" pitchFamily="18" charset="2"/>
              </a:rPr>
              <a:t>, initialized to false</a:t>
            </a:r>
            <a:endParaRPr lang="en-US" altLang="zh-CN" sz="2800" dirty="0" smtClean="0">
              <a:solidFill>
                <a:prstClr val="black"/>
              </a:solidFill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1817110" y="4116654"/>
            <a:ext cx="268368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dirty="0" smtClean="0">
                <a:solidFill>
                  <a:srgbClr val="FF0000"/>
                </a:solidFill>
              </a:rPr>
              <a:t>await(</a:t>
            </a:r>
            <a:r>
              <a:rPr lang="en-US" altLang="zh-CN" sz="2800" dirty="0" smtClean="0">
                <a:solidFill>
                  <a:srgbClr val="FF0000"/>
                </a:solidFill>
                <a:sym typeface="Symbol" panose="05050102010706020507" pitchFamily="18" charset="2"/>
              </a:rPr>
              <a:t>done</a:t>
            </a:r>
            <a:r>
              <a:rPr lang="en-US" altLang="zh-CN" sz="2800" dirty="0" smtClean="0">
                <a:solidFill>
                  <a:srgbClr val="FF0000"/>
                </a:solidFill>
              </a:rPr>
              <a:t>){ };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67729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149"/>
    </mc:Choice>
    <mc:Fallback xmlns="">
      <p:transition spd="slow" advTm="14149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3973" y="1611342"/>
            <a:ext cx="7486537" cy="2960876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Code wrappers in summary</a:t>
            </a:r>
            <a:endParaRPr lang="zh-CN" altLang="en-US" dirty="0"/>
          </a:p>
        </p:txBody>
      </p:sp>
      <p:graphicFrame>
        <p:nvGraphicFramePr>
          <p:cNvPr id="10" name="表格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6161850"/>
              </p:ext>
            </p:extLst>
          </p:nvPr>
        </p:nvGraphicFramePr>
        <p:xfrm>
          <a:off x="1080655" y="4890655"/>
          <a:ext cx="7165572" cy="13716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28469"/>
                <a:gridCol w="2435448"/>
                <a:gridCol w="2501655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zh-CN" alt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 smtClean="0"/>
                        <a:t>PSF</a:t>
                      </a:r>
                      <a:endParaRPr lang="zh-CN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 smtClean="0"/>
                        <a:t>PDF</a:t>
                      </a:r>
                      <a:endParaRPr lang="zh-CN" altLang="en-US" sz="24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 smtClean="0"/>
                        <a:t>Strong fairness</a:t>
                      </a:r>
                      <a:endParaRPr lang="zh-CN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 smtClean="0">
                          <a:solidFill>
                            <a:srgbClr val="FF0000"/>
                          </a:solidFill>
                          <a:sym typeface="Wingdings 2" panose="05020102010507070707" pitchFamily="18" charset="2"/>
                        </a:rPr>
                        <a:t></a:t>
                      </a:r>
                      <a:endParaRPr lang="zh-CN" alt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400" b="1" dirty="0" smtClean="0">
                          <a:solidFill>
                            <a:srgbClr val="FF0000"/>
                          </a:solidFill>
                          <a:sym typeface="Wingdings 2" panose="05020102010507070707" pitchFamily="18" charset="2"/>
                        </a:rPr>
                        <a:t></a:t>
                      </a:r>
                      <a:endParaRPr lang="zh-CN" altLang="en-US" sz="2400" b="1" dirty="0" smtClean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</a:tr>
              <a:tr h="38593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 smtClean="0"/>
                        <a:t>Weak fairness</a:t>
                      </a:r>
                      <a:endParaRPr lang="zh-CN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 smtClean="0">
                          <a:solidFill>
                            <a:srgbClr val="FF0000"/>
                          </a:solidFill>
                          <a:sym typeface="Wingdings 2" panose="05020102010507070707" pitchFamily="18" charset="2"/>
                        </a:rPr>
                        <a:t></a:t>
                      </a:r>
                      <a:endParaRPr lang="zh-CN" alt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400" b="1" dirty="0" smtClean="0">
                          <a:solidFill>
                            <a:srgbClr val="FF0000"/>
                          </a:solidFill>
                          <a:sym typeface="Wingdings 2" panose="05020102010507070707" pitchFamily="18" charset="2"/>
                        </a:rPr>
                        <a:t></a:t>
                      </a:r>
                      <a:endParaRPr lang="zh-CN" altLang="en-US" sz="2400" b="1" dirty="0" smtClean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7896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049"/>
    </mc:Choice>
    <mc:Fallback xmlns="">
      <p:transition spd="slow" advTm="14049"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Our solution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b="1" dirty="0"/>
              <a:t>Code wrappers</a:t>
            </a:r>
            <a:r>
              <a:rPr lang="en-US" altLang="zh-CN" dirty="0"/>
              <a:t>: syntactic transformations that turn </a:t>
            </a:r>
            <a:r>
              <a:rPr lang="en-US" altLang="zh-CN" b="1" dirty="0"/>
              <a:t>await</a:t>
            </a:r>
            <a:r>
              <a:rPr lang="en-US" altLang="zh-CN" dirty="0"/>
              <a:t>(</a:t>
            </a:r>
            <a:r>
              <a:rPr lang="en-US" altLang="zh-CN" dirty="0">
                <a:solidFill>
                  <a:srgbClr val="0000FF"/>
                </a:solidFill>
              </a:rPr>
              <a:t>B</a:t>
            </a:r>
            <a:r>
              <a:rPr lang="en-US" altLang="zh-CN" dirty="0"/>
              <a:t>){</a:t>
            </a:r>
            <a:r>
              <a:rPr lang="en-US" altLang="zh-CN" dirty="0">
                <a:solidFill>
                  <a:srgbClr val="0000FF"/>
                </a:solidFill>
              </a:rPr>
              <a:t>C</a:t>
            </a:r>
            <a:r>
              <a:rPr lang="en-US" altLang="zh-CN" dirty="0"/>
              <a:t>} to proper (possibly </a:t>
            </a:r>
            <a:r>
              <a:rPr lang="en-US" altLang="zh-CN" b="1" dirty="0"/>
              <a:t>non-atomic</a:t>
            </a:r>
            <a:r>
              <a:rPr lang="en-US" altLang="zh-CN" dirty="0"/>
              <a:t>) specs</a:t>
            </a:r>
            <a:endParaRPr lang="zh-CN" altLang="en-US" dirty="0"/>
          </a:p>
        </p:txBody>
      </p:sp>
      <p:sp>
        <p:nvSpPr>
          <p:cNvPr id="16" name="矩形 15"/>
          <p:cNvSpPr/>
          <p:nvPr/>
        </p:nvSpPr>
        <p:spPr>
          <a:xfrm>
            <a:off x="1158239" y="2864426"/>
            <a:ext cx="74371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 smtClean="0">
                <a:solidFill>
                  <a:srgbClr val="0000FF"/>
                </a:solidFill>
              </a:rPr>
              <a:t>O</a:t>
            </a:r>
            <a:r>
              <a:rPr lang="en-US" altLang="zh-CN" sz="2400" dirty="0" smtClean="0">
                <a:solidFill>
                  <a:prstClr val="black"/>
                </a:solidFill>
              </a:rPr>
              <a:t> lin.</a:t>
            </a:r>
            <a:r>
              <a:rPr lang="en-US" altLang="zh-CN" sz="2400" dirty="0">
                <a:solidFill>
                  <a:prstClr val="black"/>
                </a:solidFill>
              </a:rPr>
              <a:t> +</a:t>
            </a:r>
            <a:r>
              <a:rPr lang="en-US" altLang="zh-CN" sz="2400" dirty="0" smtClean="0">
                <a:solidFill>
                  <a:prstClr val="black"/>
                </a:solidFill>
              </a:rPr>
              <a:t> progress P  </a:t>
            </a:r>
            <a:r>
              <a:rPr lang="en-US" altLang="zh-CN" sz="2400" b="1" dirty="0" smtClean="0">
                <a:solidFill>
                  <a:prstClr val="black"/>
                </a:solidFill>
                <a:sym typeface="Symbol" panose="05050102010706020507" pitchFamily="18" charset="2"/>
              </a:rPr>
              <a:t></a:t>
            </a:r>
            <a:r>
              <a:rPr lang="en-US" altLang="zh-CN" sz="2400" b="1" dirty="0" smtClean="0">
                <a:solidFill>
                  <a:prstClr val="black"/>
                </a:solidFill>
              </a:rPr>
              <a:t>   </a:t>
            </a:r>
            <a:r>
              <a:rPr lang="en-US" altLang="zh-CN" sz="2400" b="1" dirty="0" smtClean="0">
                <a:solidFill>
                  <a:srgbClr val="0000FF"/>
                </a:solidFill>
              </a:rPr>
              <a:t>O  </a:t>
            </a:r>
            <a:r>
              <a:rPr lang="en-US" altLang="zh-CN" sz="2400" b="1" dirty="0" smtClean="0">
                <a:solidFill>
                  <a:prstClr val="black"/>
                </a:solidFill>
                <a:sym typeface="Symbol"/>
              </a:rPr>
              <a:t></a:t>
            </a:r>
            <a:r>
              <a:rPr lang="en-US" altLang="zh-CN" sz="2400" b="1" baseline="-25000" dirty="0" err="1">
                <a:solidFill>
                  <a:prstClr val="black"/>
                </a:solidFill>
                <a:sym typeface="Symbol"/>
              </a:rPr>
              <a:t>ctxt</a:t>
            </a:r>
            <a:r>
              <a:rPr lang="en-US" altLang="zh-CN" sz="2400" b="1" dirty="0">
                <a:solidFill>
                  <a:prstClr val="black"/>
                </a:solidFill>
                <a:sym typeface="Symbol"/>
              </a:rPr>
              <a:t> </a:t>
            </a:r>
            <a:r>
              <a:rPr lang="en-US" altLang="zh-CN" sz="2400" dirty="0">
                <a:solidFill>
                  <a:srgbClr val="FF0000"/>
                </a:solidFill>
              </a:rPr>
              <a:t>P-</a:t>
            </a:r>
            <a:r>
              <a:rPr lang="en-US" altLang="zh-CN" sz="2400" dirty="0">
                <a:solidFill>
                  <a:srgbClr val="FF0000"/>
                </a:solidFill>
                <a:sym typeface="Symbol" panose="05050102010706020507" pitchFamily="18" charset="2"/>
              </a:rPr>
              <a:t>-</a:t>
            </a:r>
            <a:r>
              <a:rPr lang="en-US" altLang="zh-CN" sz="2400" dirty="0" smtClean="0"/>
              <a:t>Wrapper( </a:t>
            </a:r>
            <a:r>
              <a:rPr lang="en-US" altLang="zh-CN" sz="2400" b="1" dirty="0" smtClean="0"/>
              <a:t>await</a:t>
            </a:r>
            <a:r>
              <a:rPr lang="en-US" altLang="zh-CN" sz="2400" dirty="0" smtClean="0"/>
              <a:t>(B){ </a:t>
            </a:r>
            <a:r>
              <a:rPr lang="en-US" altLang="zh-CN" sz="2400" dirty="0"/>
              <a:t>C </a:t>
            </a:r>
            <a:r>
              <a:rPr lang="en-US" altLang="zh-CN" sz="2400" dirty="0" smtClean="0"/>
              <a:t>} ) </a:t>
            </a:r>
            <a:endParaRPr lang="zh-CN" altLang="en-US" sz="2400" baseline="-25000" dirty="0">
              <a:solidFill>
                <a:prstClr val="black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1041862" y="2748743"/>
            <a:ext cx="2998123" cy="10390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文本框 26"/>
          <p:cNvSpPr txBox="1"/>
          <p:nvPr/>
        </p:nvSpPr>
        <p:spPr>
          <a:xfrm>
            <a:off x="4862741" y="5910588"/>
            <a:ext cx="16791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/>
              <a:t>Obj. </a:t>
            </a:r>
            <a:r>
              <a:rPr lang="en-US" altLang="zh-CN" sz="2400" dirty="0" err="1" smtClean="0"/>
              <a:t>Impl</a:t>
            </a:r>
            <a:r>
              <a:rPr lang="en-US" altLang="zh-CN" sz="2400" dirty="0" smtClean="0"/>
              <a:t>. </a:t>
            </a:r>
            <a:r>
              <a:rPr lang="en-US" altLang="zh-CN" sz="2400" b="1" dirty="0">
                <a:solidFill>
                  <a:srgbClr val="0000FF"/>
                </a:solidFill>
              </a:rPr>
              <a:t>O</a:t>
            </a:r>
            <a:endParaRPr lang="zh-CN" altLang="en-US" sz="2400" dirty="0"/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2705" y="5086785"/>
            <a:ext cx="630593" cy="721454"/>
          </a:xfrm>
          <a:prstGeom prst="rect">
            <a:avLst/>
          </a:prstGeom>
        </p:spPr>
      </p:pic>
      <p:sp>
        <p:nvSpPr>
          <p:cNvPr id="29" name="文本框 28"/>
          <p:cNvSpPr txBox="1"/>
          <p:nvPr/>
        </p:nvSpPr>
        <p:spPr>
          <a:xfrm>
            <a:off x="4590216" y="4302584"/>
            <a:ext cx="22242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 smtClean="0"/>
              <a:t>await</a:t>
            </a:r>
            <a:r>
              <a:rPr lang="en-US" altLang="zh-CN" sz="2400" dirty="0" smtClean="0"/>
              <a:t>(B){C} </a:t>
            </a:r>
            <a:endParaRPr lang="zh-CN" altLang="en-US" sz="2400" dirty="0"/>
          </a:p>
        </p:txBody>
      </p:sp>
      <p:sp>
        <p:nvSpPr>
          <p:cNvPr id="30" name="右箭头 29"/>
          <p:cNvSpPr/>
          <p:nvPr/>
        </p:nvSpPr>
        <p:spPr>
          <a:xfrm rot="16200000">
            <a:off x="5290820" y="5266386"/>
            <a:ext cx="829820" cy="22236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1" name="组合 30"/>
          <p:cNvGrpSpPr/>
          <p:nvPr/>
        </p:nvGrpSpPr>
        <p:grpSpPr>
          <a:xfrm>
            <a:off x="5594545" y="3419599"/>
            <a:ext cx="2023457" cy="759233"/>
            <a:chOff x="5286201" y="3419599"/>
            <a:chExt cx="2023457" cy="759233"/>
          </a:xfrm>
        </p:grpSpPr>
        <p:sp>
          <p:nvSpPr>
            <p:cNvPr id="32" name="右箭头 31"/>
            <p:cNvSpPr/>
            <p:nvPr/>
          </p:nvSpPr>
          <p:spPr>
            <a:xfrm rot="16200000">
              <a:off x="5017769" y="3688031"/>
              <a:ext cx="759233" cy="222369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" name="文本框 32"/>
            <p:cNvSpPr txBox="1"/>
            <p:nvPr/>
          </p:nvSpPr>
          <p:spPr>
            <a:xfrm>
              <a:off x="5460250" y="3592466"/>
              <a:ext cx="18494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 smtClean="0">
                  <a:solidFill>
                    <a:srgbClr val="FF0000"/>
                  </a:solidFill>
                </a:rPr>
                <a:t>P-</a:t>
              </a:r>
              <a:r>
                <a:rPr lang="en-US" altLang="zh-CN" sz="2400" dirty="0" smtClean="0">
                  <a:solidFill>
                    <a:srgbClr val="FF0000"/>
                  </a:solidFill>
                  <a:sym typeface="Symbol" panose="05050102010706020507" pitchFamily="18" charset="2"/>
                </a:rPr>
                <a:t>-</a:t>
              </a:r>
              <a:r>
                <a:rPr lang="en-US" altLang="zh-CN" sz="2400" dirty="0" smtClean="0"/>
                <a:t>Wrapper</a:t>
              </a:r>
            </a:p>
          </p:txBody>
        </p:sp>
      </p:grpSp>
      <p:sp>
        <p:nvSpPr>
          <p:cNvPr id="34" name="文本框 33"/>
          <p:cNvSpPr txBox="1"/>
          <p:nvPr/>
        </p:nvSpPr>
        <p:spPr>
          <a:xfrm>
            <a:off x="6887262" y="3964914"/>
            <a:ext cx="20552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ym typeface="Symbol" panose="05050102010706020507" pitchFamily="18" charset="2"/>
              </a:rPr>
              <a:t>P </a:t>
            </a:r>
            <a:r>
              <a:rPr lang="zh-CN" altLang="en-US" dirty="0">
                <a:sym typeface="Symbol" panose="05050102010706020507" pitchFamily="18" charset="2"/>
              </a:rPr>
              <a:t> </a:t>
            </a:r>
            <a:r>
              <a:rPr lang="en-US" altLang="zh-CN" dirty="0">
                <a:sym typeface="Symbol" panose="05050102010706020507" pitchFamily="18" charset="2"/>
              </a:rPr>
              <a:t>{PSF, PDF}</a:t>
            </a:r>
            <a:endParaRPr lang="zh-CN" altLang="en-US" dirty="0"/>
          </a:p>
          <a:p>
            <a:r>
              <a:rPr lang="zh-CN" altLang="en-US" dirty="0" smtClean="0">
                <a:sym typeface="Symbol" panose="05050102010706020507" pitchFamily="18" charset="2"/>
              </a:rPr>
              <a:t> </a:t>
            </a:r>
            <a:r>
              <a:rPr lang="en-US" altLang="zh-CN" dirty="0" smtClean="0">
                <a:sym typeface="Symbol" panose="05050102010706020507" pitchFamily="18" charset="2"/>
              </a:rPr>
              <a:t>{Strong, Weak}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2166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858"/>
    </mc:Choice>
    <mc:Fallback xmlns="">
      <p:transition spd="slow" advTm="178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Example: </a:t>
            </a:r>
            <a:r>
              <a:rPr lang="en-US" altLang="zh-CN" dirty="0" smtClean="0"/>
              <a:t>Ticket locks</a:t>
            </a:r>
            <a:endParaRPr lang="zh-CN" altLang="en-US" dirty="0"/>
          </a:p>
        </p:txBody>
      </p:sp>
      <p:sp>
        <p:nvSpPr>
          <p:cNvPr id="3" name="文本框 2"/>
          <p:cNvSpPr txBox="1"/>
          <p:nvPr/>
        </p:nvSpPr>
        <p:spPr>
          <a:xfrm>
            <a:off x="1244793" y="4046142"/>
            <a:ext cx="16080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>
                <a:solidFill>
                  <a:prstClr val="black"/>
                </a:solidFill>
              </a:rPr>
              <a:t>Ticket locks</a:t>
            </a:r>
            <a:endParaRPr lang="zh-CN" altLang="en-US" sz="2400" dirty="0">
              <a:solidFill>
                <a:prstClr val="black"/>
              </a:solidFill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2820149" y="4013163"/>
            <a:ext cx="6000750" cy="2699244"/>
            <a:chOff x="2956744" y="4258488"/>
            <a:chExt cx="6000750" cy="2699244"/>
          </a:xfrm>
        </p:grpSpPr>
        <p:grpSp>
          <p:nvGrpSpPr>
            <p:cNvPr id="6" name="组合 5"/>
            <p:cNvGrpSpPr/>
            <p:nvPr/>
          </p:nvGrpSpPr>
          <p:grpSpPr>
            <a:xfrm>
              <a:off x="2956744" y="4258488"/>
              <a:ext cx="6000750" cy="2466975"/>
              <a:chOff x="2956744" y="4258488"/>
              <a:chExt cx="6000750" cy="2466975"/>
            </a:xfrm>
          </p:grpSpPr>
          <p:pic>
            <p:nvPicPr>
              <p:cNvPr id="8" name="图片 7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56744" y="4258488"/>
                <a:ext cx="6000750" cy="2466975"/>
              </a:xfrm>
              <a:prstGeom prst="rect">
                <a:avLst/>
              </a:prstGeom>
            </p:spPr>
          </p:pic>
          <p:pic>
            <p:nvPicPr>
              <p:cNvPr id="9" name="图片 8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950197" y="4753132"/>
                <a:ext cx="643955" cy="431450"/>
              </a:xfrm>
              <a:prstGeom prst="rect">
                <a:avLst/>
              </a:prstGeom>
            </p:spPr>
          </p:pic>
        </p:grpSp>
        <p:sp>
          <p:nvSpPr>
            <p:cNvPr id="7" name="文本框 6"/>
            <p:cNvSpPr txBox="1"/>
            <p:nvPr/>
          </p:nvSpPr>
          <p:spPr>
            <a:xfrm>
              <a:off x="4032141" y="6496067"/>
              <a:ext cx="384643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i="1" dirty="0" smtClean="0">
                  <a:solidFill>
                    <a:prstClr val="black"/>
                  </a:solidFill>
                </a:rPr>
                <a:t>Queue management in banks</a:t>
              </a:r>
              <a:endParaRPr lang="zh-CN" altLang="en-US" sz="2400" i="1" dirty="0">
                <a:solidFill>
                  <a:prstClr val="black"/>
                </a:solidFill>
              </a:endParaRPr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614049" y="1738270"/>
            <a:ext cx="3530592" cy="232371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altLang="zh-CN" sz="2000" b="1" dirty="0" err="1" smtClean="0">
                <a:solidFill>
                  <a:prstClr val="black"/>
                </a:solidFill>
              </a:rPr>
              <a:t>acq</a:t>
            </a:r>
            <a:r>
              <a:rPr lang="en-US" altLang="zh-CN" sz="2000" b="1" dirty="0" smtClean="0">
                <a:solidFill>
                  <a:prstClr val="black"/>
                </a:solidFill>
              </a:rPr>
              <a:t>() {</a:t>
            </a:r>
          </a:p>
          <a:p>
            <a:pPr>
              <a:spcBef>
                <a:spcPts val="600"/>
              </a:spcBef>
            </a:pPr>
            <a:r>
              <a:rPr lang="en-US" altLang="zh-CN" sz="2000" b="1" dirty="0" smtClean="0">
                <a:solidFill>
                  <a:prstClr val="black"/>
                </a:solidFill>
              </a:rPr>
              <a:t>    local</a:t>
            </a:r>
            <a:r>
              <a:rPr lang="en-US" altLang="zh-CN" sz="2000" dirty="0" smtClean="0">
                <a:solidFill>
                  <a:prstClr val="black"/>
                </a:solidFill>
              </a:rPr>
              <a:t> </a:t>
            </a:r>
            <a:r>
              <a:rPr lang="en-US" altLang="zh-CN" sz="2000" dirty="0" err="1" smtClean="0">
                <a:solidFill>
                  <a:prstClr val="black"/>
                </a:solidFill>
              </a:rPr>
              <a:t>i</a:t>
            </a:r>
            <a:r>
              <a:rPr lang="en-US" altLang="zh-CN" sz="2000" dirty="0" smtClean="0">
                <a:solidFill>
                  <a:prstClr val="black"/>
                </a:solidFill>
              </a:rPr>
              <a:t>;</a:t>
            </a:r>
            <a:endParaRPr lang="en-US" altLang="zh-CN" sz="2000" dirty="0">
              <a:solidFill>
                <a:prstClr val="black"/>
              </a:solidFill>
            </a:endParaRPr>
          </a:p>
          <a:p>
            <a:pPr>
              <a:spcBef>
                <a:spcPts val="600"/>
              </a:spcBef>
            </a:pPr>
            <a:r>
              <a:rPr lang="en-US" altLang="zh-CN" sz="2000" dirty="0">
                <a:solidFill>
                  <a:prstClr val="black"/>
                </a:solidFill>
              </a:rPr>
              <a:t>    </a:t>
            </a:r>
            <a:r>
              <a:rPr lang="en-US" altLang="zh-CN" sz="2000" dirty="0" err="1">
                <a:solidFill>
                  <a:prstClr val="black"/>
                </a:solidFill>
              </a:rPr>
              <a:t>i</a:t>
            </a:r>
            <a:r>
              <a:rPr lang="en-US" altLang="zh-CN" sz="2000" dirty="0">
                <a:solidFill>
                  <a:prstClr val="black"/>
                </a:solidFill>
              </a:rPr>
              <a:t> := </a:t>
            </a:r>
            <a:r>
              <a:rPr lang="en-US" altLang="zh-CN" sz="2000" b="1" dirty="0" err="1">
                <a:solidFill>
                  <a:prstClr val="black"/>
                </a:solidFill>
              </a:rPr>
              <a:t>getAndInc</a:t>
            </a:r>
            <a:r>
              <a:rPr lang="en-US" altLang="zh-CN" sz="2000" dirty="0">
                <a:solidFill>
                  <a:prstClr val="black"/>
                </a:solidFill>
              </a:rPr>
              <a:t>( </a:t>
            </a:r>
            <a:r>
              <a:rPr lang="en-US" altLang="zh-CN" sz="2000" b="1" dirty="0">
                <a:solidFill>
                  <a:srgbClr val="0000FF"/>
                </a:solidFill>
              </a:rPr>
              <a:t>next</a:t>
            </a:r>
            <a:r>
              <a:rPr lang="en-US" altLang="zh-CN" sz="2000" dirty="0">
                <a:solidFill>
                  <a:prstClr val="black"/>
                </a:solidFill>
              </a:rPr>
              <a:t> ); </a:t>
            </a:r>
          </a:p>
          <a:p>
            <a:pPr>
              <a:spcBef>
                <a:spcPts val="600"/>
              </a:spcBef>
            </a:pPr>
            <a:r>
              <a:rPr lang="en-US" altLang="zh-CN" sz="2000" dirty="0">
                <a:solidFill>
                  <a:prstClr val="black"/>
                </a:solidFill>
              </a:rPr>
              <a:t>    </a:t>
            </a:r>
            <a:r>
              <a:rPr lang="en-US" altLang="zh-CN" sz="2000" b="1" dirty="0">
                <a:solidFill>
                  <a:prstClr val="black"/>
                </a:solidFill>
              </a:rPr>
              <a:t>while</a:t>
            </a:r>
            <a:r>
              <a:rPr lang="en-US" altLang="zh-CN" sz="2000" dirty="0">
                <a:solidFill>
                  <a:prstClr val="black"/>
                </a:solidFill>
              </a:rPr>
              <a:t>( </a:t>
            </a:r>
            <a:r>
              <a:rPr lang="en-US" altLang="zh-CN" sz="2000" dirty="0" err="1">
                <a:solidFill>
                  <a:prstClr val="black"/>
                </a:solidFill>
              </a:rPr>
              <a:t>i</a:t>
            </a:r>
            <a:r>
              <a:rPr lang="en-US" altLang="zh-CN" sz="2000" dirty="0">
                <a:solidFill>
                  <a:prstClr val="black"/>
                </a:solidFill>
              </a:rPr>
              <a:t> != </a:t>
            </a:r>
            <a:r>
              <a:rPr lang="en-US" altLang="zh-CN" sz="2000" b="1" dirty="0">
                <a:solidFill>
                  <a:srgbClr val="0000FF"/>
                </a:solidFill>
              </a:rPr>
              <a:t>serving</a:t>
            </a:r>
            <a:r>
              <a:rPr lang="en-US" altLang="zh-CN" sz="2000" dirty="0">
                <a:solidFill>
                  <a:srgbClr val="0000FF"/>
                </a:solidFill>
              </a:rPr>
              <a:t> </a:t>
            </a:r>
            <a:r>
              <a:rPr lang="en-US" altLang="zh-CN" sz="2000" dirty="0">
                <a:solidFill>
                  <a:prstClr val="black"/>
                </a:solidFill>
              </a:rPr>
              <a:t>) {} </a:t>
            </a:r>
            <a:r>
              <a:rPr lang="en-US" altLang="zh-CN" sz="2000" dirty="0" smtClean="0">
                <a:solidFill>
                  <a:prstClr val="black"/>
                </a:solidFill>
              </a:rPr>
              <a:t>;</a:t>
            </a:r>
          </a:p>
          <a:p>
            <a:pPr>
              <a:spcBef>
                <a:spcPts val="600"/>
              </a:spcBef>
            </a:pPr>
            <a:r>
              <a:rPr lang="en-US" altLang="zh-CN" sz="2000" b="1" dirty="0" smtClean="0">
                <a:solidFill>
                  <a:prstClr val="black"/>
                </a:solidFill>
              </a:rPr>
              <a:t>}</a:t>
            </a:r>
          </a:p>
          <a:p>
            <a:pPr>
              <a:spcBef>
                <a:spcPts val="600"/>
              </a:spcBef>
            </a:pPr>
            <a:r>
              <a:rPr lang="en-US" altLang="zh-CN" sz="2000" b="1" dirty="0" err="1" smtClean="0">
                <a:solidFill>
                  <a:prstClr val="black"/>
                </a:solidFill>
              </a:rPr>
              <a:t>rel</a:t>
            </a:r>
            <a:r>
              <a:rPr lang="en-US" altLang="zh-CN" sz="2000" b="1" dirty="0" smtClean="0">
                <a:solidFill>
                  <a:prstClr val="black"/>
                </a:solidFill>
              </a:rPr>
              <a:t>() {</a:t>
            </a:r>
            <a:r>
              <a:rPr lang="en-US" altLang="zh-CN" sz="2000" b="1" dirty="0" smtClean="0">
                <a:solidFill>
                  <a:srgbClr val="0000FF"/>
                </a:solidFill>
              </a:rPr>
              <a:t>  serving</a:t>
            </a:r>
            <a:r>
              <a:rPr lang="en-US" altLang="zh-CN" sz="2000" dirty="0" smtClean="0">
                <a:solidFill>
                  <a:srgbClr val="0000FF"/>
                </a:solidFill>
              </a:rPr>
              <a:t> </a:t>
            </a:r>
            <a:r>
              <a:rPr lang="en-US" altLang="zh-CN" sz="2000" dirty="0">
                <a:solidFill>
                  <a:prstClr val="black"/>
                </a:solidFill>
              </a:rPr>
              <a:t>:= </a:t>
            </a:r>
            <a:r>
              <a:rPr lang="en-US" altLang="zh-CN" sz="2000" b="1" dirty="0" smtClean="0">
                <a:solidFill>
                  <a:srgbClr val="0000FF"/>
                </a:solidFill>
              </a:rPr>
              <a:t>serving</a:t>
            </a:r>
            <a:r>
              <a:rPr lang="en-US" altLang="zh-CN" sz="2000" dirty="0" smtClean="0">
                <a:solidFill>
                  <a:prstClr val="black"/>
                </a:solidFill>
              </a:rPr>
              <a:t> + 1;  </a:t>
            </a:r>
            <a:r>
              <a:rPr lang="en-US" altLang="zh-CN" sz="2000" b="1" dirty="0" smtClean="0">
                <a:solidFill>
                  <a:prstClr val="black"/>
                </a:solidFill>
              </a:rPr>
              <a:t>}</a:t>
            </a:r>
            <a:endParaRPr lang="zh-CN" altLang="en-US" sz="2000" b="1" dirty="0">
              <a:solidFill>
                <a:prstClr val="black"/>
              </a:solidFill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6906803" y="4109990"/>
            <a:ext cx="655116" cy="1364691"/>
            <a:chOff x="7043398" y="4355315"/>
            <a:chExt cx="655116" cy="1364691"/>
          </a:xfrm>
        </p:grpSpPr>
        <p:cxnSp>
          <p:nvCxnSpPr>
            <p:cNvPr id="13" name="直接箭头连接符 12"/>
            <p:cNvCxnSpPr/>
            <p:nvPr/>
          </p:nvCxnSpPr>
          <p:spPr>
            <a:xfrm>
              <a:off x="7370956" y="4721972"/>
              <a:ext cx="0" cy="998034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文本框 13"/>
            <p:cNvSpPr txBox="1"/>
            <p:nvPr/>
          </p:nvSpPr>
          <p:spPr>
            <a:xfrm>
              <a:off x="7043398" y="4355315"/>
              <a:ext cx="65511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000" b="1" dirty="0" smtClean="0">
                  <a:solidFill>
                    <a:srgbClr val="FF0000"/>
                  </a:solidFill>
                </a:rPr>
                <a:t>next</a:t>
              </a:r>
              <a:endParaRPr lang="zh-CN" altLang="en-US" sz="2000" b="1" dirty="0">
                <a:solidFill>
                  <a:srgbClr val="FF0000"/>
                </a:solidFill>
              </a:endParaRPr>
            </a:p>
          </p:txBody>
        </p:sp>
      </p:grpSp>
      <p:pic>
        <p:nvPicPr>
          <p:cNvPr id="15" name="图片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8433" y="4109990"/>
            <a:ext cx="1384436" cy="1384436"/>
          </a:xfrm>
          <a:prstGeom prst="rect">
            <a:avLst/>
          </a:prstGeom>
        </p:spPr>
      </p:pic>
      <p:grpSp>
        <p:nvGrpSpPr>
          <p:cNvPr id="16" name="组合 15"/>
          <p:cNvGrpSpPr/>
          <p:nvPr/>
        </p:nvGrpSpPr>
        <p:grpSpPr>
          <a:xfrm>
            <a:off x="4457560" y="4184400"/>
            <a:ext cx="1159846" cy="539132"/>
            <a:chOff x="6007992" y="4744438"/>
            <a:chExt cx="1159846" cy="539132"/>
          </a:xfrm>
        </p:grpSpPr>
        <p:cxnSp>
          <p:nvCxnSpPr>
            <p:cNvPr id="17" name="直接箭头连接符 16"/>
            <p:cNvCxnSpPr/>
            <p:nvPr/>
          </p:nvCxnSpPr>
          <p:spPr>
            <a:xfrm flipH="1">
              <a:off x="6007992" y="5067845"/>
              <a:ext cx="535406" cy="215725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文本框 17"/>
            <p:cNvSpPr txBox="1"/>
            <p:nvPr/>
          </p:nvSpPr>
          <p:spPr>
            <a:xfrm>
              <a:off x="6213089" y="4744438"/>
              <a:ext cx="95474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000" b="1" dirty="0">
                  <a:solidFill>
                    <a:srgbClr val="FF0000"/>
                  </a:solidFill>
                </a:rPr>
                <a:t>serving</a:t>
              </a:r>
              <a:endParaRPr lang="zh-CN" altLang="en-US" sz="20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6030826" y="3990085"/>
            <a:ext cx="247184" cy="852724"/>
            <a:chOff x="7043398" y="4411070"/>
            <a:chExt cx="247184" cy="852724"/>
          </a:xfrm>
        </p:grpSpPr>
        <p:cxnSp>
          <p:nvCxnSpPr>
            <p:cNvPr id="20" name="直接箭头连接符 19"/>
            <p:cNvCxnSpPr/>
            <p:nvPr/>
          </p:nvCxnSpPr>
          <p:spPr>
            <a:xfrm>
              <a:off x="7166990" y="4769590"/>
              <a:ext cx="0" cy="494204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文本框 20"/>
            <p:cNvSpPr txBox="1"/>
            <p:nvPr/>
          </p:nvSpPr>
          <p:spPr>
            <a:xfrm>
              <a:off x="7043398" y="4411070"/>
              <a:ext cx="24718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000" b="1" dirty="0" err="1" smtClean="0">
                  <a:solidFill>
                    <a:srgbClr val="FF0000"/>
                  </a:solidFill>
                </a:rPr>
                <a:t>i</a:t>
              </a:r>
              <a:endParaRPr lang="zh-CN" altLang="en-US" sz="20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22" name="文本框 21"/>
          <p:cNvSpPr txBox="1"/>
          <p:nvPr/>
        </p:nvSpPr>
        <p:spPr>
          <a:xfrm>
            <a:off x="6030826" y="2454839"/>
            <a:ext cx="8868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>
                <a:solidFill>
                  <a:srgbClr val="FF0000"/>
                </a:solidFill>
              </a:rPr>
              <a:t>Fair!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85682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205"/>
    </mc:Choice>
    <mc:Fallback xmlns="">
      <p:transition spd="slow" advTm="272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Our solution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b="1" dirty="0"/>
              <a:t>Code wrappers</a:t>
            </a:r>
            <a:r>
              <a:rPr lang="en-US" altLang="zh-CN" dirty="0"/>
              <a:t>: syntactic transformations that turn </a:t>
            </a:r>
            <a:r>
              <a:rPr lang="en-US" altLang="zh-CN" b="1" dirty="0"/>
              <a:t>await</a:t>
            </a:r>
            <a:r>
              <a:rPr lang="en-US" altLang="zh-CN" dirty="0"/>
              <a:t>(</a:t>
            </a:r>
            <a:r>
              <a:rPr lang="en-US" altLang="zh-CN" dirty="0">
                <a:solidFill>
                  <a:srgbClr val="0000FF"/>
                </a:solidFill>
              </a:rPr>
              <a:t>B</a:t>
            </a:r>
            <a:r>
              <a:rPr lang="en-US" altLang="zh-CN" dirty="0"/>
              <a:t>){</a:t>
            </a:r>
            <a:r>
              <a:rPr lang="en-US" altLang="zh-CN" dirty="0">
                <a:solidFill>
                  <a:srgbClr val="0000FF"/>
                </a:solidFill>
              </a:rPr>
              <a:t>C</a:t>
            </a:r>
            <a:r>
              <a:rPr lang="en-US" altLang="zh-CN" dirty="0"/>
              <a:t>} to proper (possibly </a:t>
            </a:r>
            <a:r>
              <a:rPr lang="en-US" altLang="zh-CN" b="1" dirty="0"/>
              <a:t>non-atomic</a:t>
            </a:r>
            <a:r>
              <a:rPr lang="en-US" altLang="zh-CN" dirty="0"/>
              <a:t>) specs</a:t>
            </a:r>
            <a:endParaRPr lang="zh-CN" altLang="en-US" dirty="0"/>
          </a:p>
        </p:txBody>
      </p:sp>
      <p:sp>
        <p:nvSpPr>
          <p:cNvPr id="16" name="矩形 15"/>
          <p:cNvSpPr/>
          <p:nvPr/>
        </p:nvSpPr>
        <p:spPr>
          <a:xfrm>
            <a:off x="1158239" y="2864426"/>
            <a:ext cx="74371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 smtClean="0">
                <a:solidFill>
                  <a:srgbClr val="0000FF"/>
                </a:solidFill>
              </a:rPr>
              <a:t>O</a:t>
            </a:r>
            <a:r>
              <a:rPr lang="en-US" altLang="zh-CN" sz="2400" dirty="0" smtClean="0">
                <a:solidFill>
                  <a:prstClr val="black"/>
                </a:solidFill>
              </a:rPr>
              <a:t> lin.</a:t>
            </a:r>
            <a:r>
              <a:rPr lang="en-US" altLang="zh-CN" sz="2400" dirty="0">
                <a:solidFill>
                  <a:prstClr val="black"/>
                </a:solidFill>
              </a:rPr>
              <a:t> +</a:t>
            </a:r>
            <a:r>
              <a:rPr lang="en-US" altLang="zh-CN" sz="2400" dirty="0" smtClean="0">
                <a:solidFill>
                  <a:prstClr val="black"/>
                </a:solidFill>
              </a:rPr>
              <a:t> progress P  </a:t>
            </a:r>
            <a:r>
              <a:rPr lang="en-US" altLang="zh-CN" sz="2400" b="1" dirty="0" smtClean="0">
                <a:solidFill>
                  <a:prstClr val="black"/>
                </a:solidFill>
                <a:sym typeface="Symbol" panose="05050102010706020507" pitchFamily="18" charset="2"/>
              </a:rPr>
              <a:t></a:t>
            </a:r>
            <a:r>
              <a:rPr lang="en-US" altLang="zh-CN" sz="2400" b="1" dirty="0" smtClean="0">
                <a:solidFill>
                  <a:prstClr val="black"/>
                </a:solidFill>
              </a:rPr>
              <a:t>   </a:t>
            </a:r>
            <a:r>
              <a:rPr lang="en-US" altLang="zh-CN" sz="2400" b="1" dirty="0" smtClean="0">
                <a:solidFill>
                  <a:srgbClr val="0000FF"/>
                </a:solidFill>
              </a:rPr>
              <a:t>O  </a:t>
            </a:r>
            <a:r>
              <a:rPr lang="en-US" altLang="zh-CN" sz="2400" b="1" dirty="0" smtClean="0">
                <a:solidFill>
                  <a:prstClr val="black"/>
                </a:solidFill>
                <a:sym typeface="Symbol"/>
              </a:rPr>
              <a:t></a:t>
            </a:r>
            <a:r>
              <a:rPr lang="en-US" altLang="zh-CN" sz="2400" b="1" baseline="-25000" dirty="0" err="1">
                <a:solidFill>
                  <a:prstClr val="black"/>
                </a:solidFill>
                <a:sym typeface="Symbol"/>
              </a:rPr>
              <a:t>ctxt</a:t>
            </a:r>
            <a:r>
              <a:rPr lang="en-US" altLang="zh-CN" sz="2400" b="1" dirty="0">
                <a:solidFill>
                  <a:prstClr val="black"/>
                </a:solidFill>
                <a:sym typeface="Symbol"/>
              </a:rPr>
              <a:t> </a:t>
            </a:r>
            <a:r>
              <a:rPr lang="en-US" altLang="zh-CN" sz="2400" dirty="0">
                <a:solidFill>
                  <a:srgbClr val="FF0000"/>
                </a:solidFill>
              </a:rPr>
              <a:t>P-</a:t>
            </a:r>
            <a:r>
              <a:rPr lang="en-US" altLang="zh-CN" sz="2400" dirty="0">
                <a:solidFill>
                  <a:srgbClr val="FF0000"/>
                </a:solidFill>
                <a:sym typeface="Symbol" panose="05050102010706020507" pitchFamily="18" charset="2"/>
              </a:rPr>
              <a:t>-</a:t>
            </a:r>
            <a:r>
              <a:rPr lang="en-US" altLang="zh-CN" sz="2400" dirty="0" smtClean="0"/>
              <a:t>Wrapper( </a:t>
            </a:r>
            <a:r>
              <a:rPr lang="en-US" altLang="zh-CN" sz="2400" b="1" dirty="0" smtClean="0"/>
              <a:t>await</a:t>
            </a:r>
            <a:r>
              <a:rPr lang="en-US" altLang="zh-CN" sz="2400" dirty="0" smtClean="0"/>
              <a:t>(B){ </a:t>
            </a:r>
            <a:r>
              <a:rPr lang="en-US" altLang="zh-CN" sz="2400" dirty="0"/>
              <a:t>C </a:t>
            </a:r>
            <a:r>
              <a:rPr lang="en-US" altLang="zh-CN" sz="2400" dirty="0" smtClean="0"/>
              <a:t>} ) </a:t>
            </a:r>
            <a:endParaRPr lang="zh-CN" altLang="en-US" sz="2400" baseline="-25000" dirty="0">
              <a:solidFill>
                <a:prstClr val="black"/>
              </a:solidFill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6594867" y="3298297"/>
            <a:ext cx="20552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olidFill>
                  <a:srgbClr val="FF0000"/>
                </a:solidFill>
                <a:sym typeface="Symbol" panose="05050102010706020507" pitchFamily="18" charset="2"/>
              </a:rPr>
              <a:t>P </a:t>
            </a:r>
            <a:r>
              <a:rPr lang="zh-CN" altLang="en-US" dirty="0">
                <a:solidFill>
                  <a:srgbClr val="FF0000"/>
                </a:solidFill>
                <a:sym typeface="Symbol" panose="05050102010706020507" pitchFamily="18" charset="2"/>
              </a:rPr>
              <a:t> </a:t>
            </a:r>
            <a:r>
              <a:rPr lang="en-US" altLang="zh-CN" dirty="0">
                <a:solidFill>
                  <a:srgbClr val="FF0000"/>
                </a:solidFill>
                <a:sym typeface="Symbol" panose="05050102010706020507" pitchFamily="18" charset="2"/>
              </a:rPr>
              <a:t>{PSF, PDF}</a:t>
            </a:r>
            <a:endParaRPr lang="zh-CN" altLang="en-US" dirty="0">
              <a:solidFill>
                <a:srgbClr val="FF0000"/>
              </a:solidFill>
            </a:endParaRPr>
          </a:p>
          <a:p>
            <a:r>
              <a:rPr lang="zh-CN" altLang="en-US" dirty="0" smtClean="0">
                <a:sym typeface="Symbol" panose="05050102010706020507" pitchFamily="18" charset="2"/>
              </a:rPr>
              <a:t> </a:t>
            </a:r>
            <a:r>
              <a:rPr lang="en-US" altLang="zh-CN" dirty="0" smtClean="0">
                <a:sym typeface="Symbol" panose="05050102010706020507" pitchFamily="18" charset="2"/>
              </a:rPr>
              <a:t>{Strong, Weak}</a:t>
            </a:r>
          </a:p>
        </p:txBody>
      </p:sp>
      <p:sp>
        <p:nvSpPr>
          <p:cNvPr id="19" name="圆角矩形标注 18"/>
          <p:cNvSpPr/>
          <p:nvPr/>
        </p:nvSpPr>
        <p:spPr>
          <a:xfrm>
            <a:off x="404312" y="4020992"/>
            <a:ext cx="3605900" cy="957671"/>
          </a:xfrm>
          <a:prstGeom prst="wedgeRoundRectCallout">
            <a:avLst>
              <a:gd name="adj1" fmla="val 42961"/>
              <a:gd name="adj2" fmla="val -12062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b="1" dirty="0" smtClean="0">
                <a:solidFill>
                  <a:srgbClr val="FFFF00"/>
                </a:solidFill>
              </a:rPr>
              <a:t>Abstraction Theorem</a:t>
            </a:r>
          </a:p>
          <a:p>
            <a:pPr algn="ctr"/>
            <a:r>
              <a:rPr lang="en-US" altLang="zh-CN" sz="2800" dirty="0" smtClean="0"/>
              <a:t>to establish equiv.</a:t>
            </a:r>
            <a:endParaRPr lang="zh-CN" altLang="en-US" sz="2800" dirty="0"/>
          </a:p>
        </p:txBody>
      </p:sp>
      <p:sp>
        <p:nvSpPr>
          <p:cNvPr id="27" name="文本框 26"/>
          <p:cNvSpPr txBox="1"/>
          <p:nvPr/>
        </p:nvSpPr>
        <p:spPr>
          <a:xfrm>
            <a:off x="1158239" y="5054593"/>
            <a:ext cx="71378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2800" b="1" i="1" dirty="0" smtClean="0"/>
              <a:t>Justifies wrappers: abstractions NOT too weak</a:t>
            </a:r>
            <a:endParaRPr lang="en-US" altLang="zh-CN" sz="2800" b="1" i="1" dirty="0"/>
          </a:p>
        </p:txBody>
      </p:sp>
      <p:sp>
        <p:nvSpPr>
          <p:cNvPr id="28" name="文本框 27"/>
          <p:cNvSpPr txBox="1"/>
          <p:nvPr/>
        </p:nvSpPr>
        <p:spPr>
          <a:xfrm>
            <a:off x="1158240" y="5653743"/>
            <a:ext cx="54366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2800" b="1" i="1" dirty="0" smtClean="0"/>
              <a:t>Justifies P (PSF/PDF): implies CR</a:t>
            </a:r>
            <a:endParaRPr lang="en-US" altLang="zh-CN" sz="2800" b="1" i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26861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315"/>
    </mc:Choice>
    <mc:Fallback xmlns="">
      <p:transition spd="slow" advTm="303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7" grpId="0"/>
      <p:bldP spid="28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Program logic</a:t>
            </a:r>
            <a:endParaRPr lang="zh-CN" altLang="en-US" dirty="0"/>
          </a:p>
        </p:txBody>
      </p:sp>
      <p:grpSp>
        <p:nvGrpSpPr>
          <p:cNvPr id="6" name="组合 5"/>
          <p:cNvGrpSpPr/>
          <p:nvPr/>
        </p:nvGrpSpPr>
        <p:grpSpPr>
          <a:xfrm>
            <a:off x="745870" y="4504067"/>
            <a:ext cx="7671157" cy="1171757"/>
            <a:chOff x="1158239" y="2077616"/>
            <a:chExt cx="7671157" cy="1171757"/>
          </a:xfrm>
        </p:grpSpPr>
        <p:sp>
          <p:nvSpPr>
            <p:cNvPr id="16" name="矩形 15"/>
            <p:cNvSpPr/>
            <p:nvPr/>
          </p:nvSpPr>
          <p:spPr>
            <a:xfrm>
              <a:off x="1158239" y="2077616"/>
              <a:ext cx="7437121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400" b="1" dirty="0" smtClean="0">
                  <a:solidFill>
                    <a:srgbClr val="0000FF"/>
                  </a:solidFill>
                </a:rPr>
                <a:t>O</a:t>
              </a:r>
              <a:r>
                <a:rPr lang="en-US" altLang="zh-CN" sz="2400" dirty="0" smtClean="0">
                  <a:solidFill>
                    <a:prstClr val="black"/>
                  </a:solidFill>
                </a:rPr>
                <a:t> lin.</a:t>
              </a:r>
              <a:r>
                <a:rPr lang="en-US" altLang="zh-CN" sz="2400" dirty="0">
                  <a:solidFill>
                    <a:prstClr val="black"/>
                  </a:solidFill>
                </a:rPr>
                <a:t> +</a:t>
              </a:r>
              <a:r>
                <a:rPr lang="en-US" altLang="zh-CN" sz="2400" dirty="0" smtClean="0">
                  <a:solidFill>
                    <a:prstClr val="black"/>
                  </a:solidFill>
                </a:rPr>
                <a:t> progress P  </a:t>
              </a:r>
              <a:r>
                <a:rPr lang="en-US" altLang="zh-CN" sz="2400" b="1" dirty="0" smtClean="0">
                  <a:solidFill>
                    <a:prstClr val="black"/>
                  </a:solidFill>
                  <a:sym typeface="Symbol" panose="05050102010706020507" pitchFamily="18" charset="2"/>
                </a:rPr>
                <a:t></a:t>
              </a:r>
              <a:r>
                <a:rPr lang="en-US" altLang="zh-CN" sz="2400" b="1" dirty="0" smtClean="0">
                  <a:solidFill>
                    <a:prstClr val="black"/>
                  </a:solidFill>
                </a:rPr>
                <a:t>   </a:t>
              </a:r>
              <a:r>
                <a:rPr lang="en-US" altLang="zh-CN" sz="2400" b="1" dirty="0" smtClean="0">
                  <a:solidFill>
                    <a:srgbClr val="0000FF"/>
                  </a:solidFill>
                </a:rPr>
                <a:t>O  </a:t>
              </a:r>
              <a:r>
                <a:rPr lang="en-US" altLang="zh-CN" sz="2400" b="1" dirty="0" smtClean="0">
                  <a:solidFill>
                    <a:prstClr val="black"/>
                  </a:solidFill>
                  <a:sym typeface="Symbol"/>
                </a:rPr>
                <a:t></a:t>
              </a:r>
              <a:r>
                <a:rPr lang="en-US" altLang="zh-CN" sz="2400" b="1" baseline="-25000" dirty="0" err="1">
                  <a:solidFill>
                    <a:prstClr val="black"/>
                  </a:solidFill>
                  <a:sym typeface="Symbol"/>
                </a:rPr>
                <a:t>ctxt</a:t>
              </a:r>
              <a:r>
                <a:rPr lang="en-US" altLang="zh-CN" sz="2400" b="1" dirty="0">
                  <a:solidFill>
                    <a:prstClr val="black"/>
                  </a:solidFill>
                  <a:sym typeface="Symbol"/>
                </a:rPr>
                <a:t> </a:t>
              </a:r>
              <a:r>
                <a:rPr lang="en-US" altLang="zh-CN" sz="2400" dirty="0">
                  <a:solidFill>
                    <a:srgbClr val="FF0000"/>
                  </a:solidFill>
                </a:rPr>
                <a:t>P-</a:t>
              </a:r>
              <a:r>
                <a:rPr lang="en-US" altLang="zh-CN" sz="2400" dirty="0">
                  <a:solidFill>
                    <a:srgbClr val="FF0000"/>
                  </a:solidFill>
                  <a:sym typeface="Symbol" panose="05050102010706020507" pitchFamily="18" charset="2"/>
                </a:rPr>
                <a:t>-</a:t>
              </a:r>
              <a:r>
                <a:rPr lang="en-US" altLang="zh-CN" sz="2400" dirty="0" smtClean="0"/>
                <a:t>Wrapper( </a:t>
              </a:r>
              <a:r>
                <a:rPr lang="en-US" altLang="zh-CN" sz="2400" b="1" dirty="0" smtClean="0"/>
                <a:t>await</a:t>
              </a:r>
              <a:r>
                <a:rPr lang="en-US" altLang="zh-CN" sz="2400" dirty="0" smtClean="0"/>
                <a:t>(B){ </a:t>
              </a:r>
              <a:r>
                <a:rPr lang="en-US" altLang="zh-CN" sz="2400" dirty="0"/>
                <a:t>C </a:t>
              </a:r>
              <a:r>
                <a:rPr lang="en-US" altLang="zh-CN" sz="2400" dirty="0" smtClean="0"/>
                <a:t>} ) </a:t>
              </a:r>
              <a:endParaRPr lang="zh-CN" altLang="en-US" sz="2400" baseline="-25000" dirty="0">
                <a:solidFill>
                  <a:prstClr val="black"/>
                </a:solidFill>
              </a:endParaRPr>
            </a:p>
          </p:txBody>
        </p:sp>
        <p:sp>
          <p:nvSpPr>
            <p:cNvPr id="33" name="文本框 32"/>
            <p:cNvSpPr txBox="1"/>
            <p:nvPr/>
          </p:nvSpPr>
          <p:spPr>
            <a:xfrm>
              <a:off x="6774161" y="2603042"/>
              <a:ext cx="20552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 smtClean="0">
                  <a:solidFill>
                    <a:srgbClr val="FF0000"/>
                  </a:solidFill>
                  <a:sym typeface="Symbol" panose="05050102010706020507" pitchFamily="18" charset="2"/>
                </a:rPr>
                <a:t>P </a:t>
              </a:r>
              <a:r>
                <a:rPr lang="zh-CN" altLang="en-US" dirty="0">
                  <a:solidFill>
                    <a:srgbClr val="FF0000"/>
                  </a:solidFill>
                  <a:sym typeface="Symbol" panose="05050102010706020507" pitchFamily="18" charset="2"/>
                </a:rPr>
                <a:t> </a:t>
              </a:r>
              <a:r>
                <a:rPr lang="en-US" altLang="zh-CN" dirty="0">
                  <a:solidFill>
                    <a:srgbClr val="FF0000"/>
                  </a:solidFill>
                  <a:sym typeface="Symbol" panose="05050102010706020507" pitchFamily="18" charset="2"/>
                </a:rPr>
                <a:t>{PSF, PDF}</a:t>
              </a:r>
              <a:endParaRPr lang="zh-CN" altLang="en-US" dirty="0">
                <a:solidFill>
                  <a:srgbClr val="FF0000"/>
                </a:solidFill>
              </a:endParaRPr>
            </a:p>
            <a:p>
              <a:r>
                <a:rPr lang="zh-CN" altLang="en-US" dirty="0" smtClean="0">
                  <a:sym typeface="Symbol" panose="05050102010706020507" pitchFamily="18" charset="2"/>
                </a:rPr>
                <a:t> </a:t>
              </a:r>
              <a:r>
                <a:rPr lang="en-US" altLang="zh-CN" dirty="0" smtClean="0">
                  <a:sym typeface="Symbol" panose="05050102010706020507" pitchFamily="18" charset="2"/>
                </a:rPr>
                <a:t>{Strong, Weak}</a:t>
              </a: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2441994" y="1909293"/>
            <a:ext cx="5231518" cy="1386746"/>
            <a:chOff x="284035" y="3345355"/>
            <a:chExt cx="5231518" cy="1386746"/>
          </a:xfrm>
        </p:grpSpPr>
        <p:grpSp>
          <p:nvGrpSpPr>
            <p:cNvPr id="8" name="组合 7"/>
            <p:cNvGrpSpPr/>
            <p:nvPr/>
          </p:nvGrpSpPr>
          <p:grpSpPr>
            <a:xfrm>
              <a:off x="284035" y="3345355"/>
              <a:ext cx="3812667" cy="1029740"/>
              <a:chOff x="2961494" y="3802867"/>
              <a:chExt cx="3812667" cy="1029740"/>
            </a:xfrm>
          </p:grpSpPr>
          <p:grpSp>
            <p:nvGrpSpPr>
              <p:cNvPr id="3" name="组合 2"/>
              <p:cNvGrpSpPr/>
              <p:nvPr/>
            </p:nvGrpSpPr>
            <p:grpSpPr>
              <a:xfrm>
                <a:off x="2961494" y="3802867"/>
                <a:ext cx="3812667" cy="952796"/>
                <a:chOff x="975746" y="4125597"/>
                <a:chExt cx="3102302" cy="952796"/>
              </a:xfrm>
            </p:grpSpPr>
            <p:grpSp>
              <p:nvGrpSpPr>
                <p:cNvPr id="17" name="组合 16"/>
                <p:cNvGrpSpPr/>
                <p:nvPr/>
              </p:nvGrpSpPr>
              <p:grpSpPr>
                <a:xfrm>
                  <a:off x="1290735" y="4555173"/>
                  <a:ext cx="2787313" cy="523220"/>
                  <a:chOff x="1076641" y="4760343"/>
                  <a:chExt cx="2787313" cy="523220"/>
                </a:xfrm>
              </p:grpSpPr>
              <p:sp>
                <p:nvSpPr>
                  <p:cNvPr id="27" name="文本框 26"/>
                  <p:cNvSpPr txBox="1"/>
                  <p:nvPr/>
                </p:nvSpPr>
                <p:spPr>
                  <a:xfrm>
                    <a:off x="2584998" y="4760343"/>
                    <a:ext cx="1278956" cy="52322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altLang="zh-CN" sz="28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</a:rPr>
                      <a:t>{p} </a:t>
                    </a:r>
                    <a:r>
                      <a:rPr kumimoji="0" lang="en-US" altLang="zh-CN" sz="28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uLnTx/>
                        <a:uFillTx/>
                      </a:rPr>
                      <a:t>O</a:t>
                    </a:r>
                    <a:r>
                      <a:rPr kumimoji="0" lang="en-US" altLang="zh-CN" sz="28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</a:rPr>
                      <a:t> : </a:t>
                    </a:r>
                    <a:r>
                      <a:rPr kumimoji="0" lang="en-US" altLang="zh-CN" sz="28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sym typeface="Symbol" panose="05050102010706020507" pitchFamily="18" charset="2"/>
                      </a:rPr>
                      <a:t>A</a:t>
                    </a:r>
                    <a:endParaRPr kumimoji="0" lang="zh-CN" altLang="en-US" sz="2800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</a:endParaRPr>
                  </a:p>
                </p:txBody>
              </p:sp>
              <p:grpSp>
                <p:nvGrpSpPr>
                  <p:cNvPr id="28" name="组合 27"/>
                  <p:cNvGrpSpPr/>
                  <p:nvPr/>
                </p:nvGrpSpPr>
                <p:grpSpPr>
                  <a:xfrm>
                    <a:off x="2110230" y="4874084"/>
                    <a:ext cx="203867" cy="268003"/>
                    <a:chOff x="1737681" y="5462084"/>
                    <a:chExt cx="195747" cy="283336"/>
                  </a:xfrm>
                </p:grpSpPr>
                <p:cxnSp>
                  <p:nvCxnSpPr>
                    <p:cNvPr id="30" name="直接连接符 29"/>
                    <p:cNvCxnSpPr/>
                    <p:nvPr/>
                  </p:nvCxnSpPr>
                  <p:spPr>
                    <a:xfrm>
                      <a:off x="1737681" y="5462084"/>
                      <a:ext cx="0" cy="283336"/>
                    </a:xfrm>
                    <a:prstGeom prst="line">
                      <a:avLst/>
                    </a:prstGeom>
                    <a:noFill/>
                    <a:ln w="31750" cap="flat" cmpd="sng" algn="ctr">
                      <a:solidFill>
                        <a:sysClr val="windowText" lastClr="000000"/>
                      </a:solidFill>
                      <a:prstDash val="solid"/>
                      <a:miter lim="800000"/>
                    </a:ln>
                    <a:effectLst/>
                  </p:spPr>
                </p:cxnSp>
                <p:cxnSp>
                  <p:nvCxnSpPr>
                    <p:cNvPr id="31" name="直接连接符 30"/>
                    <p:cNvCxnSpPr/>
                    <p:nvPr/>
                  </p:nvCxnSpPr>
                  <p:spPr>
                    <a:xfrm>
                      <a:off x="1737681" y="5605634"/>
                      <a:ext cx="195747" cy="0"/>
                    </a:xfrm>
                    <a:prstGeom prst="line">
                      <a:avLst/>
                    </a:prstGeom>
                    <a:noFill/>
                    <a:ln w="31750" cap="flat" cmpd="sng" algn="ctr">
                      <a:solidFill>
                        <a:sysClr val="windowText" lastClr="000000"/>
                      </a:solidFill>
                      <a:prstDash val="solid"/>
                      <a:miter lim="800000"/>
                    </a:ln>
                    <a:effectLst/>
                  </p:spPr>
                </p:cxnSp>
              </p:grpSp>
              <p:sp>
                <p:nvSpPr>
                  <p:cNvPr id="29" name="文本框 28"/>
                  <p:cNvSpPr txBox="1"/>
                  <p:nvPr/>
                </p:nvSpPr>
                <p:spPr>
                  <a:xfrm>
                    <a:off x="1076641" y="4760343"/>
                    <a:ext cx="1237455" cy="52322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altLang="zh-CN" sz="2800" b="0" i="0" u="none" strike="noStrike" kern="0" cap="none" spc="0" normalizeH="0" baseline="0" noProof="0" dirty="0" smtClean="0">
                        <a:ln>
                          <a:noFill/>
                        </a:ln>
                        <a:effectLst/>
                        <a:uLnTx/>
                        <a:uFillTx/>
                      </a:rPr>
                      <a:t>D</a:t>
                    </a:r>
                    <a:r>
                      <a:rPr kumimoji="0" lang="en-US" altLang="zh-CN" sz="28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</a:rPr>
                      <a:t>, R, </a:t>
                    </a:r>
                    <a:r>
                      <a:rPr kumimoji="0" lang="en-US" altLang="zh-CN" sz="28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sym typeface="Symbol" panose="05050102010706020507" pitchFamily="18" charset="2"/>
                      </a:rPr>
                      <a:t>G</a:t>
                    </a:r>
                    <a:endParaRPr kumimoji="0" lang="zh-CN" altLang="en-US" sz="2800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</p:grpSp>
            <p:sp>
              <p:nvSpPr>
                <p:cNvPr id="32" name="文本框 31"/>
                <p:cNvSpPr txBox="1"/>
                <p:nvPr/>
              </p:nvSpPr>
              <p:spPr>
                <a:xfrm>
                  <a:off x="975746" y="4125597"/>
                  <a:ext cx="2518748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800" dirty="0" smtClean="0"/>
                    <a:t>Program logic:</a:t>
                  </a:r>
                  <a:endParaRPr lang="zh-CN" altLang="en-US" sz="2400" dirty="0"/>
                </a:p>
              </p:txBody>
            </p:sp>
          </p:grpSp>
          <p:sp>
            <p:nvSpPr>
              <p:cNvPr id="34" name="文本框 33"/>
              <p:cNvSpPr txBox="1"/>
              <p:nvPr/>
            </p:nvSpPr>
            <p:spPr>
              <a:xfrm>
                <a:off x="4703326" y="4494053"/>
                <a:ext cx="665116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600" b="1" dirty="0" smtClean="0">
                    <a:solidFill>
                      <a:srgbClr val="FF0000"/>
                    </a:solidFill>
                  </a:rPr>
                  <a:t>(P, </a:t>
                </a:r>
                <a:r>
                  <a:rPr lang="en-US" altLang="zh-CN" sz="1600" b="1" dirty="0">
                    <a:solidFill>
                      <a:srgbClr val="FF0000"/>
                    </a:solidFill>
                    <a:sym typeface="Symbol" panose="05050102010706020507" pitchFamily="18" charset="2"/>
                  </a:rPr>
                  <a:t></a:t>
                </a:r>
                <a:r>
                  <a:rPr lang="en-US" altLang="zh-CN" sz="1600" b="1" dirty="0" smtClean="0">
                    <a:solidFill>
                      <a:srgbClr val="FF0000"/>
                    </a:solidFill>
                  </a:rPr>
                  <a:t>)</a:t>
                </a:r>
                <a:endParaRPr lang="zh-CN" altLang="en-US" sz="1600" b="1" dirty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35" name="矩形 34"/>
            <p:cNvSpPr/>
            <p:nvPr/>
          </p:nvSpPr>
          <p:spPr>
            <a:xfrm>
              <a:off x="3562375" y="4331991"/>
              <a:ext cx="1953178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000" dirty="0" smtClean="0">
                  <a:solidFill>
                    <a:srgbClr val="FF0000"/>
                  </a:solidFill>
                  <a:sym typeface="Symbol" panose="05050102010706020507" pitchFamily="18" charset="2"/>
                </a:rPr>
                <a:t>A</a:t>
              </a:r>
              <a:r>
                <a:rPr lang="en-US" altLang="zh-CN" sz="2000" b="1" dirty="0" smtClean="0">
                  <a:solidFill>
                    <a:srgbClr val="0000FF"/>
                  </a:solidFill>
                  <a:sym typeface="Symbol" panose="05050102010706020507" pitchFamily="18" charset="2"/>
                </a:rPr>
                <a:t> </a:t>
              </a:r>
              <a:r>
                <a:rPr lang="en-US" altLang="zh-CN" sz="2000" dirty="0" smtClean="0">
                  <a:sym typeface="Symbol" panose="05050102010706020507" pitchFamily="18" charset="2"/>
                </a:rPr>
                <a:t>::= </a:t>
              </a:r>
              <a:r>
                <a:rPr lang="en-US" altLang="zh-CN" sz="2000" b="1" dirty="0" smtClean="0">
                  <a:sym typeface="Wingdings 3" panose="05040102010807070707" pitchFamily="18" charset="2"/>
                </a:rPr>
                <a:t>await</a:t>
              </a:r>
              <a:r>
                <a:rPr lang="en-US" altLang="zh-CN" sz="2000" dirty="0" smtClean="0">
                  <a:sym typeface="Wingdings 3" panose="05040102010807070707" pitchFamily="18" charset="2"/>
                </a:rPr>
                <a:t>(B){C</a:t>
              </a:r>
              <a:r>
                <a:rPr lang="en-US" altLang="zh-CN" sz="2000" dirty="0" smtClean="0">
                  <a:sym typeface="Symbol" panose="05050102010706020507" pitchFamily="18" charset="2"/>
                </a:rPr>
                <a:t>}</a:t>
              </a:r>
              <a:endParaRPr lang="en-US" altLang="zh-CN" sz="2000" dirty="0">
                <a:sym typeface="Symbol" panose="05050102010706020507" pitchFamily="18" charset="2"/>
              </a:endParaRPr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4538702" y="3538599"/>
            <a:ext cx="1898596" cy="845264"/>
            <a:chOff x="4577743" y="2878832"/>
            <a:chExt cx="1898596" cy="845264"/>
          </a:xfrm>
        </p:grpSpPr>
        <p:sp>
          <p:nvSpPr>
            <p:cNvPr id="10" name="燕尾形箭头 9"/>
            <p:cNvSpPr/>
            <p:nvPr/>
          </p:nvSpPr>
          <p:spPr>
            <a:xfrm rot="5400000">
              <a:off x="4280694" y="3175881"/>
              <a:ext cx="845264" cy="251166"/>
            </a:xfrm>
            <a:prstGeom prst="notched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4928434" y="3006366"/>
              <a:ext cx="15479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 smtClean="0"/>
                <a:t>Soundness</a:t>
              </a:r>
              <a:endParaRPr lang="zh-CN" altLang="en-US" dirty="0"/>
            </a:p>
          </p:txBody>
        </p:sp>
      </p:grpSp>
      <p:sp>
        <p:nvSpPr>
          <p:cNvPr id="13" name="文本框 12"/>
          <p:cNvSpPr txBox="1"/>
          <p:nvPr/>
        </p:nvSpPr>
        <p:spPr>
          <a:xfrm>
            <a:off x="1655481" y="5827058"/>
            <a:ext cx="67175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/>
              <a:t>Allows us to verify </a:t>
            </a:r>
            <a:r>
              <a:rPr lang="en-US" altLang="zh-CN" sz="2400" dirty="0" err="1" smtClean="0"/>
              <a:t>linearizability</a:t>
            </a:r>
            <a:r>
              <a:rPr lang="en-US" altLang="zh-CN" sz="2400" dirty="0" smtClean="0"/>
              <a:t> and PSF/PDF</a:t>
            </a:r>
            <a:endParaRPr lang="zh-CN" altLang="en-US" dirty="0"/>
          </a:p>
        </p:txBody>
      </p:sp>
      <p:sp>
        <p:nvSpPr>
          <p:cNvPr id="9" name="圆角矩形标注 8"/>
          <p:cNvSpPr/>
          <p:nvPr/>
        </p:nvSpPr>
        <p:spPr>
          <a:xfrm>
            <a:off x="4464430" y="911152"/>
            <a:ext cx="4419815" cy="899741"/>
          </a:xfrm>
          <a:prstGeom prst="wedgeRoundRectCallout">
            <a:avLst>
              <a:gd name="adj1" fmla="val -46204"/>
              <a:gd name="adj2" fmla="val 9296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 smtClean="0"/>
              <a:t>Extension of </a:t>
            </a:r>
            <a:r>
              <a:rPr lang="en-US" altLang="zh-CN" sz="2400" b="1" dirty="0" err="1" smtClean="0"/>
              <a:t>LiLi</a:t>
            </a:r>
            <a:r>
              <a:rPr lang="en-US" altLang="zh-CN" sz="2400" dirty="0" smtClean="0"/>
              <a:t> </a:t>
            </a:r>
            <a:r>
              <a:rPr lang="en-US" altLang="zh-CN" dirty="0" smtClean="0">
                <a:solidFill>
                  <a:srgbClr val="FFFFCC"/>
                </a:solidFill>
              </a:rPr>
              <a:t>[Liang &amp;</a:t>
            </a:r>
            <a:r>
              <a:rPr lang="zh-CN" altLang="en-US" dirty="0">
                <a:solidFill>
                  <a:srgbClr val="FFFFCC"/>
                </a:solidFill>
              </a:rPr>
              <a:t> </a:t>
            </a:r>
            <a:r>
              <a:rPr lang="en-US" altLang="zh-CN" dirty="0" smtClean="0">
                <a:solidFill>
                  <a:srgbClr val="FFFFCC"/>
                </a:solidFill>
              </a:rPr>
              <a:t>Feng 2016]</a:t>
            </a:r>
            <a:r>
              <a:rPr lang="en-US" altLang="zh-CN" sz="2400" dirty="0" smtClean="0">
                <a:solidFill>
                  <a:srgbClr val="FFFFCC"/>
                </a:solidFill>
              </a:rPr>
              <a:t> </a:t>
            </a:r>
            <a:r>
              <a:rPr lang="en-US" altLang="zh-CN" sz="2400" dirty="0" smtClean="0"/>
              <a:t>for SF &amp; DF</a:t>
            </a:r>
            <a:endParaRPr lang="zh-CN" altLang="en-US" sz="2400" dirty="0"/>
          </a:p>
        </p:txBody>
      </p:sp>
      <p:sp>
        <p:nvSpPr>
          <p:cNvPr id="14" name="矩形 13"/>
          <p:cNvSpPr/>
          <p:nvPr/>
        </p:nvSpPr>
        <p:spPr>
          <a:xfrm>
            <a:off x="628650" y="4504067"/>
            <a:ext cx="3046879" cy="5254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21554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483"/>
    </mc:Choice>
    <mc:Fallback xmlns="">
      <p:transition spd="slow" advTm="434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Conclusion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Study progress of objects with partial methods</a:t>
            </a:r>
          </a:p>
          <a:p>
            <a:endParaRPr lang="en-US" altLang="zh-CN" dirty="0"/>
          </a:p>
          <a:p>
            <a:endParaRPr lang="en-US" altLang="zh-CN" dirty="0" smtClean="0"/>
          </a:p>
          <a:p>
            <a:pPr lvl="1">
              <a:spcBef>
                <a:spcPts val="1200"/>
              </a:spcBef>
            </a:pPr>
            <a:r>
              <a:rPr lang="en-US" altLang="zh-CN" dirty="0" smtClean="0"/>
              <a:t>2 new progress properties: PSF &amp; PDF</a:t>
            </a:r>
          </a:p>
          <a:p>
            <a:pPr lvl="1">
              <a:spcBef>
                <a:spcPts val="1200"/>
              </a:spcBef>
            </a:pPr>
            <a:r>
              <a:rPr lang="en-US" altLang="zh-CN" dirty="0" smtClean="0"/>
              <a:t>4 wrappers to generate abstractions </a:t>
            </a:r>
          </a:p>
          <a:p>
            <a:pPr lvl="2">
              <a:spcBef>
                <a:spcPts val="1200"/>
              </a:spcBef>
            </a:pPr>
            <a:r>
              <a:rPr lang="en-US" altLang="zh-CN" dirty="0" smtClean="0"/>
              <a:t>for PSF/PDF objects under strongly/weakly fair scheduling</a:t>
            </a:r>
          </a:p>
          <a:p>
            <a:pPr lvl="1">
              <a:spcBef>
                <a:spcPts val="1200"/>
              </a:spcBef>
            </a:pPr>
            <a:r>
              <a:rPr lang="en-US" altLang="zh-CN" dirty="0" smtClean="0"/>
              <a:t>Abstraction Theorem</a:t>
            </a:r>
          </a:p>
          <a:p>
            <a:pPr lvl="1">
              <a:spcBef>
                <a:spcPts val="1200"/>
              </a:spcBef>
            </a:pPr>
            <a:r>
              <a:rPr lang="en-US" altLang="zh-CN" dirty="0" smtClean="0"/>
              <a:t>A new program logic for </a:t>
            </a:r>
            <a:r>
              <a:rPr lang="en-US" altLang="zh-CN" dirty="0" err="1" smtClean="0"/>
              <a:t>Linearizability</a:t>
            </a:r>
            <a:r>
              <a:rPr lang="en-US" altLang="zh-CN" dirty="0" smtClean="0"/>
              <a:t> + PSF </a:t>
            </a:r>
            <a:r>
              <a:rPr lang="en-US" altLang="zh-CN" dirty="0"/>
              <a:t>/</a:t>
            </a:r>
            <a:r>
              <a:rPr lang="en-US" altLang="zh-CN" dirty="0" smtClean="0"/>
              <a:t> PDF</a:t>
            </a:r>
            <a:endParaRPr lang="zh-CN" altLang="en-US" dirty="0"/>
          </a:p>
        </p:txBody>
      </p:sp>
      <p:sp>
        <p:nvSpPr>
          <p:cNvPr id="4" name="矩形 3"/>
          <p:cNvSpPr/>
          <p:nvPr/>
        </p:nvSpPr>
        <p:spPr>
          <a:xfrm>
            <a:off x="908424" y="2479312"/>
            <a:ext cx="752437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 smtClean="0">
                <a:solidFill>
                  <a:srgbClr val="0000FF"/>
                </a:solidFill>
              </a:rPr>
              <a:t>O</a:t>
            </a:r>
            <a:r>
              <a:rPr lang="en-US" altLang="zh-CN" sz="2400" dirty="0" smtClean="0">
                <a:solidFill>
                  <a:prstClr val="black"/>
                </a:solidFill>
              </a:rPr>
              <a:t> lin.</a:t>
            </a:r>
            <a:r>
              <a:rPr lang="en-US" altLang="zh-CN" sz="2400" dirty="0">
                <a:solidFill>
                  <a:prstClr val="black"/>
                </a:solidFill>
              </a:rPr>
              <a:t> +</a:t>
            </a:r>
            <a:r>
              <a:rPr lang="en-US" altLang="zh-CN" sz="2400" dirty="0" smtClean="0">
                <a:solidFill>
                  <a:prstClr val="black"/>
                </a:solidFill>
              </a:rPr>
              <a:t> progress P  </a:t>
            </a:r>
            <a:r>
              <a:rPr lang="en-US" altLang="zh-CN" sz="2400" b="1" dirty="0" smtClean="0">
                <a:solidFill>
                  <a:prstClr val="black"/>
                </a:solidFill>
                <a:sym typeface="Symbol" panose="05050102010706020507" pitchFamily="18" charset="2"/>
              </a:rPr>
              <a:t></a:t>
            </a:r>
            <a:r>
              <a:rPr lang="en-US" altLang="zh-CN" sz="2400" b="1" dirty="0" smtClean="0">
                <a:solidFill>
                  <a:prstClr val="black"/>
                </a:solidFill>
              </a:rPr>
              <a:t>   </a:t>
            </a:r>
            <a:r>
              <a:rPr lang="en-US" altLang="zh-CN" sz="2400" b="1" dirty="0" smtClean="0">
                <a:solidFill>
                  <a:srgbClr val="0000FF"/>
                </a:solidFill>
              </a:rPr>
              <a:t>O  </a:t>
            </a:r>
            <a:r>
              <a:rPr lang="en-US" altLang="zh-CN" sz="2400" b="1" dirty="0" smtClean="0">
                <a:solidFill>
                  <a:prstClr val="black"/>
                </a:solidFill>
                <a:sym typeface="Symbol"/>
              </a:rPr>
              <a:t></a:t>
            </a:r>
            <a:r>
              <a:rPr lang="en-US" altLang="zh-CN" sz="2400" b="1" baseline="-25000" dirty="0" err="1">
                <a:solidFill>
                  <a:prstClr val="black"/>
                </a:solidFill>
                <a:sym typeface="Symbol"/>
              </a:rPr>
              <a:t>ctxt</a:t>
            </a:r>
            <a:r>
              <a:rPr lang="en-US" altLang="zh-CN" sz="2400" b="1" dirty="0">
                <a:solidFill>
                  <a:prstClr val="black"/>
                </a:solidFill>
                <a:sym typeface="Symbol"/>
              </a:rPr>
              <a:t> </a:t>
            </a:r>
            <a:r>
              <a:rPr lang="en-US" altLang="zh-CN" sz="2400" dirty="0">
                <a:solidFill>
                  <a:srgbClr val="FF0000"/>
                </a:solidFill>
              </a:rPr>
              <a:t>P-</a:t>
            </a:r>
            <a:r>
              <a:rPr lang="en-US" altLang="zh-CN" sz="2400" dirty="0">
                <a:solidFill>
                  <a:srgbClr val="FF0000"/>
                </a:solidFill>
                <a:sym typeface="Symbol" panose="05050102010706020507" pitchFamily="18" charset="2"/>
              </a:rPr>
              <a:t>-</a:t>
            </a:r>
            <a:r>
              <a:rPr lang="en-US" altLang="zh-CN" sz="2400" dirty="0" smtClean="0"/>
              <a:t>Wrapper( </a:t>
            </a:r>
            <a:r>
              <a:rPr lang="en-US" altLang="zh-CN" sz="2400" kern="0" dirty="0" smtClean="0">
                <a:sym typeface="Symbol" panose="05050102010706020507" pitchFamily="18" charset="2"/>
              </a:rPr>
              <a:t>await(B){C}</a:t>
            </a:r>
            <a:r>
              <a:rPr lang="zh-CN" altLang="en-US" sz="2400" kern="0" dirty="0" smtClean="0">
                <a:sym typeface="Symbol" panose="05050102010706020507" pitchFamily="18" charset="2"/>
              </a:rPr>
              <a:t> </a:t>
            </a:r>
            <a:r>
              <a:rPr lang="en-US" altLang="zh-CN" sz="2400" dirty="0" smtClean="0"/>
              <a:t>) </a:t>
            </a:r>
            <a:endParaRPr lang="zh-CN" altLang="en-US" sz="2400" baseline="-25000" dirty="0">
              <a:solidFill>
                <a:prstClr val="black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657340" y="2940977"/>
            <a:ext cx="20552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 smtClean="0">
                <a:solidFill>
                  <a:srgbClr val="FF0000"/>
                </a:solidFill>
                <a:sym typeface="Symbol" panose="05050102010706020507" pitchFamily="18" charset="2"/>
              </a:rPr>
              <a:t>P </a:t>
            </a:r>
            <a:r>
              <a:rPr lang="zh-CN" altLang="en-US" b="1" dirty="0">
                <a:solidFill>
                  <a:srgbClr val="FF0000"/>
                </a:solidFill>
                <a:sym typeface="Symbol" panose="05050102010706020507" pitchFamily="18" charset="2"/>
              </a:rPr>
              <a:t> </a:t>
            </a:r>
            <a:r>
              <a:rPr lang="en-US" altLang="zh-CN" b="1" dirty="0">
                <a:solidFill>
                  <a:srgbClr val="FF0000"/>
                </a:solidFill>
                <a:sym typeface="Symbol" panose="05050102010706020507" pitchFamily="18" charset="2"/>
              </a:rPr>
              <a:t>{PSF, PDF}</a:t>
            </a:r>
            <a:endParaRPr lang="zh-CN" altLang="en-US" b="1" dirty="0">
              <a:solidFill>
                <a:srgbClr val="FF0000"/>
              </a:solidFill>
            </a:endParaRPr>
          </a:p>
          <a:p>
            <a:r>
              <a:rPr lang="zh-CN" altLang="en-US" dirty="0" smtClean="0">
                <a:sym typeface="Symbol" panose="05050102010706020507" pitchFamily="18" charset="2"/>
              </a:rPr>
              <a:t> </a:t>
            </a:r>
            <a:r>
              <a:rPr lang="en-US" altLang="zh-CN" dirty="0" smtClean="0">
                <a:sym typeface="Symbol" panose="05050102010706020507" pitchFamily="18" charset="2"/>
              </a:rPr>
              <a:t>{Strong, Weak}</a:t>
            </a:r>
          </a:p>
        </p:txBody>
      </p:sp>
      <p:cxnSp>
        <p:nvCxnSpPr>
          <p:cNvPr id="7" name="直接箭头连接符 6"/>
          <p:cNvCxnSpPr/>
          <p:nvPr/>
        </p:nvCxnSpPr>
        <p:spPr>
          <a:xfrm flipH="1" flipV="1">
            <a:off x="2922495" y="2940977"/>
            <a:ext cx="1213223" cy="513423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箭头连接符 8"/>
          <p:cNvCxnSpPr/>
          <p:nvPr/>
        </p:nvCxnSpPr>
        <p:spPr>
          <a:xfrm flipV="1">
            <a:off x="4619625" y="2995613"/>
            <a:ext cx="776288" cy="928688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箭头连接符 13"/>
          <p:cNvCxnSpPr/>
          <p:nvPr/>
        </p:nvCxnSpPr>
        <p:spPr>
          <a:xfrm flipV="1">
            <a:off x="2445721" y="2901488"/>
            <a:ext cx="1028794" cy="1922264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2593977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306"/>
    </mc:Choice>
    <mc:Fallback xmlns="">
      <p:transition spd="slow" advTm="313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20635" y="2598479"/>
            <a:ext cx="6304165" cy="1325563"/>
          </a:xfrm>
        </p:spPr>
        <p:txBody>
          <a:bodyPr/>
          <a:lstStyle/>
          <a:p>
            <a:pPr algn="ctr"/>
            <a:r>
              <a:rPr lang="en-US" altLang="zh-CN" dirty="0" smtClean="0"/>
              <a:t>Thank you!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477334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74"/>
    </mc:Choice>
    <mc:Fallback xmlns="">
      <p:transition spd="slow" advTm="2974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i="1" dirty="0"/>
              <a:t>Not all locks are equally good!</a:t>
            </a:r>
            <a:endParaRPr lang="zh-CN" altLang="en-US" dirty="0"/>
          </a:p>
        </p:txBody>
      </p:sp>
      <p:sp>
        <p:nvSpPr>
          <p:cNvPr id="3" name="文本框 2"/>
          <p:cNvSpPr txBox="1"/>
          <p:nvPr/>
        </p:nvSpPr>
        <p:spPr>
          <a:xfrm>
            <a:off x="770587" y="5497477"/>
            <a:ext cx="45218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i="1" dirty="0" smtClean="0">
                <a:solidFill>
                  <a:srgbClr val="FF0000"/>
                </a:solidFill>
              </a:rPr>
              <a:t>How to distinguish them?</a:t>
            </a:r>
            <a:endParaRPr lang="zh-CN" altLang="en-US" i="1" dirty="0">
              <a:solidFill>
                <a:srgbClr val="FF0000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770587" y="5959142"/>
            <a:ext cx="58241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i="1" dirty="0" smtClean="0">
                <a:solidFill>
                  <a:srgbClr val="FF0000"/>
                </a:solidFill>
              </a:rPr>
              <a:t>What are the progress-aware abstractions?</a:t>
            </a:r>
            <a:endParaRPr lang="zh-CN" altLang="en-US" i="1" dirty="0">
              <a:solidFill>
                <a:srgbClr val="FF0000"/>
              </a:solidFill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398" y="2098486"/>
            <a:ext cx="4028908" cy="30216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3055" y="2091380"/>
            <a:ext cx="4059106" cy="30443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98079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743"/>
    </mc:Choice>
    <mc:Fallback xmlns="">
      <p:transition spd="slow" advTm="257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49" y="365126"/>
            <a:ext cx="8193926" cy="1325563"/>
          </a:xfrm>
        </p:spPr>
        <p:txBody>
          <a:bodyPr>
            <a:normAutofit/>
          </a:bodyPr>
          <a:lstStyle/>
          <a:p>
            <a:r>
              <a:rPr lang="en-US" altLang="zh-CN" sz="4000" dirty="0" smtClean="0"/>
              <a:t>Abstractions &amp; Contextual Refinements</a:t>
            </a:r>
            <a:endParaRPr lang="zh-CN" altLang="en-US" sz="4000" dirty="0"/>
          </a:p>
        </p:txBody>
      </p:sp>
      <p:grpSp>
        <p:nvGrpSpPr>
          <p:cNvPr id="3" name="组合 2"/>
          <p:cNvGrpSpPr/>
          <p:nvPr/>
        </p:nvGrpSpPr>
        <p:grpSpPr>
          <a:xfrm>
            <a:off x="981657" y="1690689"/>
            <a:ext cx="7236859" cy="1052081"/>
            <a:chOff x="981657" y="1690689"/>
            <a:chExt cx="7236859" cy="1052081"/>
          </a:xfrm>
        </p:grpSpPr>
        <p:sp>
          <p:nvSpPr>
            <p:cNvPr id="10" name="矩形 9"/>
            <p:cNvSpPr/>
            <p:nvPr/>
          </p:nvSpPr>
          <p:spPr>
            <a:xfrm>
              <a:off x="1808017" y="2281105"/>
              <a:ext cx="6410499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400" b="1" dirty="0" smtClean="0">
                  <a:solidFill>
                    <a:srgbClr val="0000FF"/>
                  </a:solidFill>
                </a:rPr>
                <a:t>O</a:t>
              </a:r>
              <a:r>
                <a:rPr lang="en-US" altLang="zh-CN" sz="2400" b="1" dirty="0" smtClean="0">
                  <a:solidFill>
                    <a:prstClr val="black"/>
                  </a:solidFill>
                </a:rPr>
                <a:t>  </a:t>
              </a:r>
              <a:r>
                <a:rPr lang="en-US" altLang="zh-CN" sz="2400" b="1" dirty="0" smtClean="0">
                  <a:solidFill>
                    <a:prstClr val="black"/>
                  </a:solidFill>
                  <a:sym typeface="Symbol"/>
                </a:rPr>
                <a:t></a:t>
              </a:r>
              <a:r>
                <a:rPr lang="en-US" altLang="zh-CN" sz="2400" b="1" baseline="-25000" dirty="0" err="1">
                  <a:solidFill>
                    <a:prstClr val="black"/>
                  </a:solidFill>
                  <a:sym typeface="Symbol"/>
                </a:rPr>
                <a:t>ctxt</a:t>
              </a:r>
              <a:r>
                <a:rPr lang="en-US" altLang="zh-CN" sz="2400" b="1" dirty="0">
                  <a:solidFill>
                    <a:prstClr val="black"/>
                  </a:solidFill>
                  <a:sym typeface="Symbol"/>
                </a:rPr>
                <a:t> </a:t>
              </a:r>
              <a:r>
                <a:rPr lang="en-US" altLang="zh-CN" sz="2400" b="1" dirty="0">
                  <a:solidFill>
                    <a:srgbClr val="FF0000"/>
                  </a:solidFill>
                  <a:latin typeface="Lucida Calligraphy" panose="03010101010101010101" pitchFamily="66" charset="0"/>
                  <a:sym typeface="Symbol"/>
                </a:rPr>
                <a:t>A</a:t>
              </a:r>
              <a:r>
                <a:rPr lang="en-US" altLang="zh-CN" sz="2400" b="1" dirty="0">
                  <a:solidFill>
                    <a:prstClr val="black"/>
                  </a:solidFill>
                  <a:sym typeface="Symbol"/>
                </a:rPr>
                <a:t>  </a:t>
              </a:r>
              <a:r>
                <a:rPr lang="en-US" altLang="zh-CN" sz="2400" b="1" dirty="0" smtClean="0">
                  <a:solidFill>
                    <a:prstClr val="black"/>
                  </a:solidFill>
                  <a:sym typeface="Symbol"/>
                </a:rPr>
                <a:t> </a:t>
              </a:r>
              <a:r>
                <a:rPr lang="en-US" altLang="zh-CN" sz="2400" dirty="0" err="1" smtClean="0">
                  <a:solidFill>
                    <a:prstClr val="black"/>
                  </a:solidFill>
                  <a:sym typeface="Symbol"/>
                </a:rPr>
                <a:t>iff</a:t>
              </a:r>
              <a:r>
                <a:rPr lang="en-US" altLang="zh-CN" sz="2400" dirty="0" smtClean="0">
                  <a:solidFill>
                    <a:prstClr val="black"/>
                  </a:solidFill>
                  <a:sym typeface="Symbol"/>
                </a:rPr>
                <a:t>  </a:t>
              </a:r>
              <a:r>
                <a:rPr lang="en-US" altLang="zh-CN" sz="2400" b="1" dirty="0">
                  <a:solidFill>
                    <a:prstClr val="black"/>
                  </a:solidFill>
                  <a:sym typeface="Symbol"/>
                </a:rPr>
                <a:t></a:t>
              </a:r>
              <a:r>
                <a:rPr lang="en-US" altLang="zh-CN" sz="2400" b="1" dirty="0">
                  <a:solidFill>
                    <a:srgbClr val="00B050"/>
                  </a:solidFill>
                  <a:sym typeface="Symbol"/>
                </a:rPr>
                <a:t>C</a:t>
              </a:r>
              <a:r>
                <a:rPr lang="en-US" altLang="zh-CN" sz="2400" dirty="0">
                  <a:solidFill>
                    <a:prstClr val="black"/>
                  </a:solidFill>
                  <a:sym typeface="Symbol"/>
                </a:rPr>
                <a:t>.  </a:t>
              </a:r>
              <a:r>
                <a:rPr lang="en-US" altLang="zh-CN" sz="2400" dirty="0" err="1">
                  <a:solidFill>
                    <a:prstClr val="black"/>
                  </a:solidFill>
                  <a:sym typeface="Symbol"/>
                </a:rPr>
                <a:t>ObsBeh</a:t>
              </a:r>
              <a:r>
                <a:rPr lang="en-US" altLang="zh-CN" sz="2400" dirty="0">
                  <a:solidFill>
                    <a:prstClr val="black"/>
                  </a:solidFill>
                  <a:sym typeface="Symbol"/>
                </a:rPr>
                <a:t>(</a:t>
              </a:r>
              <a:r>
                <a:rPr lang="en-US" altLang="zh-CN" sz="2400" b="1" dirty="0">
                  <a:solidFill>
                    <a:srgbClr val="00B050"/>
                  </a:solidFill>
                  <a:sym typeface="Symbol"/>
                </a:rPr>
                <a:t>C</a:t>
              </a:r>
              <a:r>
                <a:rPr lang="en-US" altLang="zh-CN" sz="2400" dirty="0">
                  <a:solidFill>
                    <a:prstClr val="black"/>
                  </a:solidFill>
                  <a:sym typeface="Symbol"/>
                </a:rPr>
                <a:t>[</a:t>
              </a:r>
              <a:r>
                <a:rPr lang="en-US" altLang="zh-CN" sz="2400" b="1" dirty="0">
                  <a:solidFill>
                    <a:srgbClr val="0000FF"/>
                  </a:solidFill>
                </a:rPr>
                <a:t>O</a:t>
              </a:r>
              <a:r>
                <a:rPr lang="en-US" altLang="zh-CN" sz="2400" dirty="0">
                  <a:solidFill>
                    <a:prstClr val="black"/>
                  </a:solidFill>
                  <a:sym typeface="Symbol"/>
                </a:rPr>
                <a:t>]) </a:t>
              </a:r>
              <a:r>
                <a:rPr lang="en-US" altLang="zh-CN" sz="2400" b="1" dirty="0">
                  <a:solidFill>
                    <a:prstClr val="black"/>
                  </a:solidFill>
                  <a:sym typeface="Symbol"/>
                </a:rPr>
                <a:t></a:t>
              </a:r>
              <a:r>
                <a:rPr lang="en-US" altLang="zh-CN" sz="2400" dirty="0">
                  <a:solidFill>
                    <a:prstClr val="black"/>
                  </a:solidFill>
                  <a:sym typeface="Symbol"/>
                </a:rPr>
                <a:t> </a:t>
              </a:r>
              <a:r>
                <a:rPr lang="en-US" altLang="zh-CN" sz="2400" dirty="0" err="1">
                  <a:solidFill>
                    <a:prstClr val="black"/>
                  </a:solidFill>
                  <a:sym typeface="Symbol"/>
                </a:rPr>
                <a:t>ObsBeh</a:t>
              </a:r>
              <a:r>
                <a:rPr lang="en-US" altLang="zh-CN" sz="2400" dirty="0">
                  <a:solidFill>
                    <a:prstClr val="black"/>
                  </a:solidFill>
                  <a:sym typeface="Symbol"/>
                </a:rPr>
                <a:t>(</a:t>
              </a:r>
              <a:r>
                <a:rPr lang="en-US" altLang="zh-CN" sz="2400" b="1" dirty="0">
                  <a:solidFill>
                    <a:srgbClr val="00B050"/>
                  </a:solidFill>
                  <a:sym typeface="Symbol"/>
                </a:rPr>
                <a:t>C</a:t>
              </a:r>
              <a:r>
                <a:rPr lang="en-US" altLang="zh-CN" sz="2400" dirty="0">
                  <a:solidFill>
                    <a:prstClr val="black"/>
                  </a:solidFill>
                  <a:sym typeface="Symbol"/>
                </a:rPr>
                <a:t>[</a:t>
              </a:r>
              <a:r>
                <a:rPr lang="en-US" altLang="zh-CN" sz="2400" b="1" dirty="0">
                  <a:solidFill>
                    <a:srgbClr val="FF0000"/>
                  </a:solidFill>
                  <a:latin typeface="Lucida Calligraphy" panose="03010101010101010101" pitchFamily="66" charset="0"/>
                  <a:sym typeface="Symbol"/>
                </a:rPr>
                <a:t>A</a:t>
              </a:r>
              <a:r>
                <a:rPr lang="en-US" altLang="zh-CN" sz="2400" dirty="0">
                  <a:solidFill>
                    <a:prstClr val="black"/>
                  </a:solidFill>
                  <a:sym typeface="Symbol"/>
                </a:rPr>
                <a:t>])</a:t>
              </a:r>
              <a:endParaRPr lang="zh-CN" altLang="en-US" sz="2400" dirty="0">
                <a:solidFill>
                  <a:prstClr val="black"/>
                </a:solidFill>
              </a:endParaRPr>
            </a:p>
          </p:txBody>
        </p:sp>
        <p:sp>
          <p:nvSpPr>
            <p:cNvPr id="11" name="TextBox 19"/>
            <p:cNvSpPr txBox="1"/>
            <p:nvPr/>
          </p:nvSpPr>
          <p:spPr>
            <a:xfrm>
              <a:off x="981657" y="1690689"/>
              <a:ext cx="429415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dirty="0" smtClean="0">
                  <a:solidFill>
                    <a:prstClr val="black"/>
                  </a:solidFill>
                </a:rPr>
                <a:t>Contextual Refinement (CR):</a:t>
              </a:r>
              <a:endParaRPr lang="zh-CN" altLang="en-US" sz="2800" dirty="0">
                <a:solidFill>
                  <a:prstClr val="black"/>
                </a:solidFill>
              </a:endParaRPr>
            </a:p>
          </p:txBody>
        </p:sp>
      </p:grp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5810" y="2910958"/>
            <a:ext cx="3404217" cy="374371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0787" y="3333186"/>
            <a:ext cx="3332312" cy="2385975"/>
          </a:xfrm>
          <a:prstGeom prst="rect">
            <a:avLst/>
          </a:prstGeom>
        </p:spPr>
      </p:pic>
      <p:sp>
        <p:nvSpPr>
          <p:cNvPr id="9" name="TextBox 19"/>
          <p:cNvSpPr txBox="1"/>
          <p:nvPr/>
        </p:nvSpPr>
        <p:spPr>
          <a:xfrm>
            <a:off x="1314166" y="5850920"/>
            <a:ext cx="310893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200" dirty="0" smtClean="0"/>
              <a:t>Is </a:t>
            </a:r>
            <a:r>
              <a:rPr lang="en-US" altLang="zh-CN" sz="2200" b="1" dirty="0" smtClean="0">
                <a:solidFill>
                  <a:srgbClr val="0000FF"/>
                </a:solidFill>
              </a:rPr>
              <a:t>O </a:t>
            </a:r>
            <a:r>
              <a:rPr lang="en-US" altLang="zh-CN" sz="2200" dirty="0" smtClean="0"/>
              <a:t>as good as </a:t>
            </a:r>
            <a:r>
              <a:rPr lang="en-US" altLang="zh-CN" sz="2200" b="1" dirty="0" smtClean="0">
                <a:solidFill>
                  <a:srgbClr val="FF0000"/>
                </a:solidFill>
                <a:latin typeface="Lucida Calligraphy" panose="03010101010101010101" pitchFamily="66" charset="0"/>
              </a:rPr>
              <a:t>A</a:t>
            </a:r>
            <a:r>
              <a:rPr lang="en-US" altLang="zh-CN" sz="2200" dirty="0" smtClean="0"/>
              <a:t>, </a:t>
            </a:r>
            <a:br>
              <a:rPr lang="en-US" altLang="zh-CN" sz="2200" dirty="0" smtClean="0"/>
            </a:br>
            <a:r>
              <a:rPr lang="en-US" altLang="zh-CN" sz="2200" dirty="0" smtClean="0"/>
              <a:t>from </a:t>
            </a:r>
            <a:r>
              <a:rPr lang="en-US" altLang="zh-CN" sz="2200" b="1" dirty="0" smtClean="0">
                <a:solidFill>
                  <a:srgbClr val="00B050"/>
                </a:solidFill>
              </a:rPr>
              <a:t>C</a:t>
            </a:r>
            <a:r>
              <a:rPr lang="en-US" altLang="zh-CN" sz="2200" b="1" dirty="0" smtClean="0"/>
              <a:t>’s</a:t>
            </a:r>
            <a:r>
              <a:rPr lang="en-US" altLang="zh-CN" sz="2200" dirty="0" smtClean="0"/>
              <a:t> point of view?</a:t>
            </a:r>
            <a:endParaRPr lang="zh-CN" altLang="en-US" sz="22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63731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720"/>
    </mc:Choice>
    <mc:Fallback xmlns="">
      <p:transition spd="slow" advTm="497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8282594" cy="1325563"/>
          </a:xfrm>
        </p:spPr>
        <p:txBody>
          <a:bodyPr>
            <a:normAutofit/>
          </a:bodyPr>
          <a:lstStyle/>
          <a:p>
            <a:r>
              <a:rPr lang="en-US" altLang="zh-CN" sz="4000" dirty="0"/>
              <a:t>Abstractions &amp; Contextual </a:t>
            </a:r>
            <a:r>
              <a:rPr lang="en-US" altLang="zh-CN" sz="4000" dirty="0" smtClean="0"/>
              <a:t>Refinements</a:t>
            </a:r>
            <a:endParaRPr lang="zh-CN" altLang="en-US" sz="4000" dirty="0"/>
          </a:p>
        </p:txBody>
      </p:sp>
      <p:sp>
        <p:nvSpPr>
          <p:cNvPr id="28" name="TextBox 19"/>
          <p:cNvSpPr txBox="1"/>
          <p:nvPr/>
        </p:nvSpPr>
        <p:spPr>
          <a:xfrm>
            <a:off x="962204" y="1783102"/>
            <a:ext cx="75416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>
                <a:solidFill>
                  <a:prstClr val="black"/>
                </a:solidFill>
              </a:rPr>
              <a:t>Abstraction for </a:t>
            </a:r>
            <a:r>
              <a:rPr lang="en-US" altLang="zh-CN" sz="2800" b="1" dirty="0" smtClean="0">
                <a:solidFill>
                  <a:prstClr val="black"/>
                </a:solidFill>
              </a:rPr>
              <a:t>linearizable</a:t>
            </a:r>
            <a:r>
              <a:rPr lang="en-US" altLang="zh-CN" sz="2800" dirty="0" smtClean="0">
                <a:solidFill>
                  <a:prstClr val="black"/>
                </a:solidFill>
              </a:rPr>
              <a:t> objects: </a:t>
            </a:r>
            <a:r>
              <a:rPr lang="en-US" altLang="zh-CN" sz="2800" b="1" dirty="0" smtClean="0">
                <a:solidFill>
                  <a:prstClr val="black"/>
                </a:solidFill>
              </a:rPr>
              <a:t>atomic</a:t>
            </a:r>
            <a:r>
              <a:rPr lang="en-US" altLang="zh-CN" sz="2800" dirty="0" smtClean="0">
                <a:solidFill>
                  <a:prstClr val="black"/>
                </a:solidFill>
              </a:rPr>
              <a:t> specs</a:t>
            </a:r>
            <a:endParaRPr lang="zh-CN" altLang="en-US" sz="2800" dirty="0">
              <a:solidFill>
                <a:prstClr val="black"/>
              </a:solidFill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1788563" y="2367381"/>
            <a:ext cx="54074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 smtClean="0">
                <a:solidFill>
                  <a:srgbClr val="0000FF"/>
                </a:solidFill>
              </a:rPr>
              <a:t>O</a:t>
            </a:r>
            <a:r>
              <a:rPr lang="en-US" altLang="zh-CN" sz="2400" b="1" dirty="0" smtClean="0">
                <a:solidFill>
                  <a:prstClr val="black"/>
                </a:solidFill>
              </a:rPr>
              <a:t> lin.</a:t>
            </a:r>
            <a:r>
              <a:rPr lang="en-US" altLang="zh-CN" sz="2400" dirty="0" smtClean="0">
                <a:solidFill>
                  <a:prstClr val="black"/>
                </a:solidFill>
              </a:rPr>
              <a:t> w.r.t. </a:t>
            </a:r>
            <a:r>
              <a:rPr lang="en-US" altLang="zh-CN" sz="2400" b="1" dirty="0" smtClean="0">
                <a:solidFill>
                  <a:prstClr val="black"/>
                </a:solidFill>
              </a:rPr>
              <a:t>atomic</a:t>
            </a:r>
            <a:r>
              <a:rPr lang="en-US" altLang="zh-CN" sz="2400" dirty="0" smtClean="0">
                <a:solidFill>
                  <a:prstClr val="black"/>
                </a:solidFill>
              </a:rPr>
              <a:t> </a:t>
            </a:r>
            <a:r>
              <a:rPr lang="en-US" altLang="zh-CN" sz="2400" b="1" dirty="0" smtClean="0">
                <a:solidFill>
                  <a:srgbClr val="FF0000"/>
                </a:solidFill>
                <a:latin typeface="Lucida Calligraphy" panose="03010101010101010101" pitchFamily="66" charset="0"/>
                <a:sym typeface="Symbol"/>
              </a:rPr>
              <a:t>A    </a:t>
            </a:r>
            <a:r>
              <a:rPr lang="en-US" altLang="zh-CN" sz="2400" b="1" dirty="0" smtClean="0">
                <a:solidFill>
                  <a:prstClr val="black"/>
                </a:solidFill>
                <a:sym typeface="Symbol" panose="05050102010706020507" pitchFamily="18" charset="2"/>
              </a:rPr>
              <a:t></a:t>
            </a:r>
            <a:r>
              <a:rPr lang="en-US" altLang="zh-CN" sz="2400" b="1" dirty="0" smtClean="0">
                <a:solidFill>
                  <a:prstClr val="black"/>
                </a:solidFill>
              </a:rPr>
              <a:t>   </a:t>
            </a:r>
            <a:r>
              <a:rPr lang="en-US" altLang="zh-CN" sz="2400" b="1" dirty="0" smtClean="0">
                <a:solidFill>
                  <a:srgbClr val="0000FF"/>
                </a:solidFill>
              </a:rPr>
              <a:t>O  </a:t>
            </a:r>
            <a:r>
              <a:rPr lang="en-US" altLang="zh-CN" sz="2400" b="1" dirty="0" smtClean="0">
                <a:solidFill>
                  <a:prstClr val="black"/>
                </a:solidFill>
                <a:sym typeface="Symbol"/>
              </a:rPr>
              <a:t></a:t>
            </a:r>
            <a:r>
              <a:rPr lang="en-US" altLang="zh-CN" sz="2400" b="1" baseline="-25000" dirty="0" err="1">
                <a:solidFill>
                  <a:prstClr val="black"/>
                </a:solidFill>
                <a:sym typeface="Symbol"/>
              </a:rPr>
              <a:t>ctxt</a:t>
            </a:r>
            <a:r>
              <a:rPr lang="en-US" altLang="zh-CN" sz="2400" b="1" dirty="0">
                <a:solidFill>
                  <a:prstClr val="black"/>
                </a:solidFill>
                <a:sym typeface="Symbol"/>
              </a:rPr>
              <a:t> </a:t>
            </a:r>
            <a:r>
              <a:rPr lang="en-US" altLang="zh-CN" sz="2400" b="1" dirty="0" smtClean="0">
                <a:solidFill>
                  <a:srgbClr val="FF0000"/>
                </a:solidFill>
                <a:latin typeface="Lucida Calligraphy" panose="03010101010101010101" pitchFamily="66" charset="0"/>
                <a:sym typeface="Symbol"/>
              </a:rPr>
              <a:t>A</a:t>
            </a:r>
            <a:endParaRPr lang="zh-CN" altLang="en-US" sz="2400" dirty="0">
              <a:solidFill>
                <a:prstClr val="black"/>
              </a:solidFill>
            </a:endParaRPr>
          </a:p>
        </p:txBody>
      </p:sp>
      <p:sp>
        <p:nvSpPr>
          <p:cNvPr id="30" name="TextBox 19"/>
          <p:cNvSpPr txBox="1"/>
          <p:nvPr/>
        </p:nvSpPr>
        <p:spPr>
          <a:xfrm>
            <a:off x="962203" y="3069868"/>
            <a:ext cx="7791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>
                <a:solidFill>
                  <a:prstClr val="black"/>
                </a:solidFill>
              </a:rPr>
              <a:t>Similar equiv. results hold for </a:t>
            </a:r>
            <a:r>
              <a:rPr lang="en-US" altLang="zh-CN" sz="2800" b="1" dirty="0" smtClean="0">
                <a:solidFill>
                  <a:prstClr val="black"/>
                </a:solidFill>
              </a:rPr>
              <a:t>WF/LF/SF/DF</a:t>
            </a:r>
            <a:r>
              <a:rPr lang="en-US" altLang="zh-CN" sz="2800" dirty="0" smtClean="0">
                <a:solidFill>
                  <a:prstClr val="black"/>
                </a:solidFill>
              </a:rPr>
              <a:t> objects</a:t>
            </a:r>
            <a:r>
              <a:rPr lang="en-US" altLang="zh-CN" sz="2800" dirty="0">
                <a:solidFill>
                  <a:prstClr val="black"/>
                </a:solidFill>
              </a:rPr>
              <a:t>:</a:t>
            </a:r>
            <a:r>
              <a:rPr lang="en-US" altLang="zh-CN" sz="2800" dirty="0" smtClean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13" name="矩形 12"/>
          <p:cNvSpPr/>
          <p:nvPr/>
        </p:nvSpPr>
        <p:spPr>
          <a:xfrm>
            <a:off x="1788563" y="3827624"/>
            <a:ext cx="54074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 smtClean="0">
                <a:solidFill>
                  <a:srgbClr val="0000FF"/>
                </a:solidFill>
              </a:rPr>
              <a:t>O</a:t>
            </a:r>
            <a:r>
              <a:rPr lang="en-US" altLang="zh-CN" sz="2400" b="1" dirty="0" smtClean="0">
                <a:solidFill>
                  <a:prstClr val="black"/>
                </a:solidFill>
              </a:rPr>
              <a:t> lin.</a:t>
            </a:r>
            <a:r>
              <a:rPr lang="en-US" altLang="zh-CN" sz="2400" dirty="0" smtClean="0">
                <a:solidFill>
                  <a:prstClr val="black"/>
                </a:solidFill>
              </a:rPr>
              <a:t> + </a:t>
            </a:r>
            <a:r>
              <a:rPr lang="en-US" altLang="zh-CN" sz="2400" b="1" dirty="0" smtClean="0">
                <a:solidFill>
                  <a:prstClr val="black"/>
                </a:solidFill>
              </a:rPr>
              <a:t>progress P</a:t>
            </a:r>
            <a:r>
              <a:rPr lang="en-US" altLang="zh-CN" sz="2400" dirty="0" smtClean="0">
                <a:solidFill>
                  <a:prstClr val="black"/>
                </a:solidFill>
              </a:rPr>
              <a:t> </a:t>
            </a:r>
            <a:r>
              <a:rPr lang="en-US" altLang="zh-CN" sz="2400" b="1" dirty="0" smtClean="0">
                <a:solidFill>
                  <a:prstClr val="black"/>
                </a:solidFill>
                <a:sym typeface="Symbol" panose="05050102010706020507" pitchFamily="18" charset="2"/>
              </a:rPr>
              <a:t></a:t>
            </a:r>
            <a:r>
              <a:rPr lang="en-US" altLang="zh-CN" sz="2400" b="1" dirty="0" smtClean="0">
                <a:solidFill>
                  <a:prstClr val="black"/>
                </a:solidFill>
              </a:rPr>
              <a:t>   </a:t>
            </a:r>
            <a:r>
              <a:rPr lang="en-US" altLang="zh-CN" sz="2400" b="1" dirty="0" smtClean="0">
                <a:solidFill>
                  <a:srgbClr val="0000FF"/>
                </a:solidFill>
              </a:rPr>
              <a:t>O  </a:t>
            </a:r>
            <a:r>
              <a:rPr lang="en-US" altLang="zh-CN" sz="2400" b="1" dirty="0" smtClean="0">
                <a:solidFill>
                  <a:prstClr val="black"/>
                </a:solidFill>
                <a:sym typeface="Symbol"/>
              </a:rPr>
              <a:t></a:t>
            </a:r>
            <a:r>
              <a:rPr lang="en-US" altLang="zh-CN" sz="2400" b="1" baseline="-25000" dirty="0" err="1">
                <a:solidFill>
                  <a:prstClr val="black"/>
                </a:solidFill>
                <a:sym typeface="Symbol"/>
              </a:rPr>
              <a:t>ctxt</a:t>
            </a:r>
            <a:r>
              <a:rPr lang="en-US" altLang="zh-CN" sz="2400" b="1" dirty="0">
                <a:solidFill>
                  <a:prstClr val="black"/>
                </a:solidFill>
                <a:sym typeface="Symbol"/>
              </a:rPr>
              <a:t> </a:t>
            </a:r>
            <a:r>
              <a:rPr lang="en-US" altLang="zh-CN" sz="2400" b="1" dirty="0" smtClean="0">
                <a:solidFill>
                  <a:srgbClr val="FF0000"/>
                </a:solidFill>
                <a:latin typeface="Lucida Calligraphy" panose="03010101010101010101" pitchFamily="66" charset="0"/>
                <a:sym typeface="Symbol"/>
              </a:rPr>
              <a:t>A</a:t>
            </a:r>
            <a:r>
              <a:rPr lang="en-US" altLang="zh-CN" sz="2400" b="1" baseline="-25000" dirty="0" smtClean="0">
                <a:solidFill>
                  <a:srgbClr val="FF0000"/>
                </a:solidFill>
                <a:sym typeface="Symbol"/>
              </a:rPr>
              <a:t>P</a:t>
            </a:r>
            <a:endParaRPr lang="zh-CN" altLang="en-US" sz="2400" baseline="-25000" dirty="0">
              <a:solidFill>
                <a:prstClr val="black"/>
              </a:solidFill>
            </a:endParaRPr>
          </a:p>
        </p:txBody>
      </p:sp>
      <p:sp>
        <p:nvSpPr>
          <p:cNvPr id="5" name="圆角矩形标注 4"/>
          <p:cNvSpPr/>
          <p:nvPr/>
        </p:nvSpPr>
        <p:spPr>
          <a:xfrm>
            <a:off x="2371281" y="4718154"/>
            <a:ext cx="2510443" cy="473230"/>
          </a:xfrm>
          <a:prstGeom prst="wedgeRoundRectCallout">
            <a:avLst>
              <a:gd name="adj1" fmla="val 16695"/>
              <a:gd name="adj2" fmla="val -15180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 dirty="0"/>
              <a:t>P </a:t>
            </a:r>
            <a:r>
              <a:rPr lang="en-US" altLang="zh-CN" sz="2000" b="1" dirty="0">
                <a:sym typeface="Symbol" panose="05050102010706020507" pitchFamily="18" charset="2"/>
              </a:rPr>
              <a:t> {WF, LF, SF, DF</a:t>
            </a:r>
            <a:r>
              <a:rPr lang="en-US" altLang="zh-CN" sz="2000" b="1" dirty="0" smtClean="0">
                <a:sym typeface="Symbol" panose="05050102010706020507" pitchFamily="18" charset="2"/>
              </a:rPr>
              <a:t>}</a:t>
            </a:r>
            <a:endParaRPr lang="zh-CN" altLang="en-US" b="1" dirty="0"/>
          </a:p>
        </p:txBody>
      </p:sp>
      <p:sp>
        <p:nvSpPr>
          <p:cNvPr id="6" name="圆角矩形标注 5"/>
          <p:cNvSpPr/>
          <p:nvPr/>
        </p:nvSpPr>
        <p:spPr>
          <a:xfrm>
            <a:off x="5169898" y="4662735"/>
            <a:ext cx="3369425" cy="698269"/>
          </a:xfrm>
          <a:prstGeom prst="wedgeRoundRectCallout">
            <a:avLst>
              <a:gd name="adj1" fmla="val -28893"/>
              <a:gd name="adj2" fmla="val -10575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 dirty="0" smtClean="0">
                <a:solidFill>
                  <a:schemeClr val="bg1"/>
                </a:solidFill>
              </a:rPr>
              <a:t>progress-aware abstractions </a:t>
            </a:r>
            <a:r>
              <a:rPr lang="en-US" altLang="zh-CN" sz="2000" dirty="0" smtClean="0">
                <a:solidFill>
                  <a:schemeClr val="bg1"/>
                </a:solidFill>
              </a:rPr>
              <a:t>for progress P</a:t>
            </a:r>
            <a:endParaRPr lang="zh-CN" altLang="en-US" sz="2000" dirty="0">
              <a:solidFill>
                <a:schemeClr val="bg1"/>
              </a:solidFill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6494357" y="2182715"/>
            <a:ext cx="21684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 smtClean="0">
                <a:solidFill>
                  <a:srgbClr val="FF0000"/>
                </a:solidFill>
              </a:rPr>
              <a:t>[</a:t>
            </a:r>
            <a:r>
              <a:rPr lang="zh-CN" altLang="en-US" b="1" dirty="0" smtClean="0">
                <a:solidFill>
                  <a:srgbClr val="FF0000"/>
                </a:solidFill>
              </a:rPr>
              <a:t>Filipović </a:t>
            </a:r>
            <a:r>
              <a:rPr lang="en-US" altLang="zh-CN" b="1" dirty="0" smtClean="0">
                <a:solidFill>
                  <a:srgbClr val="FF0000"/>
                </a:solidFill>
              </a:rPr>
              <a:t>et al. 2009]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4310807" y="3442020"/>
            <a:ext cx="468378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>
                <a:solidFill>
                  <a:srgbClr val="FF0000"/>
                </a:solidFill>
              </a:rPr>
              <a:t>[</a:t>
            </a:r>
            <a:r>
              <a:rPr lang="zh-CN" altLang="en-US" b="1" dirty="0" smtClean="0">
                <a:solidFill>
                  <a:srgbClr val="FF0000"/>
                </a:solidFill>
              </a:rPr>
              <a:t>Gotsman </a:t>
            </a:r>
            <a:r>
              <a:rPr lang="en-US" altLang="zh-CN" b="1" dirty="0" smtClean="0">
                <a:solidFill>
                  <a:srgbClr val="FF0000"/>
                </a:solidFill>
              </a:rPr>
              <a:t>&amp; </a:t>
            </a:r>
            <a:r>
              <a:rPr lang="zh-CN" altLang="en-US" b="1" dirty="0" smtClean="0">
                <a:solidFill>
                  <a:srgbClr val="FF0000"/>
                </a:solidFill>
              </a:rPr>
              <a:t>Yang 2011; Liang et al. 2013</a:t>
            </a:r>
            <a:r>
              <a:rPr lang="en-US" altLang="zh-CN" b="1" dirty="0" smtClean="0">
                <a:solidFill>
                  <a:srgbClr val="FF0000"/>
                </a:solidFill>
              </a:rPr>
              <a:t>, 2016</a:t>
            </a:r>
            <a:r>
              <a:rPr lang="zh-CN" altLang="en-US" b="1" dirty="0" smtClean="0">
                <a:solidFill>
                  <a:srgbClr val="FF0000"/>
                </a:solidFill>
              </a:rPr>
              <a:t>]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58868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675"/>
    </mc:Choice>
    <mc:Fallback xmlns="">
      <p:transition spd="slow" advTm="466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0" grpId="0"/>
      <p:bldP spid="13" grpId="0"/>
      <p:bldP spid="5" grpId="0" animBg="1"/>
      <p:bldP spid="6" grpId="0" animBg="1"/>
      <p:bldP spid="15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8282594" cy="1325563"/>
          </a:xfrm>
        </p:spPr>
        <p:txBody>
          <a:bodyPr>
            <a:normAutofit/>
          </a:bodyPr>
          <a:lstStyle/>
          <a:p>
            <a:r>
              <a:rPr lang="en-US" altLang="zh-CN" sz="4000" dirty="0"/>
              <a:t>Abstractions &amp; Contextual </a:t>
            </a:r>
            <a:r>
              <a:rPr lang="en-US" altLang="zh-CN" sz="4000" dirty="0" smtClean="0"/>
              <a:t>Refinements</a:t>
            </a:r>
            <a:endParaRPr lang="zh-CN" altLang="en-US" sz="4000" dirty="0"/>
          </a:p>
        </p:txBody>
      </p:sp>
      <p:sp>
        <p:nvSpPr>
          <p:cNvPr id="28" name="TextBox 19"/>
          <p:cNvSpPr txBox="1"/>
          <p:nvPr/>
        </p:nvSpPr>
        <p:spPr>
          <a:xfrm>
            <a:off x="962204" y="1783102"/>
            <a:ext cx="75416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>
                <a:solidFill>
                  <a:prstClr val="black"/>
                </a:solidFill>
              </a:rPr>
              <a:t>Abstraction for </a:t>
            </a:r>
            <a:r>
              <a:rPr lang="en-US" altLang="zh-CN" sz="2800" b="1" dirty="0" smtClean="0">
                <a:solidFill>
                  <a:prstClr val="black"/>
                </a:solidFill>
              </a:rPr>
              <a:t>linearizable</a:t>
            </a:r>
            <a:r>
              <a:rPr lang="en-US" altLang="zh-CN" sz="2800" dirty="0" smtClean="0">
                <a:solidFill>
                  <a:prstClr val="black"/>
                </a:solidFill>
              </a:rPr>
              <a:t> objects: </a:t>
            </a:r>
            <a:r>
              <a:rPr lang="en-US" altLang="zh-CN" sz="2800" b="1" dirty="0" smtClean="0">
                <a:solidFill>
                  <a:prstClr val="black"/>
                </a:solidFill>
              </a:rPr>
              <a:t>atomic</a:t>
            </a:r>
            <a:r>
              <a:rPr lang="en-US" altLang="zh-CN" sz="2800" dirty="0" smtClean="0">
                <a:solidFill>
                  <a:prstClr val="black"/>
                </a:solidFill>
              </a:rPr>
              <a:t> specs</a:t>
            </a:r>
            <a:endParaRPr lang="zh-CN" altLang="en-US" sz="2800" dirty="0">
              <a:solidFill>
                <a:prstClr val="black"/>
              </a:solidFill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1788563" y="2367381"/>
            <a:ext cx="54074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 smtClean="0">
                <a:solidFill>
                  <a:srgbClr val="0000FF"/>
                </a:solidFill>
              </a:rPr>
              <a:t>O</a:t>
            </a:r>
            <a:r>
              <a:rPr lang="en-US" altLang="zh-CN" sz="2400" b="1" dirty="0" smtClean="0">
                <a:solidFill>
                  <a:prstClr val="black"/>
                </a:solidFill>
              </a:rPr>
              <a:t> lin.</a:t>
            </a:r>
            <a:r>
              <a:rPr lang="en-US" altLang="zh-CN" sz="2400" dirty="0" smtClean="0">
                <a:solidFill>
                  <a:prstClr val="black"/>
                </a:solidFill>
              </a:rPr>
              <a:t> w.r.t. </a:t>
            </a:r>
            <a:r>
              <a:rPr lang="en-US" altLang="zh-CN" sz="2400" b="1" dirty="0" smtClean="0">
                <a:solidFill>
                  <a:prstClr val="black"/>
                </a:solidFill>
              </a:rPr>
              <a:t>atomic</a:t>
            </a:r>
            <a:r>
              <a:rPr lang="en-US" altLang="zh-CN" sz="2400" dirty="0" smtClean="0">
                <a:solidFill>
                  <a:prstClr val="black"/>
                </a:solidFill>
              </a:rPr>
              <a:t> </a:t>
            </a:r>
            <a:r>
              <a:rPr lang="en-US" altLang="zh-CN" sz="2400" b="1" dirty="0" smtClean="0">
                <a:solidFill>
                  <a:srgbClr val="FF0000"/>
                </a:solidFill>
                <a:latin typeface="Lucida Calligraphy" panose="03010101010101010101" pitchFamily="66" charset="0"/>
                <a:sym typeface="Symbol"/>
              </a:rPr>
              <a:t>A    </a:t>
            </a:r>
            <a:r>
              <a:rPr lang="en-US" altLang="zh-CN" sz="2400" b="1" dirty="0" smtClean="0">
                <a:solidFill>
                  <a:prstClr val="black"/>
                </a:solidFill>
                <a:sym typeface="Symbol" panose="05050102010706020507" pitchFamily="18" charset="2"/>
              </a:rPr>
              <a:t></a:t>
            </a:r>
            <a:r>
              <a:rPr lang="en-US" altLang="zh-CN" sz="2400" b="1" dirty="0" smtClean="0">
                <a:solidFill>
                  <a:prstClr val="black"/>
                </a:solidFill>
              </a:rPr>
              <a:t>   </a:t>
            </a:r>
            <a:r>
              <a:rPr lang="en-US" altLang="zh-CN" sz="2400" b="1" dirty="0" smtClean="0">
                <a:solidFill>
                  <a:srgbClr val="0000FF"/>
                </a:solidFill>
              </a:rPr>
              <a:t>O  </a:t>
            </a:r>
            <a:r>
              <a:rPr lang="en-US" altLang="zh-CN" sz="2400" b="1" dirty="0" smtClean="0">
                <a:solidFill>
                  <a:prstClr val="black"/>
                </a:solidFill>
                <a:sym typeface="Symbol"/>
              </a:rPr>
              <a:t></a:t>
            </a:r>
            <a:r>
              <a:rPr lang="en-US" altLang="zh-CN" sz="2400" b="1" baseline="-25000" dirty="0" err="1">
                <a:solidFill>
                  <a:prstClr val="black"/>
                </a:solidFill>
                <a:sym typeface="Symbol"/>
              </a:rPr>
              <a:t>ctxt</a:t>
            </a:r>
            <a:r>
              <a:rPr lang="en-US" altLang="zh-CN" sz="2400" b="1" dirty="0">
                <a:solidFill>
                  <a:prstClr val="black"/>
                </a:solidFill>
                <a:sym typeface="Symbol"/>
              </a:rPr>
              <a:t> </a:t>
            </a:r>
            <a:r>
              <a:rPr lang="en-US" altLang="zh-CN" sz="2400" b="1" dirty="0" smtClean="0">
                <a:solidFill>
                  <a:srgbClr val="FF0000"/>
                </a:solidFill>
                <a:latin typeface="Lucida Calligraphy" panose="03010101010101010101" pitchFamily="66" charset="0"/>
                <a:sym typeface="Symbol"/>
              </a:rPr>
              <a:t>A</a:t>
            </a:r>
            <a:endParaRPr lang="zh-CN" altLang="en-US" sz="2400" dirty="0">
              <a:solidFill>
                <a:prstClr val="black"/>
              </a:solidFill>
            </a:endParaRPr>
          </a:p>
        </p:txBody>
      </p:sp>
      <p:sp>
        <p:nvSpPr>
          <p:cNvPr id="30" name="TextBox 19"/>
          <p:cNvSpPr txBox="1"/>
          <p:nvPr/>
        </p:nvSpPr>
        <p:spPr>
          <a:xfrm>
            <a:off x="962203" y="3069868"/>
            <a:ext cx="7791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>
                <a:solidFill>
                  <a:prstClr val="black"/>
                </a:solidFill>
              </a:rPr>
              <a:t>Similar equiv. results hold for </a:t>
            </a:r>
            <a:r>
              <a:rPr lang="en-US" altLang="zh-CN" sz="2800" b="1" dirty="0" smtClean="0">
                <a:solidFill>
                  <a:prstClr val="black"/>
                </a:solidFill>
              </a:rPr>
              <a:t>WF/LF/SF/DF</a:t>
            </a:r>
            <a:r>
              <a:rPr lang="en-US" altLang="zh-CN" sz="2800" dirty="0" smtClean="0">
                <a:solidFill>
                  <a:prstClr val="black"/>
                </a:solidFill>
              </a:rPr>
              <a:t> objects</a:t>
            </a:r>
            <a:r>
              <a:rPr lang="en-US" altLang="zh-CN" sz="2800" dirty="0">
                <a:solidFill>
                  <a:prstClr val="black"/>
                </a:solidFill>
              </a:rPr>
              <a:t>:</a:t>
            </a:r>
            <a:r>
              <a:rPr lang="en-US" altLang="zh-CN" sz="2800" dirty="0" smtClean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9" name="TextBox 19"/>
          <p:cNvSpPr txBox="1"/>
          <p:nvPr/>
        </p:nvSpPr>
        <p:spPr>
          <a:xfrm>
            <a:off x="962203" y="4440302"/>
            <a:ext cx="52085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smtClean="0">
                <a:solidFill>
                  <a:prstClr val="black"/>
                </a:solidFill>
              </a:rPr>
              <a:t>No known results for locks!</a:t>
            </a:r>
            <a:endParaRPr lang="zh-CN" altLang="en-US" sz="2800" b="1" dirty="0">
              <a:solidFill>
                <a:prstClr val="black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114145" y="4963522"/>
            <a:ext cx="5757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2400" i="1" dirty="0" smtClean="0">
                <a:solidFill>
                  <a:prstClr val="black"/>
                </a:solidFill>
              </a:rPr>
              <a:t>or, in general, objects with </a:t>
            </a:r>
            <a:r>
              <a:rPr lang="en-US" altLang="zh-CN" sz="2400" b="1" i="1" dirty="0" smtClean="0">
                <a:solidFill>
                  <a:srgbClr val="FF0000"/>
                </a:solidFill>
              </a:rPr>
              <a:t>partial methods</a:t>
            </a:r>
            <a:endParaRPr lang="zh-CN" altLang="en-US" sz="2400" i="1" dirty="0">
              <a:solidFill>
                <a:srgbClr val="FF0000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788563" y="5531443"/>
            <a:ext cx="59560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 smtClean="0">
                <a:solidFill>
                  <a:srgbClr val="0000FF"/>
                </a:solidFill>
              </a:rPr>
              <a:t>O</a:t>
            </a:r>
            <a:r>
              <a:rPr lang="en-US" altLang="zh-CN" sz="2400" b="1" dirty="0" smtClean="0">
                <a:solidFill>
                  <a:prstClr val="black"/>
                </a:solidFill>
              </a:rPr>
              <a:t> lin.</a:t>
            </a:r>
            <a:r>
              <a:rPr lang="en-US" altLang="zh-CN" sz="2400" dirty="0" smtClean="0">
                <a:solidFill>
                  <a:prstClr val="black"/>
                </a:solidFill>
              </a:rPr>
              <a:t> + </a:t>
            </a:r>
            <a:r>
              <a:rPr lang="en-US" altLang="zh-CN" sz="2400" b="1" dirty="0" smtClean="0">
                <a:solidFill>
                  <a:prstClr val="black"/>
                </a:solidFill>
              </a:rPr>
              <a:t>progress P</a:t>
            </a:r>
            <a:r>
              <a:rPr lang="en-US" altLang="zh-CN" sz="2400" dirty="0" smtClean="0">
                <a:solidFill>
                  <a:prstClr val="black"/>
                </a:solidFill>
              </a:rPr>
              <a:t> </a:t>
            </a:r>
            <a:r>
              <a:rPr lang="en-US" altLang="zh-CN" sz="2400" b="1" dirty="0" smtClean="0">
                <a:solidFill>
                  <a:prstClr val="black"/>
                </a:solidFill>
                <a:sym typeface="Symbol" panose="05050102010706020507" pitchFamily="18" charset="2"/>
              </a:rPr>
              <a:t></a:t>
            </a:r>
            <a:r>
              <a:rPr lang="en-US" altLang="zh-CN" sz="2400" b="1" dirty="0" smtClean="0">
                <a:solidFill>
                  <a:prstClr val="black"/>
                </a:solidFill>
              </a:rPr>
              <a:t>   </a:t>
            </a:r>
            <a:r>
              <a:rPr lang="en-US" altLang="zh-CN" sz="2400" b="1" dirty="0" smtClean="0">
                <a:solidFill>
                  <a:srgbClr val="0000FF"/>
                </a:solidFill>
              </a:rPr>
              <a:t>O  </a:t>
            </a:r>
            <a:r>
              <a:rPr lang="en-US" altLang="zh-CN" sz="2400" b="1" dirty="0" smtClean="0">
                <a:solidFill>
                  <a:prstClr val="black"/>
                </a:solidFill>
                <a:sym typeface="Symbol"/>
              </a:rPr>
              <a:t></a:t>
            </a:r>
            <a:r>
              <a:rPr lang="en-US" altLang="zh-CN" sz="2400" b="1" baseline="-25000" dirty="0" err="1">
                <a:solidFill>
                  <a:prstClr val="black"/>
                </a:solidFill>
                <a:sym typeface="Symbol"/>
              </a:rPr>
              <a:t>ctxt</a:t>
            </a:r>
            <a:r>
              <a:rPr lang="en-US" altLang="zh-CN" sz="2400" b="1" dirty="0">
                <a:solidFill>
                  <a:prstClr val="black"/>
                </a:solidFill>
                <a:sym typeface="Symbol"/>
              </a:rPr>
              <a:t> </a:t>
            </a:r>
            <a:r>
              <a:rPr lang="en-US" altLang="zh-CN" sz="2400" b="1" dirty="0" smtClean="0">
                <a:solidFill>
                  <a:srgbClr val="FF0000"/>
                </a:solidFill>
                <a:latin typeface="Lucida Calligraphy" panose="03010101010101010101" pitchFamily="66" charset="0"/>
                <a:sym typeface="Symbol"/>
              </a:rPr>
              <a:t>A</a:t>
            </a:r>
            <a:r>
              <a:rPr lang="en-US" altLang="zh-CN" sz="2400" b="1" baseline="-25000" dirty="0" smtClean="0">
                <a:solidFill>
                  <a:srgbClr val="FF0000"/>
                </a:solidFill>
                <a:sym typeface="Symbol"/>
              </a:rPr>
              <a:t>P</a:t>
            </a:r>
            <a:endParaRPr lang="zh-CN" altLang="en-US" sz="2400" baseline="-25000" dirty="0">
              <a:solidFill>
                <a:prstClr val="black"/>
              </a:soli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3912097" y="5531443"/>
            <a:ext cx="306878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2400" b="1" dirty="0" smtClean="0">
                <a:solidFill>
                  <a:srgbClr val="FF0000"/>
                </a:solidFill>
              </a:rPr>
              <a:t>?</a:t>
            </a:r>
            <a:endParaRPr lang="zh-CN" altLang="en-US" sz="1600" b="1" dirty="0">
              <a:solidFill>
                <a:srgbClr val="FF0000"/>
              </a:solidFill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5635956" y="5531443"/>
            <a:ext cx="470359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2400" b="1" dirty="0" smtClean="0">
                <a:solidFill>
                  <a:srgbClr val="FF0000"/>
                </a:solidFill>
              </a:rPr>
              <a:t>??</a:t>
            </a:r>
            <a:endParaRPr lang="zh-CN" altLang="en-US" sz="1600" b="1" dirty="0">
              <a:solidFill>
                <a:srgbClr val="FF0000"/>
              </a:solidFill>
            </a:endParaRPr>
          </a:p>
        </p:txBody>
      </p:sp>
      <p:sp>
        <p:nvSpPr>
          <p:cNvPr id="3" name="矩形 2"/>
          <p:cNvSpPr/>
          <p:nvPr/>
        </p:nvSpPr>
        <p:spPr>
          <a:xfrm>
            <a:off x="6494357" y="2182715"/>
            <a:ext cx="21684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 smtClean="0">
                <a:solidFill>
                  <a:srgbClr val="FF0000"/>
                </a:solidFill>
              </a:rPr>
              <a:t>[</a:t>
            </a:r>
            <a:r>
              <a:rPr lang="zh-CN" altLang="en-US" b="1" dirty="0" smtClean="0">
                <a:solidFill>
                  <a:srgbClr val="FF0000"/>
                </a:solidFill>
              </a:rPr>
              <a:t>Filipović </a:t>
            </a:r>
            <a:r>
              <a:rPr lang="en-US" altLang="zh-CN" b="1" dirty="0" smtClean="0">
                <a:solidFill>
                  <a:srgbClr val="FF0000"/>
                </a:solidFill>
              </a:rPr>
              <a:t>et al. 2009]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1788563" y="3827624"/>
            <a:ext cx="54074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 smtClean="0">
                <a:solidFill>
                  <a:srgbClr val="0000FF"/>
                </a:solidFill>
              </a:rPr>
              <a:t>O</a:t>
            </a:r>
            <a:r>
              <a:rPr lang="en-US" altLang="zh-CN" sz="2400" b="1" dirty="0" smtClean="0">
                <a:solidFill>
                  <a:prstClr val="black"/>
                </a:solidFill>
              </a:rPr>
              <a:t> lin.</a:t>
            </a:r>
            <a:r>
              <a:rPr lang="en-US" altLang="zh-CN" sz="2400" dirty="0" smtClean="0">
                <a:solidFill>
                  <a:prstClr val="black"/>
                </a:solidFill>
              </a:rPr>
              <a:t> + </a:t>
            </a:r>
            <a:r>
              <a:rPr lang="en-US" altLang="zh-CN" sz="2400" b="1" dirty="0" smtClean="0">
                <a:solidFill>
                  <a:prstClr val="black"/>
                </a:solidFill>
              </a:rPr>
              <a:t>progress P</a:t>
            </a:r>
            <a:r>
              <a:rPr lang="en-US" altLang="zh-CN" sz="2400" dirty="0" smtClean="0">
                <a:solidFill>
                  <a:prstClr val="black"/>
                </a:solidFill>
              </a:rPr>
              <a:t> </a:t>
            </a:r>
            <a:r>
              <a:rPr lang="en-US" altLang="zh-CN" sz="2400" b="1" dirty="0" smtClean="0">
                <a:solidFill>
                  <a:prstClr val="black"/>
                </a:solidFill>
                <a:sym typeface="Symbol" panose="05050102010706020507" pitchFamily="18" charset="2"/>
              </a:rPr>
              <a:t></a:t>
            </a:r>
            <a:r>
              <a:rPr lang="en-US" altLang="zh-CN" sz="2400" b="1" dirty="0" smtClean="0">
                <a:solidFill>
                  <a:prstClr val="black"/>
                </a:solidFill>
              </a:rPr>
              <a:t>   </a:t>
            </a:r>
            <a:r>
              <a:rPr lang="en-US" altLang="zh-CN" sz="2400" b="1" dirty="0" smtClean="0">
                <a:solidFill>
                  <a:srgbClr val="0000FF"/>
                </a:solidFill>
              </a:rPr>
              <a:t>O  </a:t>
            </a:r>
            <a:r>
              <a:rPr lang="en-US" altLang="zh-CN" sz="2400" b="1" dirty="0" smtClean="0">
                <a:solidFill>
                  <a:prstClr val="black"/>
                </a:solidFill>
                <a:sym typeface="Symbol"/>
              </a:rPr>
              <a:t></a:t>
            </a:r>
            <a:r>
              <a:rPr lang="en-US" altLang="zh-CN" sz="2400" b="1" baseline="-25000" dirty="0" err="1">
                <a:solidFill>
                  <a:prstClr val="black"/>
                </a:solidFill>
                <a:sym typeface="Symbol"/>
              </a:rPr>
              <a:t>ctxt</a:t>
            </a:r>
            <a:r>
              <a:rPr lang="en-US" altLang="zh-CN" sz="2400" b="1" dirty="0">
                <a:solidFill>
                  <a:prstClr val="black"/>
                </a:solidFill>
                <a:sym typeface="Symbol"/>
              </a:rPr>
              <a:t> </a:t>
            </a:r>
            <a:r>
              <a:rPr lang="en-US" altLang="zh-CN" sz="2400" b="1" dirty="0" smtClean="0">
                <a:solidFill>
                  <a:srgbClr val="FF0000"/>
                </a:solidFill>
                <a:latin typeface="Lucida Calligraphy" panose="03010101010101010101" pitchFamily="66" charset="0"/>
                <a:sym typeface="Symbol"/>
              </a:rPr>
              <a:t>A</a:t>
            </a:r>
            <a:r>
              <a:rPr lang="en-US" altLang="zh-CN" sz="2400" b="1" baseline="-25000" dirty="0" smtClean="0">
                <a:solidFill>
                  <a:srgbClr val="FF0000"/>
                </a:solidFill>
                <a:sym typeface="Symbol"/>
              </a:rPr>
              <a:t>P</a:t>
            </a:r>
            <a:endParaRPr lang="zh-CN" altLang="en-US" sz="2400" baseline="-25000" dirty="0">
              <a:solidFill>
                <a:prstClr val="black"/>
              </a:solidFill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4310807" y="3442020"/>
            <a:ext cx="468378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>
                <a:solidFill>
                  <a:srgbClr val="FF0000"/>
                </a:solidFill>
              </a:rPr>
              <a:t>[</a:t>
            </a:r>
            <a:r>
              <a:rPr lang="zh-CN" altLang="en-US" b="1" dirty="0" smtClean="0">
                <a:solidFill>
                  <a:srgbClr val="FF0000"/>
                </a:solidFill>
              </a:rPr>
              <a:t>Gotsman </a:t>
            </a:r>
            <a:r>
              <a:rPr lang="en-US" altLang="zh-CN" b="1" dirty="0" smtClean="0">
                <a:solidFill>
                  <a:srgbClr val="FF0000"/>
                </a:solidFill>
              </a:rPr>
              <a:t>&amp; </a:t>
            </a:r>
            <a:r>
              <a:rPr lang="zh-CN" altLang="en-US" b="1" dirty="0" smtClean="0">
                <a:solidFill>
                  <a:srgbClr val="FF0000"/>
                </a:solidFill>
              </a:rPr>
              <a:t>Yang 2011; Liang et al. 2013</a:t>
            </a:r>
            <a:r>
              <a:rPr lang="en-US" altLang="zh-CN" b="1" dirty="0" smtClean="0">
                <a:solidFill>
                  <a:srgbClr val="FF0000"/>
                </a:solidFill>
              </a:rPr>
              <a:t>, 2016</a:t>
            </a:r>
            <a:r>
              <a:rPr lang="zh-CN" altLang="en-US" b="1" dirty="0" smtClean="0">
                <a:solidFill>
                  <a:srgbClr val="FF0000"/>
                </a:solidFill>
              </a:rPr>
              <a:t>]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3447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244"/>
    </mc:Choice>
    <mc:Fallback xmlns="">
      <p:transition spd="slow" advTm="292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 animBg="1"/>
      <p:bldP spid="1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1|18.2|10.3|4.6|9.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0.9|22.6|4.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7.3|8.9|17.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5|1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3|5.3|3.9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7|7.2|3.8|12.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7|7.2|3.8|12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0.7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|5.4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5|61.4|14.9|20.1|13|15.9|39.4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5|61.4|14.9|20.1|13|15.9|39.4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3|13.4|7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3|13.4|7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3|13.4|7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5|61.4|14.9|20.1|13|15.9|39.4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7|23.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2.5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9|9.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5.6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|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5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6.9|6.6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|0.7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7.2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9.4|16.8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|5.2|17.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2.1|5.9|20.8|16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2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8.6|7.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|9.9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9.9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4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8|12.4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|6|10.7|4.8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4|3.3|4.9|3.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3|7.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2.1|7.8|10.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7|6.6|9.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1|3.5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25689</TotalTime>
  <Words>2900</Words>
  <Application>Microsoft Office PowerPoint</Application>
  <PresentationFormat>全屏显示(4:3)</PresentationFormat>
  <Paragraphs>610</Paragraphs>
  <Slides>53</Slides>
  <Notes>2</Notes>
  <HiddenSlides>1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53</vt:i4>
      </vt:variant>
    </vt:vector>
  </HeadingPairs>
  <TitlesOfParts>
    <vt:vector size="62" baseType="lpstr">
      <vt:lpstr>Lucida Calligraphy</vt:lpstr>
      <vt:lpstr>宋体</vt:lpstr>
      <vt:lpstr>Arial</vt:lpstr>
      <vt:lpstr>Calibri</vt:lpstr>
      <vt:lpstr>Calibri Light</vt:lpstr>
      <vt:lpstr>Symbol</vt:lpstr>
      <vt:lpstr>Wingdings 2</vt:lpstr>
      <vt:lpstr>Wingdings 3</vt:lpstr>
      <vt:lpstr>Office 主题</vt:lpstr>
      <vt:lpstr>Progress of  Concurrent Objects with Partial Methods</vt:lpstr>
      <vt:lpstr>What are good locks?</vt:lpstr>
      <vt:lpstr>Not all locks are equally good!</vt:lpstr>
      <vt:lpstr>Example: Test-and-Set (TAS) locks</vt:lpstr>
      <vt:lpstr>Example: Ticket locks</vt:lpstr>
      <vt:lpstr>Not all locks are equally good!</vt:lpstr>
      <vt:lpstr>Abstractions &amp; Contextual Refinements</vt:lpstr>
      <vt:lpstr>Abstractions &amp; Contextual Refinements</vt:lpstr>
      <vt:lpstr>Abstractions &amp; Contextual Refinements</vt:lpstr>
      <vt:lpstr>Why is this bad?</vt:lpstr>
      <vt:lpstr>Our contributions</vt:lpstr>
      <vt:lpstr>Our contributions</vt:lpstr>
      <vt:lpstr>Our contributions</vt:lpstr>
      <vt:lpstr>Our contributions</vt:lpstr>
      <vt:lpstr>New progress properties </vt:lpstr>
      <vt:lpstr>New progress properties </vt:lpstr>
      <vt:lpstr>New progress properties </vt:lpstr>
      <vt:lpstr>New progress properties </vt:lpstr>
      <vt:lpstr>New progress properties </vt:lpstr>
      <vt:lpstr>New progress properties </vt:lpstr>
      <vt:lpstr>New progress properties </vt:lpstr>
      <vt:lpstr>New progress properties </vt:lpstr>
      <vt:lpstr>New progress properties </vt:lpstr>
      <vt:lpstr>New progress properties </vt:lpstr>
      <vt:lpstr>Progress-aware abstractions for locks?</vt:lpstr>
      <vt:lpstr>Progress-aware abstractions for locks?</vt:lpstr>
      <vt:lpstr>Progress-aware abstractions for locks?</vt:lpstr>
      <vt:lpstr>Progress-aware abstractions for locks?</vt:lpstr>
      <vt:lpstr>Progress-aware abstractions for locks?</vt:lpstr>
      <vt:lpstr>Progress-aware abstractions for locks?</vt:lpstr>
      <vt:lpstr>Progress-aware abstractions for locks?</vt:lpstr>
      <vt:lpstr>Atomic partial specs insufficient as abstractions</vt:lpstr>
      <vt:lpstr>Atomic partial specs insufficient as abstractions</vt:lpstr>
      <vt:lpstr>Atomic partial specs insufficient as abstractions</vt:lpstr>
      <vt:lpstr>Atomic partial specs insufficient as abstractions</vt:lpstr>
      <vt:lpstr>Atomic partial specs insufficient as abstractions</vt:lpstr>
      <vt:lpstr>PowerPoint 演示文稿</vt:lpstr>
      <vt:lpstr>APS insufficient as abstractions</vt:lpstr>
      <vt:lpstr>APS insufficient as abstractions</vt:lpstr>
      <vt:lpstr>APS insufficient as abstractions</vt:lpstr>
      <vt:lpstr>Our solution</vt:lpstr>
      <vt:lpstr>Our solution</vt:lpstr>
      <vt:lpstr>Our solution</vt:lpstr>
      <vt:lpstr>Code wrappers</vt:lpstr>
      <vt:lpstr>Code Wrappers</vt:lpstr>
      <vt:lpstr>Code Wrappers</vt:lpstr>
      <vt:lpstr>Code Wrappers</vt:lpstr>
      <vt:lpstr>Code wrappers in summary</vt:lpstr>
      <vt:lpstr>Our solution</vt:lpstr>
      <vt:lpstr>Our solution</vt:lpstr>
      <vt:lpstr>Program logic</vt:lpstr>
      <vt:lpstr>Conclusion</vt:lpstr>
      <vt:lpstr>Thank you!</vt:lpstr>
    </vt:vector>
  </TitlesOfParts>
  <Company>USTC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Progress of  Concurrent Objects with Partial Methods</dc:title>
  <dc:creator>Hongjin</dc:creator>
  <cp:lastModifiedBy>xinyu</cp:lastModifiedBy>
  <cp:revision>657</cp:revision>
  <dcterms:created xsi:type="dcterms:W3CDTF">2017-11-13T02:56:33Z</dcterms:created>
  <dcterms:modified xsi:type="dcterms:W3CDTF">2018-03-29T06:56:31Z</dcterms:modified>
</cp:coreProperties>
</file>