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31"/>
  </p:notesMasterIdLst>
  <p:sldIdLst>
    <p:sldId id="275" r:id="rId2"/>
    <p:sldId id="304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305" r:id="rId13"/>
    <p:sldId id="285" r:id="rId14"/>
    <p:sldId id="286" r:id="rId15"/>
    <p:sldId id="287" r:id="rId16"/>
    <p:sldId id="288" r:id="rId17"/>
    <p:sldId id="306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E99"/>
    <a:srgbClr val="677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33" autoAdjust="0"/>
    <p:restoredTop sz="89539" autoAdjust="0"/>
  </p:normalViewPr>
  <p:slideViewPr>
    <p:cSldViewPr>
      <p:cViewPr varScale="1">
        <p:scale>
          <a:sx n="80" d="100"/>
          <a:sy n="80" d="100"/>
        </p:scale>
        <p:origin x="104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336E7-F42F-4A2E-9F47-4CAB93D18031}" type="datetimeFigureOut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9DC25-1DF3-4044-A1F0-C273483743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79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E3FF0D14-9424-4D03-BC81-93B70B6B19D2}" type="slidenum">
              <a:rPr lang="en-US" altLang="zh-CN">
                <a:latin typeface="Times New Roman" panose="02020603050405020304" pitchFamily="18" charset="0"/>
              </a:rPr>
              <a:pPr eaLnBrk="1" hangingPunct="1"/>
              <a:t>2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2928058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60E65B13-DE00-AA4D-AED9-0E48F576AD1B}" type="slidenum">
              <a:rPr lang="en-US" altLang="zh-CN" sz="1200">
                <a:latin typeface="Times New Roman" charset="0"/>
              </a:rPr>
              <a:pPr/>
              <a:t>11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0" lang="zh-CN" altLang="en-US" dirty="0">
                <a:latin typeface="Times New Roman" charset="0"/>
                <a:ea typeface="宋体" charset="0"/>
              </a:rPr>
              <a:t>以上波兰</a:t>
            </a:r>
            <a:r>
              <a:rPr lang="zh-CN" altLang="en-US" dirty="0"/>
              <a:t>表示法不仅可以用于算术表达式，还可以用于逻辑表达式</a:t>
            </a:r>
            <a:endParaRPr kumimoji="0" lang="zh-CN" altLang="zh-CN" dirty="0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0516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A2D7A8E5-FDF2-924B-8CC0-20D3EFE2B565}" type="slidenum">
              <a:rPr lang="en-US" altLang="zh-CN" sz="1200">
                <a:latin typeface="Times New Roman" charset="0"/>
              </a:rPr>
              <a:pPr/>
              <a:t>12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7108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CDF2DBC8-06C6-574B-904F-A26E08D60903}" type="slidenum">
              <a:rPr lang="en-US" altLang="zh-CN" sz="1200">
                <a:latin typeface="Times New Roman" charset="0"/>
              </a:rPr>
              <a:pPr/>
              <a:t>13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3584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D8994B5C-BA17-FB48-8D0D-03964231570A}" type="slidenum">
              <a:rPr lang="en-US" altLang="zh-CN" sz="1200">
                <a:latin typeface="Times New Roman" charset="0"/>
              </a:rPr>
              <a:pPr/>
              <a:t>14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2706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5257B909-FE54-0246-9AF8-64C8A974C841}" type="slidenum">
              <a:rPr lang="en-US" altLang="zh-CN" sz="1200">
                <a:latin typeface="Times New Roman" charset="0"/>
              </a:rPr>
              <a:pPr/>
              <a:t>15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0" lang="zh-CN" altLang="en-US" dirty="0">
                <a:latin typeface="Times New Roman" charset="0"/>
                <a:ea typeface="宋体" charset="0"/>
              </a:rPr>
              <a:t>这样构造出来的树可能不平衡。如何变成平衡树？</a:t>
            </a:r>
            <a:endParaRPr kumimoji="0" lang="zh-CN" altLang="zh-CN" dirty="0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3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1D54519D-B9FA-9E47-A5D3-83ADFA5074F4}" type="slidenum">
              <a:rPr lang="en-US" altLang="zh-CN" sz="1200">
                <a:latin typeface="Times New Roman" charset="0"/>
              </a:rPr>
              <a:pPr/>
              <a:t>16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 dirty="0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1841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A2D7A8E5-FDF2-924B-8CC0-20D3EFE2B565}" type="slidenum">
              <a:rPr lang="en-US" altLang="zh-CN" sz="1200">
                <a:latin typeface="Times New Roman" charset="0"/>
              </a:rPr>
              <a:pPr/>
              <a:t>17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8907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ECF4D278-04C6-5A44-A645-040FFD574990}" type="slidenum">
              <a:rPr lang="en-US" altLang="zh-CN" sz="1200">
                <a:latin typeface="Times New Roman" charset="0"/>
              </a:rPr>
              <a:pPr/>
              <a:t>18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6942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8A825AAA-0FE4-1B44-8E48-5DAA6D757C7A}" type="slidenum">
              <a:rPr lang="en-US" altLang="zh-CN" sz="1200">
                <a:latin typeface="Times New Roman" charset="0"/>
              </a:rPr>
              <a:pPr/>
              <a:t>19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6034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3F627553-5864-E246-AECA-402006E31646}" type="slidenum">
              <a:rPr lang="en-US" altLang="zh-CN" sz="1200">
                <a:latin typeface="Times New Roman" charset="0"/>
              </a:rPr>
              <a:pPr/>
              <a:t>20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517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A2D7A8E5-FDF2-924B-8CC0-20D3EFE2B565}" type="slidenum">
              <a:rPr lang="en-US" altLang="zh-CN" sz="1200">
                <a:latin typeface="Times New Roman" charset="0"/>
              </a:rPr>
              <a:pPr/>
              <a:t>3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5845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8BA79C6F-BE3C-CF4A-A0C8-8CB6F5EEFF20}" type="slidenum">
              <a:rPr lang="en-US" altLang="zh-CN" sz="1200">
                <a:latin typeface="Times New Roman" charset="0"/>
              </a:rPr>
              <a:pPr/>
              <a:t>21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6899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81F69E40-D65F-D448-B2D4-83D584119CE1}" type="slidenum">
              <a:rPr lang="en-US" altLang="zh-CN" sz="1200">
                <a:latin typeface="Times New Roman" charset="0"/>
              </a:rPr>
              <a:pPr/>
              <a:t>22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328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324F28C1-AAE6-B542-B321-BAD6B6C0EF42}" type="slidenum">
              <a:rPr lang="en-US" altLang="zh-CN" sz="1200">
                <a:latin typeface="Times New Roman" charset="0"/>
              </a:rPr>
              <a:pPr/>
              <a:t>23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8618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30F9509E-F14D-C14B-84FA-2831775083B3}" type="slidenum">
              <a:rPr lang="en-US" altLang="zh-CN" sz="1200">
                <a:latin typeface="Times New Roman" charset="0"/>
              </a:rPr>
              <a:pPr/>
              <a:t>24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6352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118D6716-A8B2-FE42-BF9C-03187611B3BF}" type="slidenum">
              <a:rPr lang="en-US" altLang="zh-CN" sz="1200">
                <a:latin typeface="Times New Roman" charset="0"/>
              </a:rPr>
              <a:pPr/>
              <a:t>25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9909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78367E8F-41D1-1944-8BC4-96387729C6E0}" type="slidenum">
              <a:rPr lang="en-US" altLang="zh-CN" sz="1200">
                <a:latin typeface="Times New Roman" charset="0"/>
              </a:rPr>
              <a:pPr/>
              <a:t>26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0921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29334955-9A26-404A-A31E-34AF6E6AC693}" type="slidenum">
              <a:rPr lang="en-US" altLang="zh-CN" sz="1200">
                <a:latin typeface="Times New Roman" charset="0"/>
              </a:rPr>
              <a:pPr/>
              <a:t>27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贪心算法正确性：贪心选择性质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最优子结构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贪心选择性质：构造最优数的过程 可以从合并两个频率最低字符的贪心选择开始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451158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C88B658D-B5C1-704B-8637-5428054365D6}" type="slidenum">
              <a:rPr lang="en-US" altLang="zh-CN" sz="1200">
                <a:latin typeface="Times New Roman" charset="0"/>
              </a:rPr>
              <a:pPr/>
              <a:t>28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0231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14322760-8255-B64B-ABF6-1B64CEB0040F}" type="slidenum">
              <a:rPr lang="en-US" altLang="zh-CN" sz="1200">
                <a:latin typeface="Times New Roman" charset="0"/>
              </a:rPr>
              <a:pPr/>
              <a:t>29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kumimoji="0" lang="zh-CN" altLang="en-US" dirty="0">
                <a:latin typeface="Times New Roman" charset="0"/>
                <a:ea typeface="宋体" charset="0"/>
              </a:rPr>
              <a:t>具有最优子结构</a:t>
            </a:r>
            <a:endParaRPr kumimoji="0" lang="zh-CN" altLang="zh-CN" dirty="0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057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39CFB9ED-4977-8948-AB22-7C4FB629AB01}" type="slidenum">
              <a:rPr lang="en-US" altLang="zh-CN" sz="1200">
                <a:latin typeface="Times New Roman" charset="0"/>
              </a:rPr>
              <a:pPr/>
              <a:t>4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01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84F116EB-AD55-0149-AC24-55F9D805E3DB}" type="slidenum">
              <a:rPr lang="en-US" altLang="zh-CN" sz="1200">
                <a:latin typeface="Times New Roman" charset="0"/>
              </a:rPr>
              <a:pPr/>
              <a:t>5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50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EEF09688-60BC-8F4F-9E40-A4A65518F194}" type="slidenum">
              <a:rPr lang="en-US" altLang="zh-CN" sz="1200">
                <a:latin typeface="Times New Roman" charset="0"/>
              </a:rPr>
              <a:pPr/>
              <a:t>6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33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4A73FE69-D9DE-6042-9AB9-F9F01EA6818A}" type="slidenum">
              <a:rPr lang="en-US" altLang="zh-CN" sz="1200">
                <a:latin typeface="Times New Roman" charset="0"/>
              </a:rPr>
              <a:pPr/>
              <a:t>7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53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18DEA789-C356-6844-AB5D-AA9A291FFC89}" type="slidenum">
              <a:rPr lang="en-US" altLang="zh-CN" sz="1200">
                <a:latin typeface="Times New Roman" charset="0"/>
              </a:rPr>
              <a:pPr/>
              <a:t>8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716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C5A7D5C1-AC2D-2C44-B711-7769E82E5530}" type="slidenum">
              <a:rPr lang="en-US" altLang="zh-CN" sz="1200">
                <a:latin typeface="Times New Roman" charset="0"/>
              </a:rPr>
              <a:pPr/>
              <a:t>9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1662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8B05B2EA-768F-2841-B340-54FC07CE9BCD}" type="slidenum">
              <a:rPr lang="en-US" altLang="zh-CN" sz="1200">
                <a:latin typeface="Times New Roman" charset="0"/>
              </a:rPr>
              <a:pPr/>
              <a:t>10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833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ED9701B-4197-4FE5-B5DA-5416DC1669A5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033A-B298-4829-B013-FB02CFC1E8B2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322D89-321D-4885-89B2-A0E512222A49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6247-266E-48C6-8B14-289F25875231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5BE9-30F8-4EBE-A9C2-AB249A42BA31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7E2C2CD-497C-4296-A0B9-87C9C1109BD9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E19621-E3B2-4562-A73B-168B240E71B6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A16C8-561B-4A8C-9EFE-F6FCC4B46780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F784-2C90-4317-995F-7291EE975927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436A7-51C4-461E-A63E-A4F97ED44C5C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D3C3FD1-F0F2-4061-8913-C3CEB2D6BA24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  <a:p>
            <a:pPr lvl="1" eaLnBrk="1" latinLnBrk="0" hangingPunct="1"/>
            <a:r>
              <a:rPr kumimoji="0" lang="zh-CN" altLang="en-US" dirty="0"/>
              <a:t>第二级</a:t>
            </a:r>
          </a:p>
          <a:p>
            <a:pPr lvl="2" eaLnBrk="1" latinLnBrk="0" hangingPunct="1"/>
            <a:r>
              <a:rPr kumimoji="0" lang="zh-CN" altLang="en-US" dirty="0"/>
              <a:t>第三级</a:t>
            </a:r>
          </a:p>
          <a:p>
            <a:pPr lvl="3" eaLnBrk="1" latinLnBrk="0" hangingPunct="1"/>
            <a:r>
              <a:rPr kumimoji="0" lang="zh-CN" altLang="en-US" dirty="0"/>
              <a:t>第四级</a:t>
            </a:r>
          </a:p>
          <a:p>
            <a:pPr lvl="4" eaLnBrk="1" latinLnBrk="0" hangingPunct="1"/>
            <a:r>
              <a:rPr kumimoji="0" lang="zh-CN" altLang="en-US" dirty="0"/>
              <a:t>第五级</a:t>
            </a:r>
            <a:endParaRPr kumimoji="0" 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045A6-C381-463D-A4BA-F030581BD3A5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000"/>
              <a:t>树的应用</a:t>
            </a:r>
            <a:endParaRPr lang="zh-CN" altLang="en-US" sz="60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5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825525" y="1607604"/>
            <a:ext cx="4105275" cy="57626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20000"/>
              </a:lnSpc>
              <a:buFont typeface="Wingdings" charset="2"/>
              <a:buNone/>
            </a:pPr>
            <a:r>
              <a:rPr kumimoji="0" lang="en-US" altLang="zh-CN" sz="2800" b="1">
                <a:latin typeface="Times New Roman" charset="0"/>
              </a:rPr>
              <a:t>7  2  3  </a:t>
            </a:r>
            <a:r>
              <a:rPr kumimoji="0" lang="zh-CN" altLang="en-US" sz="2800" b="1">
                <a:latin typeface="Times New Roman" charset="0"/>
              </a:rPr>
              <a:t>*  </a:t>
            </a:r>
            <a:r>
              <a:rPr kumimoji="0" lang="en-US" altLang="zh-CN" sz="2800" b="1">
                <a:latin typeface="Times New Roman" charset="0"/>
              </a:rPr>
              <a:t>-  4  </a:t>
            </a:r>
            <a:r>
              <a:rPr kumimoji="0" lang="en-US" altLang="zh-CN" sz="2800" b="1">
                <a:latin typeface="Times New Roman" charset="0"/>
                <a:sym typeface="Symbol" charset="2"/>
              </a:rPr>
              <a:t>  9  3  /  </a:t>
            </a:r>
            <a:r>
              <a:rPr kumimoji="0" lang="en-US" altLang="zh-CN" sz="2800" b="1">
                <a:latin typeface="Times New Roman" charset="0"/>
              </a:rPr>
              <a:t>+ </a:t>
            </a:r>
          </a:p>
        </p:txBody>
      </p:sp>
      <p:sp>
        <p:nvSpPr>
          <p:cNvPr id="72" name="左大括号 71"/>
          <p:cNvSpPr/>
          <p:nvPr/>
        </p:nvSpPr>
        <p:spPr bwMode="auto">
          <a:xfrm rot="16200000">
            <a:off x="4456359" y="1797122"/>
            <a:ext cx="432048" cy="792088"/>
          </a:xfrm>
          <a:prstGeom prst="leftBrace">
            <a:avLst>
              <a:gd name="adj1" fmla="val 0"/>
              <a:gd name="adj2" fmla="val 50170"/>
            </a:avLst>
          </a:prstGeom>
          <a:noFill/>
          <a:ln w="22225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3600000" rev="0"/>
            </a:camera>
            <a:lightRig rig="threePt" dir="t"/>
          </a:scene3d>
        </p:spPr>
        <p:txBody>
          <a:bodyPr wrap="none"/>
          <a:lstStyle/>
          <a:p>
            <a:pPr>
              <a:defRPr/>
            </a:pPr>
            <a:endParaRPr lang="zh-CN" altLang="en-US" dirty="0">
              <a:solidFill>
                <a:srgbClr val="0000CC"/>
              </a:solidFill>
              <a:ea typeface="宋体" pitchFamily="2" charset="-122"/>
            </a:endParaRPr>
          </a:p>
        </p:txBody>
      </p:sp>
      <p:grpSp>
        <p:nvGrpSpPr>
          <p:cNvPr id="2" name="组合 80"/>
          <p:cNvGrpSpPr>
            <a:grpSpLocks/>
          </p:cNvGrpSpPr>
          <p:nvPr/>
        </p:nvGrpSpPr>
        <p:grpSpPr bwMode="auto">
          <a:xfrm>
            <a:off x="4114450" y="2507716"/>
            <a:ext cx="3455988" cy="757238"/>
            <a:chOff x="2123728" y="2564904"/>
            <a:chExt cx="3456384" cy="757392"/>
          </a:xfrm>
        </p:grpSpPr>
        <p:sp>
          <p:nvSpPr>
            <p:cNvPr id="73" name="Rectangle 4"/>
            <p:cNvSpPr txBox="1">
              <a:spLocks noChangeArrowheads="1"/>
            </p:cNvSpPr>
            <p:nvPr/>
          </p:nvSpPr>
          <p:spPr bwMode="auto">
            <a:xfrm>
              <a:off x="2123728" y="2564904"/>
              <a:ext cx="3456384" cy="576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just">
                <a:lnSpc>
                  <a:spcPct val="12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en-US" altLang="zh-CN" sz="2800" b="1" kern="0" dirty="0">
                  <a:latin typeface="Times New Roman" pitchFamily="18" charset="0"/>
                  <a:ea typeface="+mn-ea"/>
                  <a:cs typeface="Times New Roman" pitchFamily="18" charset="0"/>
                </a:rPr>
                <a:t>7  6  -  4  </a:t>
              </a:r>
              <a:r>
                <a:rPr lang="en-US" altLang="zh-CN" sz="2800" b="1" kern="0" dirty="0">
                  <a:latin typeface="Times New Roman" pitchFamily="18" charset="0"/>
                  <a:ea typeface="+mn-ea"/>
                  <a:cs typeface="Times New Roman" pitchFamily="18" charset="0"/>
                  <a:sym typeface="Symbol"/>
                </a:rPr>
                <a:t>  9  3  /  </a:t>
              </a:r>
              <a:r>
                <a:rPr lang="en-US" altLang="zh-CN" sz="2800" b="1" kern="0" dirty="0">
                  <a:latin typeface="Times New Roman" pitchFamily="18" charset="0"/>
                  <a:ea typeface="+mn-ea"/>
                  <a:cs typeface="Times New Roman" pitchFamily="18" charset="0"/>
                </a:rPr>
                <a:t>+ </a:t>
              </a:r>
            </a:p>
          </p:txBody>
        </p:sp>
        <p:sp>
          <p:nvSpPr>
            <p:cNvPr id="74" name="左大括号 73"/>
            <p:cNvSpPr/>
            <p:nvPr/>
          </p:nvSpPr>
          <p:spPr bwMode="auto">
            <a:xfrm rot="16200000">
              <a:off x="2470321" y="2701118"/>
              <a:ext cx="432048" cy="810308"/>
            </a:xfrm>
            <a:prstGeom prst="leftBrace">
              <a:avLst>
                <a:gd name="adj1" fmla="val 0"/>
                <a:gd name="adj2" fmla="val 50170"/>
              </a:avLst>
            </a:prstGeom>
            <a:noFill/>
            <a:ln w="22225" cap="flat" cmpd="sng" algn="ctr">
              <a:solidFill>
                <a:srgbClr val="0000CC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>
                <a:rot lat="0" lon="3600000" rev="0"/>
              </a:camera>
              <a:lightRig rig="threePt" dir="t"/>
            </a:scene3d>
          </p:spPr>
          <p:txBody>
            <a:bodyPr wrap="none"/>
            <a:lstStyle/>
            <a:p>
              <a:pPr>
                <a:defRPr/>
              </a:pPr>
              <a:endParaRPr lang="zh-CN" altLang="en-US" dirty="0">
                <a:solidFill>
                  <a:srgbClr val="0000CC"/>
                </a:solidFill>
                <a:ea typeface="宋体" pitchFamily="2" charset="-122"/>
              </a:endParaRPr>
            </a:p>
          </p:txBody>
        </p:sp>
      </p:grpSp>
      <p:grpSp>
        <p:nvGrpSpPr>
          <p:cNvPr id="3" name="组合 81"/>
          <p:cNvGrpSpPr>
            <a:grpSpLocks/>
          </p:cNvGrpSpPr>
          <p:nvPr/>
        </p:nvGrpSpPr>
        <p:grpSpPr bwMode="auto">
          <a:xfrm>
            <a:off x="4114450" y="3371316"/>
            <a:ext cx="5040313" cy="863600"/>
            <a:chOff x="2123728" y="3645024"/>
            <a:chExt cx="5040808" cy="841975"/>
          </a:xfrm>
        </p:grpSpPr>
        <p:sp>
          <p:nvSpPr>
            <p:cNvPr id="75" name="Rectangle 4"/>
            <p:cNvSpPr txBox="1">
              <a:spLocks noChangeArrowheads="1"/>
            </p:cNvSpPr>
            <p:nvPr/>
          </p:nvSpPr>
          <p:spPr bwMode="auto">
            <a:xfrm>
              <a:off x="2123728" y="3645024"/>
              <a:ext cx="5040808" cy="575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just">
                <a:lnSpc>
                  <a:spcPct val="12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en-US" altLang="zh-CN" sz="2800" b="1" kern="0" dirty="0">
                  <a:latin typeface="Times New Roman" pitchFamily="18" charset="0"/>
                  <a:ea typeface="+mn-ea"/>
                  <a:cs typeface="Times New Roman" pitchFamily="18" charset="0"/>
                </a:rPr>
                <a:t>    1  4  </a:t>
              </a:r>
              <a:r>
                <a:rPr lang="en-US" altLang="zh-CN" sz="2800" b="1" kern="0" dirty="0">
                  <a:latin typeface="Times New Roman" pitchFamily="18" charset="0"/>
                  <a:ea typeface="+mn-ea"/>
                  <a:cs typeface="Times New Roman" pitchFamily="18" charset="0"/>
                  <a:sym typeface="Symbol"/>
                </a:rPr>
                <a:t>  9  3  /  </a:t>
              </a:r>
              <a:r>
                <a:rPr lang="en-US" altLang="zh-CN" sz="2800" b="1" kern="0" dirty="0">
                  <a:latin typeface="Times New Roman" pitchFamily="18" charset="0"/>
                  <a:ea typeface="+mn-ea"/>
                  <a:cs typeface="Times New Roman" pitchFamily="18" charset="0"/>
                </a:rPr>
                <a:t>+ </a:t>
              </a:r>
            </a:p>
          </p:txBody>
        </p:sp>
        <p:sp>
          <p:nvSpPr>
            <p:cNvPr id="76" name="左大括号 75"/>
            <p:cNvSpPr/>
            <p:nvPr/>
          </p:nvSpPr>
          <p:spPr bwMode="auto">
            <a:xfrm rot="16200000">
              <a:off x="2803467" y="3838927"/>
              <a:ext cx="432048" cy="864096"/>
            </a:xfrm>
            <a:prstGeom prst="leftBrace">
              <a:avLst>
                <a:gd name="adj1" fmla="val 0"/>
                <a:gd name="adj2" fmla="val 50170"/>
              </a:avLst>
            </a:prstGeom>
            <a:noFill/>
            <a:ln w="22225" cap="flat" cmpd="sng" algn="ctr">
              <a:solidFill>
                <a:srgbClr val="0000CC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>
                <a:rot lat="0" lon="3600000" rev="0"/>
              </a:camera>
              <a:lightRig rig="threePt" dir="t"/>
            </a:scene3d>
          </p:spPr>
          <p:txBody>
            <a:bodyPr wrap="none"/>
            <a:lstStyle/>
            <a:p>
              <a:pPr>
                <a:defRPr/>
              </a:pPr>
              <a:endParaRPr lang="zh-CN" altLang="en-US" dirty="0">
                <a:solidFill>
                  <a:srgbClr val="0000CC"/>
                </a:solidFill>
                <a:ea typeface="宋体" pitchFamily="2" charset="-122"/>
              </a:endParaRPr>
            </a:p>
          </p:txBody>
        </p:sp>
      </p:grpSp>
      <p:sp>
        <p:nvSpPr>
          <p:cNvPr id="77" name="Rectangle 4"/>
          <p:cNvSpPr txBox="1">
            <a:spLocks noChangeArrowheads="1"/>
          </p:cNvSpPr>
          <p:nvPr/>
        </p:nvSpPr>
        <p:spPr bwMode="auto">
          <a:xfrm>
            <a:off x="5144738" y="5743041"/>
            <a:ext cx="10080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en-US" altLang="zh-CN" sz="2800" b="1" kern="0" dirty="0">
                <a:latin typeface="Times New Roman" pitchFamily="18" charset="0"/>
                <a:ea typeface="+mn-ea"/>
                <a:cs typeface="Times New Roman" pitchFamily="18" charset="0"/>
              </a:rPr>
              <a:t>    4</a:t>
            </a:r>
          </a:p>
        </p:txBody>
      </p:sp>
      <p:grpSp>
        <p:nvGrpSpPr>
          <p:cNvPr id="4" name="组合 82"/>
          <p:cNvGrpSpPr>
            <a:grpSpLocks/>
          </p:cNvGrpSpPr>
          <p:nvPr/>
        </p:nvGrpSpPr>
        <p:grpSpPr bwMode="auto">
          <a:xfrm>
            <a:off x="4479575" y="4234916"/>
            <a:ext cx="2592388" cy="865188"/>
            <a:chOff x="2487669" y="4509120"/>
            <a:chExt cx="2592288" cy="864096"/>
          </a:xfrm>
        </p:grpSpPr>
        <p:sp>
          <p:nvSpPr>
            <p:cNvPr id="79" name="Rectangle 4"/>
            <p:cNvSpPr txBox="1">
              <a:spLocks noChangeArrowheads="1"/>
            </p:cNvSpPr>
            <p:nvPr/>
          </p:nvSpPr>
          <p:spPr bwMode="auto">
            <a:xfrm>
              <a:off x="2487669" y="4509120"/>
              <a:ext cx="2592288" cy="575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just">
                <a:lnSpc>
                  <a:spcPct val="12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en-US" altLang="zh-CN" sz="2800" b="1" kern="0" dirty="0">
                  <a:latin typeface="Times New Roman" pitchFamily="18" charset="0"/>
                  <a:ea typeface="+mn-ea"/>
                  <a:cs typeface="Times New Roman" pitchFamily="18" charset="0"/>
                </a:rPr>
                <a:t>    1  </a:t>
              </a:r>
              <a:r>
                <a:rPr lang="en-US" altLang="zh-CN" sz="2800" b="1" kern="0" dirty="0">
                  <a:latin typeface="Times New Roman" pitchFamily="18" charset="0"/>
                  <a:ea typeface="+mn-ea"/>
                  <a:cs typeface="Times New Roman" pitchFamily="18" charset="0"/>
                  <a:sym typeface="Symbol"/>
                </a:rPr>
                <a:t>9  3  /  </a:t>
              </a:r>
              <a:r>
                <a:rPr lang="en-US" altLang="zh-CN" sz="2800" b="1" kern="0" dirty="0">
                  <a:latin typeface="Times New Roman" pitchFamily="18" charset="0"/>
                  <a:ea typeface="+mn-ea"/>
                  <a:cs typeface="Times New Roman" pitchFamily="18" charset="0"/>
                </a:rPr>
                <a:t>+ </a:t>
              </a:r>
            </a:p>
          </p:txBody>
        </p:sp>
        <p:sp>
          <p:nvSpPr>
            <p:cNvPr id="80" name="左大括号 79"/>
            <p:cNvSpPr/>
            <p:nvPr/>
          </p:nvSpPr>
          <p:spPr bwMode="auto">
            <a:xfrm rot="16200000">
              <a:off x="3464114" y="4725144"/>
              <a:ext cx="432048" cy="864096"/>
            </a:xfrm>
            <a:prstGeom prst="leftBrace">
              <a:avLst>
                <a:gd name="adj1" fmla="val 0"/>
                <a:gd name="adj2" fmla="val 50170"/>
              </a:avLst>
            </a:prstGeom>
            <a:noFill/>
            <a:ln w="22225" cap="flat" cmpd="sng" algn="ctr">
              <a:solidFill>
                <a:srgbClr val="0000CC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>
                <a:rot lat="0" lon="3600000" rev="0"/>
              </a:camera>
              <a:lightRig rig="threePt" dir="t"/>
            </a:scene3d>
          </p:spPr>
          <p:txBody>
            <a:bodyPr wrap="none"/>
            <a:lstStyle/>
            <a:p>
              <a:pPr>
                <a:defRPr/>
              </a:pPr>
              <a:endParaRPr lang="zh-CN" altLang="en-US" dirty="0">
                <a:solidFill>
                  <a:srgbClr val="0000CC"/>
                </a:solidFill>
                <a:ea typeface="宋体" pitchFamily="2" charset="-122"/>
              </a:endParaRPr>
            </a:p>
          </p:txBody>
        </p:sp>
      </p:grpSp>
      <p:grpSp>
        <p:nvGrpSpPr>
          <p:cNvPr id="5" name="组合 84"/>
          <p:cNvGrpSpPr>
            <a:grpSpLocks/>
          </p:cNvGrpSpPr>
          <p:nvPr/>
        </p:nvGrpSpPr>
        <p:grpSpPr bwMode="auto">
          <a:xfrm>
            <a:off x="4793900" y="5023904"/>
            <a:ext cx="2592388" cy="792162"/>
            <a:chOff x="2870702" y="5269541"/>
            <a:chExt cx="2592288" cy="792960"/>
          </a:xfrm>
        </p:grpSpPr>
        <p:sp>
          <p:nvSpPr>
            <p:cNvPr id="78" name="左大括号 77"/>
            <p:cNvSpPr/>
            <p:nvPr/>
          </p:nvSpPr>
          <p:spPr bwMode="auto">
            <a:xfrm rot="16200000">
              <a:off x="3545668" y="5414429"/>
              <a:ext cx="432048" cy="864096"/>
            </a:xfrm>
            <a:prstGeom prst="leftBrace">
              <a:avLst>
                <a:gd name="adj1" fmla="val 0"/>
                <a:gd name="adj2" fmla="val 50170"/>
              </a:avLst>
            </a:prstGeom>
            <a:noFill/>
            <a:ln w="22225" cap="flat" cmpd="sng" algn="ctr">
              <a:solidFill>
                <a:srgbClr val="0000CC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>
                <a:rot lat="0" lon="3600000" rev="0"/>
              </a:camera>
              <a:lightRig rig="threePt" dir="t"/>
            </a:scene3d>
          </p:spPr>
          <p:txBody>
            <a:bodyPr wrap="none"/>
            <a:lstStyle/>
            <a:p>
              <a:pPr>
                <a:defRPr/>
              </a:pPr>
              <a:endParaRPr lang="zh-CN" altLang="en-US" dirty="0">
                <a:solidFill>
                  <a:srgbClr val="0000CC"/>
                </a:solidFill>
                <a:ea typeface="宋体" pitchFamily="2" charset="-122"/>
              </a:endParaRPr>
            </a:p>
          </p:txBody>
        </p:sp>
        <p:sp>
          <p:nvSpPr>
            <p:cNvPr id="84" name="Rectangle 4"/>
            <p:cNvSpPr txBox="1">
              <a:spLocks noChangeArrowheads="1"/>
            </p:cNvSpPr>
            <p:nvPr/>
          </p:nvSpPr>
          <p:spPr bwMode="auto">
            <a:xfrm>
              <a:off x="2870702" y="5269541"/>
              <a:ext cx="2592288" cy="576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just">
                <a:lnSpc>
                  <a:spcPct val="120000"/>
                </a:lnSpc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en-US" altLang="zh-CN" sz="2800" b="1" kern="0" dirty="0">
                  <a:latin typeface="Times New Roman" pitchFamily="18" charset="0"/>
                  <a:ea typeface="+mn-ea"/>
                  <a:cs typeface="Times New Roman" pitchFamily="18" charset="0"/>
                </a:rPr>
                <a:t>    1</a:t>
              </a:r>
              <a:r>
                <a:rPr lang="en-US" altLang="zh-CN" sz="2800" b="1" kern="0" dirty="0">
                  <a:latin typeface="Times New Roman" pitchFamily="18" charset="0"/>
                  <a:ea typeface="+mn-ea"/>
                  <a:cs typeface="Times New Roman" pitchFamily="18" charset="0"/>
                  <a:sym typeface="Symbol"/>
                </a:rPr>
                <a:t>  3  </a:t>
              </a:r>
              <a:r>
                <a:rPr lang="en-US" altLang="zh-CN" sz="2800" b="1" kern="0" dirty="0">
                  <a:latin typeface="Times New Roman" pitchFamily="18" charset="0"/>
                  <a:ea typeface="+mn-ea"/>
                  <a:cs typeface="Times New Roman" pitchFamily="18" charset="0"/>
                </a:rPr>
                <a:t>+ </a:t>
              </a:r>
            </a:p>
          </p:txBody>
        </p:sp>
      </p:grp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10</a:t>
            </a:fld>
            <a:endParaRPr lang="en-US" altLang="zh-CN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8" name="矩形 7"/>
          <p:cNvSpPr/>
          <p:nvPr/>
        </p:nvSpPr>
        <p:spPr>
          <a:xfrm>
            <a:off x="518414" y="1660646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/>
              <a:t>后缀表达式求值：</a:t>
            </a:r>
          </a:p>
        </p:txBody>
      </p:sp>
    </p:spTree>
    <p:extLst>
      <p:ext uri="{BB962C8B-B14F-4D97-AF65-F5344CB8AC3E}">
        <p14:creationId xmlns:p14="http://schemas.microsoft.com/office/powerpoint/2010/main" val="3844631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288" y="5408613"/>
            <a:ext cx="8424862" cy="649287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  <a:buFont typeface="Wingdings" charset="2"/>
              <a:buNone/>
            </a:pPr>
            <a:r>
              <a:rPr kumimoji="0" lang="zh-CN" altLang="en-US" sz="2800" b="1">
                <a:latin typeface="Times New Roman" charset="0"/>
              </a:rPr>
              <a:t>后缀形式：</a:t>
            </a:r>
            <a:r>
              <a:rPr kumimoji="0" lang="en-US" altLang="zh-CN" sz="2800" b="1">
                <a:latin typeface="Times New Roman" charset="0"/>
              </a:rPr>
              <a:t>pq</a:t>
            </a:r>
            <a:r>
              <a:rPr kumimoji="0" lang="en-US" altLang="zh-CN" sz="2800" b="1">
                <a:latin typeface="Times New Roman" charset="0"/>
                <a:sym typeface="Symbol" charset="2"/>
              </a:rPr>
              <a:t>pq</a:t>
            </a:r>
            <a:endParaRPr kumimoji="0" lang="en-US" altLang="zh-CN" sz="2800" b="1">
              <a:latin typeface="Times New Roman" charset="0"/>
            </a:endParaRPr>
          </a:p>
        </p:txBody>
      </p:sp>
      <p:grpSp>
        <p:nvGrpSpPr>
          <p:cNvPr id="32771" name="组合 70"/>
          <p:cNvGrpSpPr>
            <a:grpSpLocks/>
          </p:cNvGrpSpPr>
          <p:nvPr/>
        </p:nvGrpSpPr>
        <p:grpSpPr bwMode="auto">
          <a:xfrm>
            <a:off x="3059113" y="2289175"/>
            <a:ext cx="2401887" cy="2778125"/>
            <a:chOff x="5076056" y="2564904"/>
            <a:chExt cx="2401001" cy="2777829"/>
          </a:xfrm>
        </p:grpSpPr>
        <p:sp>
          <p:nvSpPr>
            <p:cNvPr id="32773" name="Text Box 4"/>
            <p:cNvSpPr txBox="1">
              <a:spLocks noChangeArrowheads="1"/>
            </p:cNvSpPr>
            <p:nvPr/>
          </p:nvSpPr>
          <p:spPr bwMode="auto">
            <a:xfrm>
              <a:off x="5076056" y="4972835"/>
              <a:ext cx="288032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p</a:t>
              </a:r>
            </a:p>
          </p:txBody>
        </p:sp>
        <p:sp>
          <p:nvSpPr>
            <p:cNvPr id="32774" name="Text Box 4"/>
            <p:cNvSpPr txBox="1">
              <a:spLocks noChangeArrowheads="1"/>
            </p:cNvSpPr>
            <p:nvPr/>
          </p:nvSpPr>
          <p:spPr bwMode="auto">
            <a:xfrm>
              <a:off x="5238292" y="4113512"/>
              <a:ext cx="576064" cy="445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0" hangingPunct="0"/>
              <a:r>
                <a:rPr kumimoji="0" lang="en-US" altLang="zh-CN" b="1">
                  <a:latin typeface="Times New Roman" charset="0"/>
                  <a:sym typeface="Symbol" charset="2"/>
                </a:rPr>
                <a:t></a:t>
              </a:r>
              <a:endParaRPr kumimoji="0" lang="en-US" altLang="zh-CN" b="1">
                <a:latin typeface="Times New Roman" charset="0"/>
              </a:endParaRPr>
            </a:p>
          </p:txBody>
        </p:sp>
        <p:sp>
          <p:nvSpPr>
            <p:cNvPr id="32775" name="Line 29"/>
            <p:cNvSpPr>
              <a:spLocks noChangeShapeType="1"/>
            </p:cNvSpPr>
            <p:nvPr/>
          </p:nvSpPr>
          <p:spPr bwMode="auto">
            <a:xfrm flipH="1">
              <a:off x="5233519" y="4545560"/>
              <a:ext cx="247477" cy="525363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776" name="Text Box 4"/>
            <p:cNvSpPr txBox="1">
              <a:spLocks noChangeArrowheads="1"/>
            </p:cNvSpPr>
            <p:nvPr/>
          </p:nvSpPr>
          <p:spPr bwMode="auto">
            <a:xfrm>
              <a:off x="5796136" y="4977608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q</a:t>
              </a:r>
            </a:p>
          </p:txBody>
        </p:sp>
        <p:sp>
          <p:nvSpPr>
            <p:cNvPr id="32777" name="Line 30"/>
            <p:cNvSpPr>
              <a:spLocks noChangeShapeType="1"/>
            </p:cNvSpPr>
            <p:nvPr/>
          </p:nvSpPr>
          <p:spPr bwMode="auto">
            <a:xfrm>
              <a:off x="5673581" y="4533684"/>
              <a:ext cx="244450" cy="542825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32778" name="组合 69"/>
            <p:cNvGrpSpPr>
              <a:grpSpLocks/>
            </p:cNvGrpSpPr>
            <p:nvPr/>
          </p:nvGrpSpPr>
          <p:grpSpPr bwMode="auto">
            <a:xfrm>
              <a:off x="6973001" y="4109611"/>
              <a:ext cx="504056" cy="1003339"/>
              <a:chOff x="7524328" y="4297869"/>
              <a:chExt cx="504056" cy="1003339"/>
            </a:xfrm>
          </p:grpSpPr>
          <p:sp>
            <p:nvSpPr>
              <p:cNvPr id="32793" name="Line 30"/>
              <p:cNvSpPr>
                <a:spLocks noChangeShapeType="1"/>
              </p:cNvSpPr>
              <p:nvPr/>
            </p:nvSpPr>
            <p:spPr bwMode="auto">
              <a:xfrm flipH="1">
                <a:off x="7884368" y="4725144"/>
                <a:ext cx="0" cy="576064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94" name="Text Box 4"/>
              <p:cNvSpPr txBox="1">
                <a:spLocks noChangeArrowheads="1"/>
              </p:cNvSpPr>
              <p:nvPr/>
            </p:nvSpPr>
            <p:spPr bwMode="auto">
              <a:xfrm>
                <a:off x="7524328" y="4297869"/>
                <a:ext cx="504056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b="1">
                    <a:latin typeface="Times New Roman" charset="0"/>
                    <a:sym typeface="Symbol" charset="2"/>
                  </a:rPr>
                  <a:t></a:t>
                </a:r>
                <a:endParaRPr kumimoji="0" lang="en-US" altLang="zh-CN" b="1">
                  <a:latin typeface="Times New Roman" charset="0"/>
                </a:endParaRPr>
              </a:p>
            </p:txBody>
          </p:sp>
        </p:grpSp>
        <p:sp>
          <p:nvSpPr>
            <p:cNvPr id="32779" name="Line 29"/>
            <p:cNvSpPr>
              <a:spLocks noChangeShapeType="1"/>
            </p:cNvSpPr>
            <p:nvPr/>
          </p:nvSpPr>
          <p:spPr bwMode="auto">
            <a:xfrm flipH="1">
              <a:off x="6608188" y="3766919"/>
              <a:ext cx="247477" cy="525363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780" name="Line 30"/>
            <p:cNvSpPr>
              <a:spLocks noChangeShapeType="1"/>
            </p:cNvSpPr>
            <p:nvPr/>
          </p:nvSpPr>
          <p:spPr bwMode="auto">
            <a:xfrm>
              <a:off x="7034803" y="3755043"/>
              <a:ext cx="244450" cy="542825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781" name="Text Box 4"/>
            <p:cNvSpPr txBox="1">
              <a:spLocks noChangeArrowheads="1"/>
            </p:cNvSpPr>
            <p:nvPr/>
          </p:nvSpPr>
          <p:spPr bwMode="auto">
            <a:xfrm>
              <a:off x="6658075" y="3312750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800">
                  <a:latin typeface="Times New Roman" charset="0"/>
                  <a:sym typeface="Symbol" charset="2"/>
                </a:rPr>
                <a:t></a:t>
              </a:r>
              <a:endParaRPr kumimoji="0" lang="en-US" altLang="zh-CN" sz="2800">
                <a:latin typeface="Times New Roman" charset="0"/>
              </a:endParaRPr>
            </a:p>
          </p:txBody>
        </p:sp>
        <p:grpSp>
          <p:nvGrpSpPr>
            <p:cNvPr id="32782" name="组合 65"/>
            <p:cNvGrpSpPr>
              <a:grpSpLocks/>
            </p:cNvGrpSpPr>
            <p:nvPr/>
          </p:nvGrpSpPr>
          <p:grpSpPr bwMode="auto">
            <a:xfrm>
              <a:off x="5220072" y="3284984"/>
              <a:ext cx="504056" cy="1008112"/>
              <a:chOff x="6804248" y="4293096"/>
              <a:chExt cx="504056" cy="1008112"/>
            </a:xfrm>
          </p:grpSpPr>
          <p:sp>
            <p:nvSpPr>
              <p:cNvPr id="32791" name="Line 30"/>
              <p:cNvSpPr>
                <a:spLocks noChangeShapeType="1"/>
              </p:cNvSpPr>
              <p:nvPr/>
            </p:nvSpPr>
            <p:spPr bwMode="auto">
              <a:xfrm flipH="1">
                <a:off x="7164288" y="4725144"/>
                <a:ext cx="0" cy="576064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92" name="Text Box 4"/>
              <p:cNvSpPr txBox="1">
                <a:spLocks noChangeArrowheads="1"/>
              </p:cNvSpPr>
              <p:nvPr/>
            </p:nvSpPr>
            <p:spPr bwMode="auto">
              <a:xfrm>
                <a:off x="6804248" y="4293096"/>
                <a:ext cx="504056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b="1">
                    <a:latin typeface="Times New Roman" charset="0"/>
                    <a:sym typeface="Symbol" charset="2"/>
                  </a:rPr>
                  <a:t></a:t>
                </a:r>
                <a:endParaRPr kumimoji="0" lang="en-US" altLang="zh-CN" b="1">
                  <a:latin typeface="Times New Roman" charset="0"/>
                </a:endParaRPr>
              </a:p>
            </p:txBody>
          </p:sp>
        </p:grpSp>
        <p:sp>
          <p:nvSpPr>
            <p:cNvPr id="32783" name="Text Box 4"/>
            <p:cNvSpPr txBox="1">
              <a:spLocks noChangeArrowheads="1"/>
            </p:cNvSpPr>
            <p:nvPr/>
          </p:nvSpPr>
          <p:spPr bwMode="auto">
            <a:xfrm>
              <a:off x="5724128" y="2564904"/>
              <a:ext cx="936104" cy="3600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0" hangingPunct="0"/>
              <a:r>
                <a:rPr kumimoji="0" lang="en-US" altLang="zh-CN" b="1">
                  <a:latin typeface="Times New Roman" charset="0"/>
                  <a:sym typeface="Symbol" charset="2"/>
                </a:rPr>
                <a:t></a:t>
              </a:r>
              <a:endParaRPr kumimoji="0" lang="en-US" altLang="zh-CN" b="1">
                <a:latin typeface="Times New Roman" charset="0"/>
              </a:endParaRPr>
            </a:p>
          </p:txBody>
        </p:sp>
        <p:sp>
          <p:nvSpPr>
            <p:cNvPr id="32784" name="Line 29"/>
            <p:cNvSpPr>
              <a:spLocks noChangeShapeType="1"/>
            </p:cNvSpPr>
            <p:nvPr/>
          </p:nvSpPr>
          <p:spPr bwMode="auto">
            <a:xfrm flipH="1">
              <a:off x="5652120" y="2924944"/>
              <a:ext cx="432048" cy="525363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785" name="Line 30"/>
            <p:cNvSpPr>
              <a:spLocks noChangeShapeType="1"/>
            </p:cNvSpPr>
            <p:nvPr/>
          </p:nvSpPr>
          <p:spPr bwMode="auto">
            <a:xfrm>
              <a:off x="6403867" y="2924944"/>
              <a:ext cx="460474" cy="542825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786" name="Text Box 4"/>
            <p:cNvSpPr txBox="1">
              <a:spLocks noChangeArrowheads="1"/>
            </p:cNvSpPr>
            <p:nvPr/>
          </p:nvSpPr>
          <p:spPr bwMode="auto">
            <a:xfrm>
              <a:off x="6442051" y="5018821"/>
              <a:ext cx="288032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p</a:t>
              </a:r>
            </a:p>
          </p:txBody>
        </p:sp>
        <p:sp>
          <p:nvSpPr>
            <p:cNvPr id="32787" name="Text Box 4"/>
            <p:cNvSpPr txBox="1">
              <a:spLocks noChangeArrowheads="1"/>
            </p:cNvSpPr>
            <p:nvPr/>
          </p:nvSpPr>
          <p:spPr bwMode="auto">
            <a:xfrm>
              <a:off x="7162131" y="5018821"/>
              <a:ext cx="288032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q</a:t>
              </a:r>
            </a:p>
          </p:txBody>
        </p:sp>
        <p:grpSp>
          <p:nvGrpSpPr>
            <p:cNvPr id="32788" name="组合 66"/>
            <p:cNvGrpSpPr>
              <a:grpSpLocks/>
            </p:cNvGrpSpPr>
            <p:nvPr/>
          </p:nvGrpSpPr>
          <p:grpSpPr bwMode="auto">
            <a:xfrm>
              <a:off x="6207807" y="4118285"/>
              <a:ext cx="504056" cy="1008112"/>
              <a:chOff x="6804248" y="4293096"/>
              <a:chExt cx="504056" cy="1008112"/>
            </a:xfrm>
          </p:grpSpPr>
          <p:sp>
            <p:nvSpPr>
              <p:cNvPr id="32789" name="Line 30"/>
              <p:cNvSpPr>
                <a:spLocks noChangeShapeType="1"/>
              </p:cNvSpPr>
              <p:nvPr/>
            </p:nvSpPr>
            <p:spPr bwMode="auto">
              <a:xfrm flipH="1">
                <a:off x="7164288" y="4725144"/>
                <a:ext cx="0" cy="576064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90" name="Text Box 4"/>
              <p:cNvSpPr txBox="1">
                <a:spLocks noChangeArrowheads="1"/>
              </p:cNvSpPr>
              <p:nvPr/>
            </p:nvSpPr>
            <p:spPr bwMode="auto">
              <a:xfrm>
                <a:off x="6804248" y="4293096"/>
                <a:ext cx="504056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b="1">
                    <a:latin typeface="Times New Roman" charset="0"/>
                    <a:sym typeface="Symbol" charset="2"/>
                  </a:rPr>
                  <a:t></a:t>
                </a:r>
                <a:endParaRPr kumimoji="0" lang="en-US" altLang="zh-CN" b="1">
                  <a:latin typeface="Times New Roman" charset="0"/>
                </a:endParaRPr>
              </a:p>
            </p:txBody>
          </p:sp>
        </p:grpSp>
      </p:grpSp>
      <p:sp>
        <p:nvSpPr>
          <p:cNvPr id="32772" name="Rectangle 4"/>
          <p:cNvSpPr txBox="1">
            <a:spLocks noChangeArrowheads="1"/>
          </p:cNvSpPr>
          <p:nvPr/>
        </p:nvSpPr>
        <p:spPr bwMode="auto">
          <a:xfrm>
            <a:off x="250825" y="1462088"/>
            <a:ext cx="84248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kumimoji="0" lang="zh-CN" altLang="en-US" sz="2800" b="1">
                <a:latin typeface="Times New Roman" charset="0"/>
              </a:rPr>
              <a:t>命题：</a:t>
            </a:r>
            <a:r>
              <a:rPr kumimoji="0" lang="en-US" altLang="zh-CN" sz="2800" b="1">
                <a:latin typeface="Times New Roman" charset="0"/>
              </a:rPr>
              <a:t>(</a:t>
            </a:r>
            <a:r>
              <a:rPr kumimoji="0" lang="en-US" altLang="zh-CN" sz="2800" b="1">
                <a:latin typeface="Times New Roman" charset="0"/>
                <a:sym typeface="Symbol" charset="2"/>
              </a:rPr>
              <a:t>(</a:t>
            </a:r>
            <a:r>
              <a:rPr kumimoji="0" lang="en-US" altLang="zh-CN" sz="2800" b="1">
                <a:latin typeface="Times New Roman" charset="0"/>
              </a:rPr>
              <a:t>p</a:t>
            </a:r>
            <a:r>
              <a:rPr kumimoji="0" lang="en-US" altLang="zh-CN" sz="2800" b="1">
                <a:latin typeface="Times New Roman" charset="0"/>
                <a:sym typeface="Symbol" charset="2"/>
              </a:rPr>
              <a:t></a:t>
            </a:r>
            <a:r>
              <a:rPr kumimoji="0" lang="en-US" altLang="zh-CN" sz="2800" b="1">
                <a:latin typeface="Times New Roman" charset="0"/>
              </a:rPr>
              <a:t>q))</a:t>
            </a:r>
            <a:r>
              <a:rPr kumimoji="0" lang="en-US" altLang="zh-CN" sz="2800" b="1">
                <a:latin typeface="Times New Roman" charset="0"/>
                <a:sym typeface="Symbol" charset="2"/>
              </a:rPr>
              <a:t>   (pq)</a:t>
            </a:r>
            <a:endParaRPr kumimoji="0" lang="en-US" altLang="zh-CN" sz="2800" b="1">
              <a:latin typeface="Times New Roman" charset="0"/>
            </a:endParaRPr>
          </a:p>
        </p:txBody>
      </p: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11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charset="0"/>
              </a:rPr>
              <a:t>复合命题的根树表示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1654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8081835" cy="4609107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kumimoji="0" lang="zh-CN" altLang="en-US" sz="2800" b="1" dirty="0"/>
              <a:t>内容</a:t>
            </a:r>
            <a:r>
              <a:rPr kumimoji="0" lang="en-US" altLang="zh-CN" sz="2800" b="1" dirty="0"/>
              <a:t>1</a:t>
            </a:r>
            <a:r>
              <a:rPr kumimoji="0" lang="zh-CN" altLang="en-US" sz="2800" b="1" dirty="0"/>
              <a:t>：表达式的（逆）波兰记法</a:t>
            </a:r>
            <a:endParaRPr kumimoji="0" lang="en-US" altLang="zh-CN" sz="2800" b="1" dirty="0"/>
          </a:p>
          <a:p>
            <a:pPr eaLnBrk="1" hangingPunct="1">
              <a:lnSpc>
                <a:spcPct val="120000"/>
              </a:lnSpc>
            </a:pPr>
            <a:r>
              <a:rPr kumimoji="0" lang="zh-CN" altLang="en-US" sz="2800" b="1" dirty="0">
                <a:solidFill>
                  <a:srgbClr val="FF0000"/>
                </a:solidFill>
              </a:rPr>
              <a:t>内容</a:t>
            </a:r>
            <a:r>
              <a:rPr kumimoji="0" lang="en-US" altLang="zh-CN" sz="2800" b="1" dirty="0">
                <a:solidFill>
                  <a:srgbClr val="FF0000"/>
                </a:solidFill>
              </a:rPr>
              <a:t>2</a:t>
            </a:r>
            <a:r>
              <a:rPr kumimoji="0" lang="zh-CN" altLang="en-US" sz="2800" b="1" dirty="0">
                <a:solidFill>
                  <a:srgbClr val="FF0000"/>
                </a:solidFill>
              </a:rPr>
              <a:t>：二叉搜索树</a:t>
            </a:r>
            <a:endParaRPr kumimoji="0" lang="en-US" altLang="zh-CN" sz="2800" b="1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kumimoji="0" lang="zh-CN" altLang="en-US" sz="2800" b="1" dirty="0">
                <a:latin typeface="Times New Roman" charset="0"/>
              </a:rPr>
              <a:t>内容</a:t>
            </a:r>
            <a:r>
              <a:rPr lang="en-US" altLang="zh-CN" sz="2800" dirty="0"/>
              <a:t>3</a:t>
            </a:r>
            <a:r>
              <a:rPr lang="zh-CN" altLang="en-US" sz="2800" dirty="0">
                <a:latin typeface="Times New Roman" charset="0"/>
              </a:rPr>
              <a:t>：</a:t>
            </a:r>
            <a:r>
              <a:rPr kumimoji="0" lang="zh-CN" altLang="en-US" sz="2800" b="1" dirty="0">
                <a:latin typeface="Times New Roman" charset="0"/>
              </a:rPr>
              <a:t>前缀码</a:t>
            </a:r>
            <a:r>
              <a:rPr lang="zh-CN" altLang="en-US" sz="2800" dirty="0">
                <a:latin typeface="Times New Roman" charset="0"/>
              </a:rPr>
              <a:t>与</a:t>
            </a:r>
            <a:r>
              <a:rPr kumimoji="0" lang="en-US" altLang="zh-CN" sz="2800" b="1" dirty="0">
                <a:latin typeface="Times New Roman" charset="0"/>
              </a:rPr>
              <a:t>Huffman</a:t>
            </a:r>
            <a:r>
              <a:rPr kumimoji="0" lang="zh-CN" altLang="en-US" sz="2800" b="1" dirty="0">
                <a:latin typeface="Times New Roman" charset="0"/>
              </a:rPr>
              <a:t>编码</a:t>
            </a:r>
          </a:p>
        </p:txBody>
      </p: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12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3765738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84313"/>
            <a:ext cx="8424863" cy="432117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60000"/>
              </a:spcBef>
            </a:pPr>
            <a:r>
              <a:rPr kumimoji="0" lang="zh-CN" altLang="en-US" sz="2800" b="1" dirty="0">
                <a:latin typeface="Times New Roman" charset="0"/>
              </a:rPr>
              <a:t>二叉搜索树满足下列条件</a:t>
            </a:r>
          </a:p>
          <a:p>
            <a:pPr lvl="1" eaLnBrk="1" hangingPunct="1">
              <a:lnSpc>
                <a:spcPct val="120000"/>
              </a:lnSpc>
            </a:pPr>
            <a:r>
              <a:rPr kumimoji="0" lang="zh-CN" altLang="en-US" sz="2400" b="1" dirty="0">
                <a:latin typeface="Times New Roman" charset="0"/>
              </a:rPr>
              <a:t>二叉树，各顶点的子女非左即右，左或右都不超过一个。</a:t>
            </a:r>
            <a:endParaRPr kumimoji="0" lang="en-US" altLang="zh-CN" sz="2400" b="1" dirty="0">
              <a:latin typeface="Times New Roman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kumimoji="0" lang="zh-CN" altLang="en-US" sz="2400" b="1" dirty="0">
                <a:latin typeface="Times New Roman" charset="0"/>
              </a:rPr>
              <a:t>每个顶点有一个唯一的标号，该标号取自一个全序集。</a:t>
            </a:r>
          </a:p>
          <a:p>
            <a:pPr lvl="1" eaLnBrk="1" hangingPunct="1">
              <a:lnSpc>
                <a:spcPct val="120000"/>
              </a:lnSpc>
            </a:pPr>
            <a:r>
              <a:rPr kumimoji="0" lang="zh-CN" altLang="en-US" sz="2400" b="1" dirty="0">
                <a:latin typeface="Times New Roman" charset="0"/>
              </a:rPr>
              <a:t>若</a:t>
            </a:r>
            <a:r>
              <a:rPr kumimoji="0" lang="en-US" altLang="zh-CN" sz="2400" b="1" i="1" dirty="0">
                <a:latin typeface="Times New Roman" charset="0"/>
              </a:rPr>
              <a:t>u</a:t>
            </a:r>
            <a:r>
              <a:rPr kumimoji="0" lang="zh-CN" altLang="en-US" sz="2400" b="1" dirty="0">
                <a:latin typeface="Times New Roman" charset="0"/>
              </a:rPr>
              <a:t>是树中任意的顶点，则：</a:t>
            </a:r>
          </a:p>
          <a:p>
            <a:pPr lvl="2" eaLnBrk="1" hangingPunct="1">
              <a:lnSpc>
                <a:spcPct val="120000"/>
              </a:lnSpc>
            </a:pPr>
            <a:r>
              <a:rPr kumimoji="0" lang="en-US" altLang="zh-CN" sz="2400" b="1" i="1" dirty="0">
                <a:latin typeface="Times New Roman" charset="0"/>
              </a:rPr>
              <a:t>u </a:t>
            </a:r>
            <a:r>
              <a:rPr kumimoji="0" lang="zh-CN" altLang="en-US" sz="2400" b="1" dirty="0">
                <a:latin typeface="Times New Roman" charset="0"/>
              </a:rPr>
              <a:t>的</a:t>
            </a:r>
            <a:r>
              <a:rPr kumimoji="0" lang="zh-CN" altLang="en-US" sz="2400" b="1" dirty="0">
                <a:solidFill>
                  <a:schemeClr val="tx2"/>
                </a:solidFill>
                <a:latin typeface="Times New Roman" charset="0"/>
              </a:rPr>
              <a:t>左</a:t>
            </a:r>
            <a:r>
              <a:rPr kumimoji="0" lang="zh-CN" altLang="en-US" sz="2400" b="1" dirty="0">
                <a:latin typeface="Times New Roman" charset="0"/>
              </a:rPr>
              <a:t>子树中任意顶点的</a:t>
            </a:r>
          </a:p>
          <a:p>
            <a:pPr lvl="2" eaLnBrk="1" hangingPunct="1">
              <a:lnSpc>
                <a:spcPct val="120000"/>
              </a:lnSpc>
              <a:buFont typeface="Wingdings" charset="2"/>
              <a:buNone/>
            </a:pPr>
            <a:r>
              <a:rPr kumimoji="0" lang="zh-CN" altLang="en-US" sz="2400" b="1" dirty="0">
                <a:latin typeface="Times New Roman" charset="0"/>
              </a:rPr>
              <a:t>  标号</a:t>
            </a:r>
            <a:r>
              <a:rPr kumimoji="0" lang="zh-CN" altLang="en-US" sz="2400" b="1" dirty="0">
                <a:solidFill>
                  <a:srgbClr val="FF0000"/>
                </a:solidFill>
                <a:latin typeface="Times New Roman" charset="0"/>
              </a:rPr>
              <a:t>小于</a:t>
            </a:r>
            <a:r>
              <a:rPr kumimoji="0" lang="en-US" altLang="zh-CN" sz="2400" b="1" i="1" dirty="0">
                <a:latin typeface="Times New Roman" charset="0"/>
              </a:rPr>
              <a:t>u</a:t>
            </a:r>
            <a:r>
              <a:rPr kumimoji="0" lang="en-US" altLang="zh-CN" sz="2400" b="1" dirty="0">
                <a:latin typeface="Times New Roman" charset="0"/>
              </a:rPr>
              <a:t> </a:t>
            </a:r>
            <a:r>
              <a:rPr kumimoji="0" lang="zh-CN" altLang="en-US" sz="2400" b="1" dirty="0">
                <a:latin typeface="Times New Roman" charset="0"/>
              </a:rPr>
              <a:t>的标号。</a:t>
            </a:r>
          </a:p>
          <a:p>
            <a:pPr lvl="2" eaLnBrk="1" hangingPunct="1">
              <a:lnSpc>
                <a:spcPct val="120000"/>
              </a:lnSpc>
            </a:pPr>
            <a:r>
              <a:rPr kumimoji="0" lang="en-US" altLang="zh-CN" sz="2400" b="1" i="1" dirty="0">
                <a:latin typeface="Times New Roman" charset="0"/>
              </a:rPr>
              <a:t>u </a:t>
            </a:r>
            <a:r>
              <a:rPr kumimoji="0" lang="zh-CN" altLang="en-US" sz="2400" b="1" dirty="0">
                <a:latin typeface="Times New Roman" charset="0"/>
              </a:rPr>
              <a:t>的</a:t>
            </a:r>
            <a:r>
              <a:rPr kumimoji="0" lang="zh-CN" altLang="en-US" sz="2400" b="1" dirty="0">
                <a:solidFill>
                  <a:schemeClr val="tx2"/>
                </a:solidFill>
                <a:latin typeface="Times New Roman" charset="0"/>
              </a:rPr>
              <a:t>右</a:t>
            </a:r>
            <a:r>
              <a:rPr kumimoji="0" lang="zh-CN" altLang="en-US" sz="2400" b="1" dirty="0">
                <a:latin typeface="Times New Roman" charset="0"/>
              </a:rPr>
              <a:t>子树中任意顶点的</a:t>
            </a:r>
          </a:p>
          <a:p>
            <a:pPr lvl="2" eaLnBrk="1" hangingPunct="1">
              <a:lnSpc>
                <a:spcPct val="120000"/>
              </a:lnSpc>
              <a:buFont typeface="Wingdings" charset="2"/>
              <a:buNone/>
            </a:pPr>
            <a:r>
              <a:rPr kumimoji="0" lang="zh-CN" altLang="en-US" sz="2400" b="1" dirty="0">
                <a:latin typeface="Times New Roman" charset="0"/>
              </a:rPr>
              <a:t>  标号</a:t>
            </a:r>
            <a:r>
              <a:rPr kumimoji="0" lang="zh-CN" altLang="en-US" sz="2400" b="1" dirty="0">
                <a:solidFill>
                  <a:srgbClr val="FF0000"/>
                </a:solidFill>
                <a:latin typeface="Times New Roman" charset="0"/>
              </a:rPr>
              <a:t>大于</a:t>
            </a:r>
            <a:r>
              <a:rPr kumimoji="0" lang="en-US" altLang="zh-CN" sz="2400" b="1" i="1" dirty="0">
                <a:latin typeface="Times New Roman" charset="0"/>
              </a:rPr>
              <a:t>u</a:t>
            </a:r>
            <a:r>
              <a:rPr kumimoji="0" lang="en-US" altLang="zh-CN" sz="2400" b="1" dirty="0">
                <a:latin typeface="Times New Roman" charset="0"/>
              </a:rPr>
              <a:t> </a:t>
            </a:r>
            <a:r>
              <a:rPr kumimoji="0" lang="zh-CN" altLang="en-US" sz="2400" b="1" dirty="0">
                <a:latin typeface="Times New Roman" charset="0"/>
              </a:rPr>
              <a:t>的标号。</a:t>
            </a:r>
            <a:endParaRPr kumimoji="0" lang="zh-CN" altLang="en-US" sz="2400" b="1" i="1" dirty="0">
              <a:latin typeface="Times New Roman" charset="0"/>
            </a:endParaRPr>
          </a:p>
          <a:p>
            <a:pPr lvl="1" eaLnBrk="1" hangingPunct="1"/>
            <a:endParaRPr kumimoji="0" lang="zh-CN" altLang="en-US" dirty="0"/>
          </a:p>
          <a:p>
            <a:pPr eaLnBrk="1" hangingPunct="1"/>
            <a:endParaRPr kumimoji="0" lang="en-US" altLang="zh-CN" sz="2100" dirty="0"/>
          </a:p>
        </p:txBody>
      </p:sp>
      <p:grpSp>
        <p:nvGrpSpPr>
          <p:cNvPr id="34819" name="组合 33"/>
          <p:cNvGrpSpPr>
            <a:grpSpLocks/>
          </p:cNvGrpSpPr>
          <p:nvPr/>
        </p:nvGrpSpPr>
        <p:grpSpPr bwMode="auto">
          <a:xfrm>
            <a:off x="5076825" y="3429000"/>
            <a:ext cx="3810000" cy="2343150"/>
            <a:chOff x="5076825" y="3068638"/>
            <a:chExt cx="3810000" cy="2342583"/>
          </a:xfrm>
        </p:grpSpPr>
        <p:sp>
          <p:nvSpPr>
            <p:cNvPr id="34820" name="Oval 5"/>
            <p:cNvSpPr>
              <a:spLocks noChangeArrowheads="1"/>
            </p:cNvSpPr>
            <p:nvPr/>
          </p:nvSpPr>
          <p:spPr bwMode="auto">
            <a:xfrm>
              <a:off x="6600825" y="3374172"/>
              <a:ext cx="106304" cy="110658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34821" name="Oval 6"/>
            <p:cNvSpPr>
              <a:spLocks noChangeArrowheads="1"/>
            </p:cNvSpPr>
            <p:nvPr/>
          </p:nvSpPr>
          <p:spPr bwMode="auto">
            <a:xfrm>
              <a:off x="5754158" y="3832474"/>
              <a:ext cx="106304" cy="110658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34822" name="Oval 7"/>
            <p:cNvSpPr>
              <a:spLocks noChangeArrowheads="1"/>
            </p:cNvSpPr>
            <p:nvPr/>
          </p:nvSpPr>
          <p:spPr bwMode="auto">
            <a:xfrm>
              <a:off x="7447492" y="3832474"/>
              <a:ext cx="106304" cy="110658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34823" name="Oval 8"/>
            <p:cNvSpPr>
              <a:spLocks noChangeArrowheads="1"/>
            </p:cNvSpPr>
            <p:nvPr/>
          </p:nvSpPr>
          <p:spPr bwMode="auto">
            <a:xfrm>
              <a:off x="5387269" y="4408289"/>
              <a:ext cx="106304" cy="110658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34824" name="Oval 9"/>
            <p:cNvSpPr>
              <a:spLocks noChangeArrowheads="1"/>
            </p:cNvSpPr>
            <p:nvPr/>
          </p:nvSpPr>
          <p:spPr bwMode="auto">
            <a:xfrm>
              <a:off x="6092825" y="4443543"/>
              <a:ext cx="106304" cy="110658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34825" name="Oval 10"/>
            <p:cNvSpPr>
              <a:spLocks noChangeArrowheads="1"/>
            </p:cNvSpPr>
            <p:nvPr/>
          </p:nvSpPr>
          <p:spPr bwMode="auto">
            <a:xfrm>
              <a:off x="6939492" y="4443543"/>
              <a:ext cx="106304" cy="110658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34826" name="Oval 11"/>
            <p:cNvSpPr>
              <a:spLocks noChangeArrowheads="1"/>
            </p:cNvSpPr>
            <p:nvPr/>
          </p:nvSpPr>
          <p:spPr bwMode="auto">
            <a:xfrm>
              <a:off x="7899047" y="4384786"/>
              <a:ext cx="106304" cy="110658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34827" name="Oval 12"/>
            <p:cNvSpPr>
              <a:spLocks noChangeArrowheads="1"/>
            </p:cNvSpPr>
            <p:nvPr/>
          </p:nvSpPr>
          <p:spPr bwMode="auto">
            <a:xfrm>
              <a:off x="6418321" y="5034047"/>
              <a:ext cx="106304" cy="110658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34828" name="Oval 13"/>
            <p:cNvSpPr>
              <a:spLocks noChangeArrowheads="1"/>
            </p:cNvSpPr>
            <p:nvPr/>
          </p:nvSpPr>
          <p:spPr bwMode="auto">
            <a:xfrm>
              <a:off x="7306381" y="5019358"/>
              <a:ext cx="106304" cy="110658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34829" name="Oval 14"/>
            <p:cNvSpPr>
              <a:spLocks noChangeArrowheads="1"/>
            </p:cNvSpPr>
            <p:nvPr/>
          </p:nvSpPr>
          <p:spPr bwMode="auto">
            <a:xfrm>
              <a:off x="8322381" y="4857777"/>
              <a:ext cx="106304" cy="110658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34830" name="Line 15"/>
            <p:cNvSpPr>
              <a:spLocks noChangeShapeType="1"/>
            </p:cNvSpPr>
            <p:nvPr/>
          </p:nvSpPr>
          <p:spPr bwMode="auto">
            <a:xfrm flipH="1">
              <a:off x="5867047" y="3465245"/>
              <a:ext cx="746948" cy="39660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31" name="Line 16"/>
            <p:cNvSpPr>
              <a:spLocks noChangeShapeType="1"/>
            </p:cNvSpPr>
            <p:nvPr/>
          </p:nvSpPr>
          <p:spPr bwMode="auto">
            <a:xfrm flipH="1">
              <a:off x="5471936" y="3935298"/>
              <a:ext cx="295393" cy="48474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32" name="Line 17"/>
            <p:cNvSpPr>
              <a:spLocks noChangeShapeType="1"/>
            </p:cNvSpPr>
            <p:nvPr/>
          </p:nvSpPr>
          <p:spPr bwMode="auto">
            <a:xfrm>
              <a:off x="5851995" y="3935298"/>
              <a:ext cx="269052" cy="51412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33" name="Line 18"/>
            <p:cNvSpPr>
              <a:spLocks noChangeShapeType="1"/>
            </p:cNvSpPr>
            <p:nvPr/>
          </p:nvSpPr>
          <p:spPr bwMode="auto">
            <a:xfrm>
              <a:off x="6713714" y="3465245"/>
              <a:ext cx="746948" cy="39660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34" name="Line 19"/>
            <p:cNvSpPr>
              <a:spLocks noChangeShapeType="1"/>
            </p:cNvSpPr>
            <p:nvPr/>
          </p:nvSpPr>
          <p:spPr bwMode="auto">
            <a:xfrm>
              <a:off x="7545329" y="3905920"/>
              <a:ext cx="353719" cy="49943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35" name="Line 20"/>
            <p:cNvSpPr>
              <a:spLocks noChangeShapeType="1"/>
            </p:cNvSpPr>
            <p:nvPr/>
          </p:nvSpPr>
          <p:spPr bwMode="auto">
            <a:xfrm flipH="1">
              <a:off x="7037329" y="3935298"/>
              <a:ext cx="438385" cy="52881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36" name="Line 21"/>
            <p:cNvSpPr>
              <a:spLocks noChangeShapeType="1"/>
            </p:cNvSpPr>
            <p:nvPr/>
          </p:nvSpPr>
          <p:spPr bwMode="auto">
            <a:xfrm>
              <a:off x="7037329" y="4537554"/>
              <a:ext cx="297274" cy="51412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37" name="Line 22"/>
            <p:cNvSpPr>
              <a:spLocks noChangeShapeType="1"/>
            </p:cNvSpPr>
            <p:nvPr/>
          </p:nvSpPr>
          <p:spPr bwMode="auto">
            <a:xfrm>
              <a:off x="7996884" y="4493486"/>
              <a:ext cx="353719" cy="367229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38" name="Text Box 23"/>
            <p:cNvSpPr txBox="1">
              <a:spLocks noChangeArrowheads="1"/>
            </p:cNvSpPr>
            <p:nvPr/>
          </p:nvSpPr>
          <p:spPr bwMode="auto">
            <a:xfrm>
              <a:off x="8460432" y="4653136"/>
              <a:ext cx="426393" cy="470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600" b="1">
                  <a:latin typeface="Times New Roman" charset="0"/>
                </a:rPr>
                <a:t>9</a:t>
              </a:r>
            </a:p>
          </p:txBody>
        </p:sp>
        <p:sp>
          <p:nvSpPr>
            <p:cNvPr id="34839" name="Text Box 24"/>
            <p:cNvSpPr txBox="1">
              <a:spLocks noChangeArrowheads="1"/>
            </p:cNvSpPr>
            <p:nvPr/>
          </p:nvSpPr>
          <p:spPr bwMode="auto">
            <a:xfrm>
              <a:off x="7927269" y="4082191"/>
              <a:ext cx="536222" cy="282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600" b="1">
                  <a:latin typeface="Times New Roman" charset="0"/>
                </a:rPr>
                <a:t>8</a:t>
              </a:r>
            </a:p>
          </p:txBody>
        </p:sp>
        <p:sp>
          <p:nvSpPr>
            <p:cNvPr id="34840" name="Text Box 25"/>
            <p:cNvSpPr txBox="1">
              <a:spLocks noChangeArrowheads="1"/>
            </p:cNvSpPr>
            <p:nvPr/>
          </p:nvSpPr>
          <p:spPr bwMode="auto">
            <a:xfrm>
              <a:off x="7445610" y="3494624"/>
              <a:ext cx="536222" cy="470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600" b="1">
                  <a:latin typeface="Times New Roman" charset="0"/>
                </a:rPr>
                <a:t>7</a:t>
              </a:r>
            </a:p>
          </p:txBody>
        </p:sp>
        <p:sp>
          <p:nvSpPr>
            <p:cNvPr id="34841" name="Text Box 26"/>
            <p:cNvSpPr txBox="1">
              <a:spLocks noChangeArrowheads="1"/>
            </p:cNvSpPr>
            <p:nvPr/>
          </p:nvSpPr>
          <p:spPr bwMode="auto">
            <a:xfrm>
              <a:off x="7452320" y="4941168"/>
              <a:ext cx="312368" cy="470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600" b="1">
                  <a:latin typeface="Times New Roman" charset="0"/>
                </a:rPr>
                <a:t>6</a:t>
              </a:r>
            </a:p>
          </p:txBody>
        </p:sp>
        <p:sp>
          <p:nvSpPr>
            <p:cNvPr id="34842" name="Text Box 27"/>
            <p:cNvSpPr txBox="1">
              <a:spLocks noChangeArrowheads="1"/>
            </p:cNvSpPr>
            <p:nvPr/>
          </p:nvSpPr>
          <p:spPr bwMode="auto">
            <a:xfrm>
              <a:off x="6585773" y="4155636"/>
              <a:ext cx="536222" cy="470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600" b="1">
                  <a:latin typeface="Times New Roman" charset="0"/>
                </a:rPr>
                <a:t>5</a:t>
              </a:r>
            </a:p>
          </p:txBody>
        </p:sp>
        <p:sp>
          <p:nvSpPr>
            <p:cNvPr id="34843" name="Text Box 28"/>
            <p:cNvSpPr txBox="1">
              <a:spLocks noChangeArrowheads="1"/>
            </p:cNvSpPr>
            <p:nvPr/>
          </p:nvSpPr>
          <p:spPr bwMode="auto">
            <a:xfrm>
              <a:off x="6092825" y="4816648"/>
              <a:ext cx="536222" cy="470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600" b="1">
                  <a:latin typeface="Times New Roman" charset="0"/>
                </a:rPr>
                <a:t>3</a:t>
              </a:r>
            </a:p>
          </p:txBody>
        </p:sp>
        <p:sp>
          <p:nvSpPr>
            <p:cNvPr id="34844" name="Text Box 29"/>
            <p:cNvSpPr txBox="1">
              <a:spLocks noChangeArrowheads="1"/>
            </p:cNvSpPr>
            <p:nvPr/>
          </p:nvSpPr>
          <p:spPr bwMode="auto">
            <a:xfrm>
              <a:off x="5725936" y="4302527"/>
              <a:ext cx="536222" cy="470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600" b="1">
                  <a:latin typeface="Times New Roman" charset="0"/>
                </a:rPr>
                <a:t>2</a:t>
              </a:r>
            </a:p>
          </p:txBody>
        </p:sp>
        <p:sp>
          <p:nvSpPr>
            <p:cNvPr id="34845" name="Text Box 30"/>
            <p:cNvSpPr txBox="1">
              <a:spLocks noChangeArrowheads="1"/>
            </p:cNvSpPr>
            <p:nvPr/>
          </p:nvSpPr>
          <p:spPr bwMode="auto">
            <a:xfrm>
              <a:off x="5076825" y="4258460"/>
              <a:ext cx="536222" cy="470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600" b="1">
                  <a:latin typeface="Times New Roman" charset="0"/>
                </a:rPr>
                <a:t>0</a:t>
              </a:r>
            </a:p>
          </p:txBody>
        </p:sp>
        <p:sp>
          <p:nvSpPr>
            <p:cNvPr id="34846" name="Text Box 31"/>
            <p:cNvSpPr txBox="1">
              <a:spLocks noChangeArrowheads="1"/>
            </p:cNvSpPr>
            <p:nvPr/>
          </p:nvSpPr>
          <p:spPr bwMode="auto">
            <a:xfrm>
              <a:off x="5543432" y="3538691"/>
              <a:ext cx="536222" cy="470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600" b="1">
                  <a:latin typeface="Times New Roman" charset="0"/>
                </a:rPr>
                <a:t>1</a:t>
              </a:r>
            </a:p>
          </p:txBody>
        </p:sp>
        <p:sp>
          <p:nvSpPr>
            <p:cNvPr id="34847" name="Text Box 32"/>
            <p:cNvSpPr txBox="1">
              <a:spLocks noChangeArrowheads="1"/>
            </p:cNvSpPr>
            <p:nvPr/>
          </p:nvSpPr>
          <p:spPr bwMode="auto">
            <a:xfrm>
              <a:off x="6416440" y="3068638"/>
              <a:ext cx="536222" cy="470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600" b="1">
                  <a:latin typeface="Times New Roman" charset="0"/>
                </a:rPr>
                <a:t>4</a:t>
              </a:r>
            </a:p>
          </p:txBody>
        </p:sp>
        <p:sp>
          <p:nvSpPr>
            <p:cNvPr id="34848" name="Line 33"/>
            <p:cNvSpPr>
              <a:spLocks noChangeShapeType="1"/>
            </p:cNvSpPr>
            <p:nvPr/>
          </p:nvSpPr>
          <p:spPr bwMode="auto">
            <a:xfrm>
              <a:off x="6177492" y="4552243"/>
              <a:ext cx="282222" cy="48474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13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二叉搜索树</a:t>
            </a:r>
          </a:p>
        </p:txBody>
      </p:sp>
    </p:spTree>
    <p:extLst>
      <p:ext uri="{BB962C8B-B14F-4D97-AF65-F5344CB8AC3E}">
        <p14:creationId xmlns:p14="http://schemas.microsoft.com/office/powerpoint/2010/main" val="412261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84313"/>
            <a:ext cx="8101013" cy="1225550"/>
          </a:xfrm>
        </p:spPr>
        <p:txBody>
          <a:bodyPr/>
          <a:lstStyle/>
          <a:p>
            <a:pPr marL="342900" lvl="1" indent="-342900" algn="ctr" eaLnBrk="1" hangingPunct="1">
              <a:lnSpc>
                <a:spcPct val="120000"/>
              </a:lnSpc>
              <a:spcBef>
                <a:spcPct val="60000"/>
              </a:spcBef>
              <a:buClr>
                <a:schemeClr val="tx2"/>
              </a:buClr>
              <a:buFont typeface="Wingdings" charset="2"/>
              <a:buNone/>
            </a:pPr>
            <a:r>
              <a:rPr kumimoji="0" lang="en-US" altLang="zh-CN" sz="2400" b="1" dirty="0">
                <a:solidFill>
                  <a:srgbClr val="0000CC"/>
                </a:solidFill>
                <a:latin typeface="Times New Roman" charset="0"/>
              </a:rPr>
              <a:t>mathematics, physics, geography, zoology, meteorology, geology, psychology, chemistry</a:t>
            </a:r>
            <a:endParaRPr kumimoji="0" lang="zh-CN" altLang="en-US" sz="2400" b="1" dirty="0">
              <a:solidFill>
                <a:srgbClr val="0000CC"/>
              </a:solidFill>
              <a:latin typeface="Times New Roman" charset="0"/>
            </a:endParaRPr>
          </a:p>
          <a:p>
            <a:pPr eaLnBrk="1" hangingPunct="1"/>
            <a:endParaRPr kumimoji="0" lang="en-US" altLang="zh-CN" sz="2100" dirty="0"/>
          </a:p>
        </p:txBody>
      </p:sp>
      <p:grpSp>
        <p:nvGrpSpPr>
          <p:cNvPr id="36867" name="组合 33"/>
          <p:cNvGrpSpPr>
            <a:grpSpLocks/>
          </p:cNvGrpSpPr>
          <p:nvPr/>
        </p:nvGrpSpPr>
        <p:grpSpPr bwMode="auto">
          <a:xfrm>
            <a:off x="971550" y="2924175"/>
            <a:ext cx="6480175" cy="3168650"/>
            <a:chOff x="4622506" y="2996646"/>
            <a:chExt cx="4342751" cy="2341810"/>
          </a:xfrm>
        </p:grpSpPr>
        <p:sp>
          <p:nvSpPr>
            <p:cNvPr id="36868" name="Oval 5"/>
            <p:cNvSpPr>
              <a:spLocks noChangeArrowheads="1"/>
            </p:cNvSpPr>
            <p:nvPr/>
          </p:nvSpPr>
          <p:spPr bwMode="auto">
            <a:xfrm>
              <a:off x="6600825" y="3374172"/>
              <a:ext cx="106304" cy="110658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36869" name="Oval 6"/>
            <p:cNvSpPr>
              <a:spLocks noChangeArrowheads="1"/>
            </p:cNvSpPr>
            <p:nvPr/>
          </p:nvSpPr>
          <p:spPr bwMode="auto">
            <a:xfrm>
              <a:off x="5754158" y="3832474"/>
              <a:ext cx="106304" cy="110658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36870" name="Oval 7"/>
            <p:cNvSpPr>
              <a:spLocks noChangeArrowheads="1"/>
            </p:cNvSpPr>
            <p:nvPr/>
          </p:nvSpPr>
          <p:spPr bwMode="auto">
            <a:xfrm>
              <a:off x="7447492" y="3832474"/>
              <a:ext cx="106304" cy="110658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36871" name="Oval 8"/>
            <p:cNvSpPr>
              <a:spLocks noChangeArrowheads="1"/>
            </p:cNvSpPr>
            <p:nvPr/>
          </p:nvSpPr>
          <p:spPr bwMode="auto">
            <a:xfrm>
              <a:off x="5387269" y="4408289"/>
              <a:ext cx="106304" cy="110658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36872" name="Oval 9"/>
            <p:cNvSpPr>
              <a:spLocks noChangeArrowheads="1"/>
            </p:cNvSpPr>
            <p:nvPr/>
          </p:nvSpPr>
          <p:spPr bwMode="auto">
            <a:xfrm>
              <a:off x="6092825" y="4443543"/>
              <a:ext cx="106304" cy="110658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36873" name="Oval 10"/>
            <p:cNvSpPr>
              <a:spLocks noChangeArrowheads="1"/>
            </p:cNvSpPr>
            <p:nvPr/>
          </p:nvSpPr>
          <p:spPr bwMode="auto">
            <a:xfrm>
              <a:off x="6939492" y="4443543"/>
              <a:ext cx="106304" cy="110658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36874" name="Oval 11"/>
            <p:cNvSpPr>
              <a:spLocks noChangeArrowheads="1"/>
            </p:cNvSpPr>
            <p:nvPr/>
          </p:nvSpPr>
          <p:spPr bwMode="auto">
            <a:xfrm>
              <a:off x="7899047" y="4384786"/>
              <a:ext cx="106304" cy="110658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36875" name="Oval 14"/>
            <p:cNvSpPr>
              <a:spLocks noChangeArrowheads="1"/>
            </p:cNvSpPr>
            <p:nvPr/>
          </p:nvSpPr>
          <p:spPr bwMode="auto">
            <a:xfrm>
              <a:off x="7525097" y="5012384"/>
              <a:ext cx="106304" cy="110658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36876" name="Line 15"/>
            <p:cNvSpPr>
              <a:spLocks noChangeShapeType="1"/>
            </p:cNvSpPr>
            <p:nvPr/>
          </p:nvSpPr>
          <p:spPr bwMode="auto">
            <a:xfrm flipH="1">
              <a:off x="5867047" y="3465245"/>
              <a:ext cx="746948" cy="39660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877" name="Line 16"/>
            <p:cNvSpPr>
              <a:spLocks noChangeShapeType="1"/>
            </p:cNvSpPr>
            <p:nvPr/>
          </p:nvSpPr>
          <p:spPr bwMode="auto">
            <a:xfrm flipH="1">
              <a:off x="5471936" y="3935298"/>
              <a:ext cx="295393" cy="48474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878" name="Line 17"/>
            <p:cNvSpPr>
              <a:spLocks noChangeShapeType="1"/>
            </p:cNvSpPr>
            <p:nvPr/>
          </p:nvSpPr>
          <p:spPr bwMode="auto">
            <a:xfrm>
              <a:off x="5851995" y="3935298"/>
              <a:ext cx="269052" cy="51412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879" name="Line 18"/>
            <p:cNvSpPr>
              <a:spLocks noChangeShapeType="1"/>
            </p:cNvSpPr>
            <p:nvPr/>
          </p:nvSpPr>
          <p:spPr bwMode="auto">
            <a:xfrm>
              <a:off x="6713714" y="3465245"/>
              <a:ext cx="746948" cy="39660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880" name="Line 19"/>
            <p:cNvSpPr>
              <a:spLocks noChangeShapeType="1"/>
            </p:cNvSpPr>
            <p:nvPr/>
          </p:nvSpPr>
          <p:spPr bwMode="auto">
            <a:xfrm>
              <a:off x="7545329" y="3905920"/>
              <a:ext cx="353719" cy="49943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881" name="Line 20"/>
            <p:cNvSpPr>
              <a:spLocks noChangeShapeType="1"/>
            </p:cNvSpPr>
            <p:nvPr/>
          </p:nvSpPr>
          <p:spPr bwMode="auto">
            <a:xfrm flipH="1">
              <a:off x="7037329" y="3935298"/>
              <a:ext cx="438385" cy="52881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882" name="Line 22"/>
            <p:cNvSpPr>
              <a:spLocks noChangeShapeType="1"/>
            </p:cNvSpPr>
            <p:nvPr/>
          </p:nvSpPr>
          <p:spPr bwMode="auto">
            <a:xfrm flipH="1">
              <a:off x="7601877" y="4493486"/>
              <a:ext cx="327771" cy="51889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883" name="Text Box 23"/>
            <p:cNvSpPr txBox="1">
              <a:spLocks noChangeArrowheads="1"/>
            </p:cNvSpPr>
            <p:nvPr/>
          </p:nvSpPr>
          <p:spPr bwMode="auto">
            <a:xfrm>
              <a:off x="7669113" y="4868403"/>
              <a:ext cx="1296144" cy="470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Psychology</a:t>
              </a:r>
            </a:p>
          </p:txBody>
        </p:sp>
        <p:sp>
          <p:nvSpPr>
            <p:cNvPr id="36884" name="Text Box 24"/>
            <p:cNvSpPr txBox="1">
              <a:spLocks noChangeArrowheads="1"/>
            </p:cNvSpPr>
            <p:nvPr/>
          </p:nvSpPr>
          <p:spPr bwMode="auto">
            <a:xfrm>
              <a:off x="7927269" y="4082191"/>
              <a:ext cx="965980" cy="354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Zoology</a:t>
              </a:r>
            </a:p>
          </p:txBody>
        </p:sp>
        <p:sp>
          <p:nvSpPr>
            <p:cNvPr id="36885" name="Text Box 25"/>
            <p:cNvSpPr txBox="1">
              <a:spLocks noChangeArrowheads="1"/>
            </p:cNvSpPr>
            <p:nvPr/>
          </p:nvSpPr>
          <p:spPr bwMode="auto">
            <a:xfrm>
              <a:off x="7445609" y="3494625"/>
              <a:ext cx="871575" cy="470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Physics</a:t>
              </a:r>
            </a:p>
          </p:txBody>
        </p:sp>
        <p:sp>
          <p:nvSpPr>
            <p:cNvPr id="36886" name="Text Box 27"/>
            <p:cNvSpPr txBox="1">
              <a:spLocks noChangeArrowheads="1"/>
            </p:cNvSpPr>
            <p:nvPr/>
          </p:nvSpPr>
          <p:spPr bwMode="auto">
            <a:xfrm>
              <a:off x="6516985" y="4580440"/>
              <a:ext cx="1368152" cy="470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Meteorology</a:t>
              </a:r>
            </a:p>
          </p:txBody>
        </p:sp>
        <p:sp>
          <p:nvSpPr>
            <p:cNvPr id="36887" name="Text Box 29"/>
            <p:cNvSpPr txBox="1">
              <a:spLocks noChangeArrowheads="1"/>
            </p:cNvSpPr>
            <p:nvPr/>
          </p:nvSpPr>
          <p:spPr bwMode="auto">
            <a:xfrm>
              <a:off x="5652889" y="4580440"/>
              <a:ext cx="1080119" cy="470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Geology</a:t>
              </a:r>
            </a:p>
          </p:txBody>
        </p:sp>
        <p:sp>
          <p:nvSpPr>
            <p:cNvPr id="36888" name="Text Box 30"/>
            <p:cNvSpPr txBox="1">
              <a:spLocks noChangeArrowheads="1"/>
            </p:cNvSpPr>
            <p:nvPr/>
          </p:nvSpPr>
          <p:spPr bwMode="auto">
            <a:xfrm>
              <a:off x="4622506" y="4593335"/>
              <a:ext cx="1013308" cy="470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Chemistry</a:t>
              </a:r>
            </a:p>
          </p:txBody>
        </p:sp>
        <p:sp>
          <p:nvSpPr>
            <p:cNvPr id="36889" name="Text Box 31"/>
            <p:cNvSpPr txBox="1">
              <a:spLocks noChangeArrowheads="1"/>
            </p:cNvSpPr>
            <p:nvPr/>
          </p:nvSpPr>
          <p:spPr bwMode="auto">
            <a:xfrm>
              <a:off x="4860801" y="3538692"/>
              <a:ext cx="1218853" cy="470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Geography</a:t>
              </a:r>
            </a:p>
          </p:txBody>
        </p:sp>
        <p:sp>
          <p:nvSpPr>
            <p:cNvPr id="36890" name="Text Box 32"/>
            <p:cNvSpPr txBox="1">
              <a:spLocks noChangeArrowheads="1"/>
            </p:cNvSpPr>
            <p:nvPr/>
          </p:nvSpPr>
          <p:spPr bwMode="auto">
            <a:xfrm>
              <a:off x="6118342" y="2996646"/>
              <a:ext cx="1254572" cy="319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Mathematics</a:t>
              </a:r>
            </a:p>
          </p:txBody>
        </p:sp>
      </p:grp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14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charset="0"/>
              </a:rPr>
              <a:t>构造二叉搜索树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35917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84313"/>
            <a:ext cx="8101013" cy="649287"/>
          </a:xfrm>
        </p:spPr>
        <p:txBody>
          <a:bodyPr/>
          <a:lstStyle/>
          <a:p>
            <a:pPr marL="342900" lvl="1" indent="-342900" algn="ctr" eaLnBrk="1" hangingPunct="1">
              <a:lnSpc>
                <a:spcPct val="120000"/>
              </a:lnSpc>
              <a:spcBef>
                <a:spcPct val="60000"/>
              </a:spcBef>
              <a:buClr>
                <a:schemeClr val="tx2"/>
              </a:buClr>
              <a:buFont typeface="Wingdings" charset="2"/>
              <a:buNone/>
            </a:pPr>
            <a:r>
              <a:rPr kumimoji="0" lang="en-US" altLang="zh-CN" sz="2400" b="1">
                <a:solidFill>
                  <a:srgbClr val="0000CC"/>
                </a:solidFill>
                <a:latin typeface="Times New Roman" charset="0"/>
              </a:rPr>
              <a:t>mathematics, physics, </a:t>
            </a:r>
            <a:r>
              <a:rPr kumimoji="0" lang="en-US" altLang="zh-CN" sz="2400" b="1" u="sng">
                <a:solidFill>
                  <a:srgbClr val="0000CC"/>
                </a:solidFill>
                <a:latin typeface="Times New Roman" charset="0"/>
              </a:rPr>
              <a:t>geography</a:t>
            </a:r>
            <a:r>
              <a:rPr kumimoji="0" lang="en-US" altLang="zh-CN" sz="2400" b="1">
                <a:solidFill>
                  <a:srgbClr val="0000CC"/>
                </a:solidFill>
                <a:latin typeface="Times New Roman" charset="0"/>
              </a:rPr>
              <a:t>, </a:t>
            </a:r>
            <a:r>
              <a:rPr kumimoji="0" lang="en-US" altLang="zh-CN" sz="2400" b="1" u="sng">
                <a:solidFill>
                  <a:srgbClr val="0000CC"/>
                </a:solidFill>
                <a:latin typeface="Times New Roman" charset="0"/>
              </a:rPr>
              <a:t>zoology</a:t>
            </a:r>
            <a:r>
              <a:rPr kumimoji="0" lang="en-US" altLang="zh-CN" sz="2400" b="1">
                <a:solidFill>
                  <a:srgbClr val="0000CC"/>
                </a:solidFill>
                <a:latin typeface="Times New Roman" charset="0"/>
              </a:rPr>
              <a:t>, …</a:t>
            </a:r>
            <a:endParaRPr kumimoji="0" lang="zh-CN" altLang="en-US" sz="2400" b="1">
              <a:solidFill>
                <a:srgbClr val="0000CC"/>
              </a:solidFill>
              <a:latin typeface="Times New Roman" charset="0"/>
            </a:endParaRPr>
          </a:p>
          <a:p>
            <a:pPr eaLnBrk="1" hangingPunct="1"/>
            <a:endParaRPr kumimoji="0" lang="en-US" altLang="zh-CN" sz="2100"/>
          </a:p>
        </p:txBody>
      </p:sp>
      <p:grpSp>
        <p:nvGrpSpPr>
          <p:cNvPr id="38915" name="组合 73"/>
          <p:cNvGrpSpPr>
            <a:grpSpLocks/>
          </p:cNvGrpSpPr>
          <p:nvPr/>
        </p:nvGrpSpPr>
        <p:grpSpPr bwMode="auto">
          <a:xfrm>
            <a:off x="5076825" y="2349500"/>
            <a:ext cx="2852738" cy="1309688"/>
            <a:chOff x="5750763" y="2780928"/>
            <a:chExt cx="2853684" cy="1309696"/>
          </a:xfrm>
        </p:grpSpPr>
        <p:sp>
          <p:nvSpPr>
            <p:cNvPr id="38940" name="Oval 5"/>
            <p:cNvSpPr>
              <a:spLocks noChangeArrowheads="1"/>
            </p:cNvSpPr>
            <p:nvPr/>
          </p:nvSpPr>
          <p:spPr bwMode="auto">
            <a:xfrm>
              <a:off x="6440767" y="3291696"/>
              <a:ext cx="111710" cy="149715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38941" name="Oval 7"/>
            <p:cNvSpPr>
              <a:spLocks noChangeArrowheads="1"/>
            </p:cNvSpPr>
            <p:nvPr/>
          </p:nvSpPr>
          <p:spPr bwMode="auto">
            <a:xfrm>
              <a:off x="7317042" y="3898309"/>
              <a:ext cx="111710" cy="149715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38942" name="Line 18"/>
            <p:cNvSpPr>
              <a:spLocks noChangeShapeType="1"/>
            </p:cNvSpPr>
            <p:nvPr/>
          </p:nvSpPr>
          <p:spPr bwMode="auto">
            <a:xfrm>
              <a:off x="6532503" y="3388020"/>
              <a:ext cx="784932" cy="53659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43" name="Text Box 25"/>
            <p:cNvSpPr txBox="1">
              <a:spLocks noChangeArrowheads="1"/>
            </p:cNvSpPr>
            <p:nvPr/>
          </p:nvSpPr>
          <p:spPr bwMode="auto">
            <a:xfrm>
              <a:off x="7328510" y="3454665"/>
              <a:ext cx="1275937" cy="635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Physics</a:t>
              </a:r>
            </a:p>
          </p:txBody>
        </p:sp>
        <p:sp>
          <p:nvSpPr>
            <p:cNvPr id="38944" name="Text Box 32"/>
            <p:cNvSpPr txBox="1">
              <a:spLocks noChangeArrowheads="1"/>
            </p:cNvSpPr>
            <p:nvPr/>
          </p:nvSpPr>
          <p:spPr bwMode="auto">
            <a:xfrm>
              <a:off x="5750763" y="2780928"/>
              <a:ext cx="1989587" cy="4320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Mathematics</a:t>
              </a:r>
            </a:p>
          </p:txBody>
        </p:sp>
      </p:grpSp>
      <p:grpSp>
        <p:nvGrpSpPr>
          <p:cNvPr id="3" name="组合 61"/>
          <p:cNvGrpSpPr>
            <a:grpSpLocks/>
          </p:cNvGrpSpPr>
          <p:nvPr/>
        </p:nvGrpSpPr>
        <p:grpSpPr bwMode="auto">
          <a:xfrm>
            <a:off x="4643438" y="4149725"/>
            <a:ext cx="3708400" cy="2062163"/>
            <a:chOff x="3845280" y="4509120"/>
            <a:chExt cx="4131586" cy="2135490"/>
          </a:xfrm>
        </p:grpSpPr>
        <p:sp>
          <p:nvSpPr>
            <p:cNvPr id="38929" name="Oval 5"/>
            <p:cNvSpPr>
              <a:spLocks noChangeArrowheads="1"/>
            </p:cNvSpPr>
            <p:nvPr/>
          </p:nvSpPr>
          <p:spPr bwMode="auto">
            <a:xfrm>
              <a:off x="5755279" y="5019888"/>
              <a:ext cx="121623" cy="149715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38930" name="Oval 6"/>
            <p:cNvSpPr>
              <a:spLocks noChangeArrowheads="1"/>
            </p:cNvSpPr>
            <p:nvPr/>
          </p:nvSpPr>
          <p:spPr bwMode="auto">
            <a:xfrm>
              <a:off x="4786605" y="5639948"/>
              <a:ext cx="121623" cy="149715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38931" name="Oval 7"/>
            <p:cNvSpPr>
              <a:spLocks noChangeArrowheads="1"/>
            </p:cNvSpPr>
            <p:nvPr/>
          </p:nvSpPr>
          <p:spPr bwMode="auto">
            <a:xfrm>
              <a:off x="6723952" y="5639948"/>
              <a:ext cx="121623" cy="149715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38932" name="Oval 11"/>
            <p:cNvSpPr>
              <a:spLocks noChangeArrowheads="1"/>
            </p:cNvSpPr>
            <p:nvPr/>
          </p:nvSpPr>
          <p:spPr bwMode="auto">
            <a:xfrm>
              <a:off x="7240578" y="6387200"/>
              <a:ext cx="121623" cy="149715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38933" name="Line 15"/>
            <p:cNvSpPr>
              <a:spLocks noChangeShapeType="1"/>
            </p:cNvSpPr>
            <p:nvPr/>
          </p:nvSpPr>
          <p:spPr bwMode="auto">
            <a:xfrm flipH="1">
              <a:off x="4915762" y="5143106"/>
              <a:ext cx="854584" cy="53659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34" name="Line 18"/>
            <p:cNvSpPr>
              <a:spLocks noChangeShapeType="1"/>
            </p:cNvSpPr>
            <p:nvPr/>
          </p:nvSpPr>
          <p:spPr bwMode="auto">
            <a:xfrm>
              <a:off x="5884436" y="5143106"/>
              <a:ext cx="854584" cy="53659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35" name="Line 19"/>
            <p:cNvSpPr>
              <a:spLocks noChangeShapeType="1"/>
            </p:cNvSpPr>
            <p:nvPr/>
          </p:nvSpPr>
          <p:spPr bwMode="auto">
            <a:xfrm>
              <a:off x="6835888" y="5739317"/>
              <a:ext cx="404691" cy="675707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36" name="Text Box 24"/>
            <p:cNvSpPr txBox="1">
              <a:spLocks noChangeArrowheads="1"/>
            </p:cNvSpPr>
            <p:nvPr/>
          </p:nvSpPr>
          <p:spPr bwMode="auto">
            <a:xfrm>
              <a:off x="6011651" y="6165304"/>
              <a:ext cx="1345887" cy="479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Zoology</a:t>
              </a:r>
            </a:p>
          </p:txBody>
        </p:sp>
        <p:sp>
          <p:nvSpPr>
            <p:cNvPr id="38937" name="Text Box 25"/>
            <p:cNvSpPr txBox="1">
              <a:spLocks noChangeArrowheads="1"/>
            </p:cNvSpPr>
            <p:nvPr/>
          </p:nvSpPr>
          <p:spPr bwMode="auto">
            <a:xfrm>
              <a:off x="6721797" y="5182857"/>
              <a:ext cx="1255069" cy="635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Physics</a:t>
              </a:r>
            </a:p>
          </p:txBody>
        </p:sp>
        <p:sp>
          <p:nvSpPr>
            <p:cNvPr id="38938" name="Text Box 31"/>
            <p:cNvSpPr txBox="1">
              <a:spLocks noChangeArrowheads="1"/>
            </p:cNvSpPr>
            <p:nvPr/>
          </p:nvSpPr>
          <p:spPr bwMode="auto">
            <a:xfrm>
              <a:off x="3845280" y="5877272"/>
              <a:ext cx="1595118" cy="635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Geography</a:t>
              </a:r>
            </a:p>
          </p:txBody>
        </p:sp>
        <p:sp>
          <p:nvSpPr>
            <p:cNvPr id="38939" name="Text Box 32"/>
            <p:cNvSpPr txBox="1">
              <a:spLocks noChangeArrowheads="1"/>
            </p:cNvSpPr>
            <p:nvPr/>
          </p:nvSpPr>
          <p:spPr bwMode="auto">
            <a:xfrm>
              <a:off x="5004048" y="4509120"/>
              <a:ext cx="2170458" cy="4320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Mathematics</a:t>
              </a:r>
            </a:p>
          </p:txBody>
        </p:sp>
      </p:grpSp>
      <p:grpSp>
        <p:nvGrpSpPr>
          <p:cNvPr id="4" name="组合 52"/>
          <p:cNvGrpSpPr>
            <a:grpSpLocks/>
          </p:cNvGrpSpPr>
          <p:nvPr/>
        </p:nvGrpSpPr>
        <p:grpSpPr bwMode="auto">
          <a:xfrm>
            <a:off x="684213" y="4221163"/>
            <a:ext cx="3743325" cy="1916112"/>
            <a:chOff x="1153955" y="2924944"/>
            <a:chExt cx="4076682" cy="1916832"/>
          </a:xfrm>
        </p:grpSpPr>
        <p:sp>
          <p:nvSpPr>
            <p:cNvPr id="38921" name="Oval 5"/>
            <p:cNvSpPr>
              <a:spLocks noChangeArrowheads="1"/>
            </p:cNvSpPr>
            <p:nvPr/>
          </p:nvSpPr>
          <p:spPr bwMode="auto">
            <a:xfrm>
              <a:off x="2874959" y="3435712"/>
              <a:ext cx="121623" cy="149715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38922" name="Oval 6"/>
            <p:cNvSpPr>
              <a:spLocks noChangeArrowheads="1"/>
            </p:cNvSpPr>
            <p:nvPr/>
          </p:nvSpPr>
          <p:spPr bwMode="auto">
            <a:xfrm>
              <a:off x="1906285" y="4055772"/>
              <a:ext cx="121623" cy="149715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38923" name="Oval 7"/>
            <p:cNvSpPr>
              <a:spLocks noChangeArrowheads="1"/>
            </p:cNvSpPr>
            <p:nvPr/>
          </p:nvSpPr>
          <p:spPr bwMode="auto">
            <a:xfrm>
              <a:off x="3843632" y="4055772"/>
              <a:ext cx="121623" cy="149715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38924" name="Line 15"/>
            <p:cNvSpPr>
              <a:spLocks noChangeShapeType="1"/>
            </p:cNvSpPr>
            <p:nvPr/>
          </p:nvSpPr>
          <p:spPr bwMode="auto">
            <a:xfrm flipH="1">
              <a:off x="2035442" y="3558930"/>
              <a:ext cx="854584" cy="53659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25" name="Line 18"/>
            <p:cNvSpPr>
              <a:spLocks noChangeShapeType="1"/>
            </p:cNvSpPr>
            <p:nvPr/>
          </p:nvSpPr>
          <p:spPr bwMode="auto">
            <a:xfrm>
              <a:off x="3004116" y="3558930"/>
              <a:ext cx="854584" cy="53659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26" name="Text Box 25"/>
            <p:cNvSpPr txBox="1">
              <a:spLocks noChangeArrowheads="1"/>
            </p:cNvSpPr>
            <p:nvPr/>
          </p:nvSpPr>
          <p:spPr bwMode="auto">
            <a:xfrm>
              <a:off x="3841478" y="3598681"/>
              <a:ext cx="1389159" cy="635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Physics</a:t>
              </a:r>
            </a:p>
          </p:txBody>
        </p:sp>
        <p:sp>
          <p:nvSpPr>
            <p:cNvPr id="38927" name="Text Box 31"/>
            <p:cNvSpPr txBox="1">
              <a:spLocks noChangeArrowheads="1"/>
            </p:cNvSpPr>
            <p:nvPr/>
          </p:nvSpPr>
          <p:spPr bwMode="auto">
            <a:xfrm>
              <a:off x="1153955" y="4205817"/>
              <a:ext cx="1595118" cy="635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Geography</a:t>
              </a:r>
            </a:p>
          </p:txBody>
        </p:sp>
        <p:sp>
          <p:nvSpPr>
            <p:cNvPr id="38928" name="Text Box 32"/>
            <p:cNvSpPr txBox="1">
              <a:spLocks noChangeArrowheads="1"/>
            </p:cNvSpPr>
            <p:nvPr/>
          </p:nvSpPr>
          <p:spPr bwMode="auto">
            <a:xfrm>
              <a:off x="2123727" y="2924944"/>
              <a:ext cx="2166136" cy="4320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Mathematics</a:t>
              </a:r>
            </a:p>
          </p:txBody>
        </p:sp>
      </p:grpSp>
      <p:grpSp>
        <p:nvGrpSpPr>
          <p:cNvPr id="38918" name="组合 74"/>
          <p:cNvGrpSpPr>
            <a:grpSpLocks/>
          </p:cNvGrpSpPr>
          <p:nvPr/>
        </p:nvGrpSpPr>
        <p:grpSpPr bwMode="auto">
          <a:xfrm>
            <a:off x="1547813" y="2565400"/>
            <a:ext cx="1989137" cy="660400"/>
            <a:chOff x="1619672" y="2852936"/>
            <a:chExt cx="1989587" cy="660483"/>
          </a:xfrm>
        </p:grpSpPr>
        <p:sp>
          <p:nvSpPr>
            <p:cNvPr id="38919" name="Oval 5"/>
            <p:cNvSpPr>
              <a:spLocks noChangeArrowheads="1"/>
            </p:cNvSpPr>
            <p:nvPr/>
          </p:nvSpPr>
          <p:spPr bwMode="auto">
            <a:xfrm>
              <a:off x="2309676" y="3363704"/>
              <a:ext cx="111710" cy="149715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38920" name="Text Box 32"/>
            <p:cNvSpPr txBox="1">
              <a:spLocks noChangeArrowheads="1"/>
            </p:cNvSpPr>
            <p:nvPr/>
          </p:nvSpPr>
          <p:spPr bwMode="auto">
            <a:xfrm>
              <a:off x="1619672" y="2852936"/>
              <a:ext cx="1989587" cy="4320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Mathematics</a:t>
              </a:r>
            </a:p>
          </p:txBody>
        </p:sp>
      </p:grp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15</a:t>
            </a:fld>
            <a:endParaRPr lang="en-US" altLang="zh-CN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charset="0"/>
              </a:rPr>
              <a:t>构造二叉搜索树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838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00808"/>
            <a:ext cx="8640763" cy="4896842"/>
          </a:xfrm>
        </p:spPr>
        <p:txBody>
          <a:bodyPr>
            <a:normAutofit fontScale="85000" lnSpcReduction="20000"/>
          </a:bodyPr>
          <a:lstStyle/>
          <a:p>
            <a:pPr marL="342900" lvl="1" indent="-342900" eaLnBrk="1" hangingPunct="1">
              <a:lnSpc>
                <a:spcPct val="120000"/>
              </a:lnSpc>
              <a:spcBef>
                <a:spcPct val="60000"/>
              </a:spcBef>
              <a:buClr>
                <a:schemeClr val="tx2"/>
              </a:buClr>
              <a:buFont typeface="Wingdings" charset="2"/>
              <a:buNone/>
            </a:pPr>
            <a:r>
              <a:rPr kumimoji="0" lang="en-US" altLang="zh-CN" b="1" dirty="0">
                <a:latin typeface="Times New Roman" charset="0"/>
              </a:rPr>
              <a:t>Procedure insertion(T: binary search tree, </a:t>
            </a:r>
            <a:r>
              <a:rPr kumimoji="0" lang="en-US" altLang="zh-CN" b="1" i="1" dirty="0">
                <a:latin typeface="Times New Roman" charset="0"/>
              </a:rPr>
              <a:t>x</a:t>
            </a:r>
            <a:r>
              <a:rPr kumimoji="0" lang="en-US" altLang="zh-CN" b="1" dirty="0">
                <a:latin typeface="Times New Roman" charset="0"/>
              </a:rPr>
              <a:t>:item) //</a:t>
            </a:r>
            <a:r>
              <a:rPr kumimoji="0" lang="zh-CN" altLang="en-US" b="1" dirty="0">
                <a:latin typeface="Times New Roman" charset="0"/>
              </a:rPr>
              <a:t>定位或添加</a:t>
            </a:r>
          </a:p>
          <a:p>
            <a:pPr eaLnBrk="1" hangingPunct="1">
              <a:buFont typeface="Wingdings" charset="2"/>
              <a:buNone/>
            </a:pPr>
            <a:r>
              <a:rPr kumimoji="0" lang="en-US" altLang="zh-CN" sz="2600" b="0" dirty="0">
                <a:latin typeface="Times New Roman" charset="0"/>
              </a:rPr>
              <a:t>	</a:t>
            </a:r>
            <a:r>
              <a:rPr kumimoji="0" lang="en-US" altLang="zh-CN" sz="2600" b="0" i="1" dirty="0">
                <a:latin typeface="Times New Roman" charset="0"/>
              </a:rPr>
              <a:t>v</a:t>
            </a:r>
            <a:r>
              <a:rPr kumimoji="0" lang="en-US" altLang="zh-CN" sz="2600" b="0" dirty="0">
                <a:latin typeface="Times New Roman" charset="0"/>
              </a:rPr>
              <a:t>:=root of T //</a:t>
            </a:r>
            <a:r>
              <a:rPr kumimoji="0" lang="en-US" altLang="zh-CN" sz="2600" b="0" i="1" dirty="0">
                <a:latin typeface="Times New Roman" charset="0"/>
              </a:rPr>
              <a:t>v</a:t>
            </a:r>
            <a:r>
              <a:rPr kumimoji="0" lang="zh-CN" altLang="en-US" sz="2600" b="0" dirty="0">
                <a:latin typeface="Times New Roman" charset="0"/>
              </a:rPr>
              <a:t>可能为</a:t>
            </a:r>
            <a:r>
              <a:rPr kumimoji="0" lang="en-US" altLang="zh-CN" sz="2600" b="0" dirty="0">
                <a:latin typeface="Times New Roman" charset="0"/>
              </a:rPr>
              <a:t>null</a:t>
            </a:r>
          </a:p>
          <a:p>
            <a:pPr eaLnBrk="1" hangingPunct="1">
              <a:buFont typeface="Wingdings" charset="2"/>
              <a:buNone/>
            </a:pPr>
            <a:r>
              <a:rPr kumimoji="0" lang="en-US" altLang="zh-CN" sz="2600" b="0" dirty="0">
                <a:latin typeface="Times New Roman" charset="0"/>
              </a:rPr>
              <a:t>	if </a:t>
            </a:r>
            <a:r>
              <a:rPr kumimoji="0" lang="en-US" altLang="zh-CN" sz="2600" b="0" i="1" dirty="0">
                <a:latin typeface="Times New Roman" charset="0"/>
              </a:rPr>
              <a:t>v</a:t>
            </a:r>
            <a:r>
              <a:rPr kumimoji="0" lang="en-US" altLang="zh-CN" sz="2600" b="0" dirty="0">
                <a:latin typeface="Times New Roman" charset="0"/>
              </a:rPr>
              <a:t>=null then add a vertex to the tree and label it with </a:t>
            </a:r>
            <a:r>
              <a:rPr kumimoji="0" lang="en-US" altLang="zh-CN" sz="2600" b="0" i="1" dirty="0">
                <a:latin typeface="Times New Roman" charset="0"/>
              </a:rPr>
              <a:t>x</a:t>
            </a:r>
          </a:p>
          <a:p>
            <a:pPr eaLnBrk="1" hangingPunct="1">
              <a:buFont typeface="Wingdings" charset="2"/>
              <a:buNone/>
            </a:pPr>
            <a:r>
              <a:rPr kumimoji="0" lang="en-US" altLang="zh-CN" sz="2600" b="0" i="1" dirty="0">
                <a:latin typeface="Times New Roman" charset="0"/>
              </a:rPr>
              <a:t>      </a:t>
            </a:r>
            <a:r>
              <a:rPr kumimoji="0" lang="en-US" altLang="zh-CN" sz="2600" b="0" dirty="0">
                <a:latin typeface="Times New Roman" charset="0"/>
              </a:rPr>
              <a:t>while </a:t>
            </a:r>
            <a:r>
              <a:rPr kumimoji="0" lang="en-US" altLang="zh-CN" sz="2600" b="0" i="1" dirty="0">
                <a:latin typeface="Times New Roman" charset="0"/>
              </a:rPr>
              <a:t>v</a:t>
            </a:r>
            <a:r>
              <a:rPr kumimoji="0" lang="en-US" altLang="zh-CN" sz="2600" b="0" dirty="0">
                <a:latin typeface="Times New Roman" charset="0"/>
              </a:rPr>
              <a:t> !=null and label(</a:t>
            </a:r>
            <a:r>
              <a:rPr kumimoji="0" lang="en-US" altLang="zh-CN" sz="2600" b="0" i="1" dirty="0">
                <a:latin typeface="Times New Roman" charset="0"/>
              </a:rPr>
              <a:t>v</a:t>
            </a:r>
            <a:r>
              <a:rPr kumimoji="0" lang="en-US" altLang="zh-CN" sz="2600" b="0" dirty="0">
                <a:latin typeface="Times New Roman" charset="0"/>
              </a:rPr>
              <a:t>) !=</a:t>
            </a:r>
            <a:r>
              <a:rPr kumimoji="0" lang="en-US" altLang="zh-CN" sz="2600" b="0" i="1" dirty="0">
                <a:latin typeface="Times New Roman" charset="0"/>
              </a:rPr>
              <a:t> x </a:t>
            </a:r>
            <a:r>
              <a:rPr kumimoji="0" lang="en-US" altLang="zh-CN" sz="2600" b="0" dirty="0">
                <a:latin typeface="Times New Roman" charset="0"/>
              </a:rPr>
              <a:t> {</a:t>
            </a:r>
          </a:p>
          <a:p>
            <a:pPr eaLnBrk="1" hangingPunct="1">
              <a:buFont typeface="Wingdings" charset="2"/>
              <a:buNone/>
            </a:pPr>
            <a:r>
              <a:rPr kumimoji="0" lang="en-US" altLang="zh-CN" sz="2600" b="0" i="1" dirty="0">
                <a:latin typeface="Times New Roman" charset="0"/>
              </a:rPr>
              <a:t>		</a:t>
            </a:r>
            <a:r>
              <a:rPr kumimoji="0" lang="en-US" altLang="zh-CN" sz="2600" b="0" dirty="0">
                <a:latin typeface="Times New Roman" charset="0"/>
              </a:rPr>
              <a:t>if</a:t>
            </a:r>
            <a:r>
              <a:rPr kumimoji="0" lang="en-US" altLang="zh-CN" sz="2600" b="0" i="1" dirty="0">
                <a:latin typeface="Times New Roman" charset="0"/>
              </a:rPr>
              <a:t>  x &lt;</a:t>
            </a:r>
            <a:r>
              <a:rPr kumimoji="0" lang="en-US" altLang="zh-CN" sz="2600" b="0" dirty="0">
                <a:latin typeface="Times New Roman" charset="0"/>
              </a:rPr>
              <a:t> label(</a:t>
            </a:r>
            <a:r>
              <a:rPr kumimoji="0" lang="en-US" altLang="zh-CN" sz="2600" b="0" i="1" dirty="0">
                <a:latin typeface="Times New Roman" charset="0"/>
              </a:rPr>
              <a:t>v</a:t>
            </a:r>
            <a:r>
              <a:rPr kumimoji="0" lang="en-US" altLang="zh-CN" sz="2600" b="0" dirty="0">
                <a:latin typeface="Times New Roman" charset="0"/>
              </a:rPr>
              <a:t>) then</a:t>
            </a:r>
          </a:p>
          <a:p>
            <a:pPr eaLnBrk="1" hangingPunct="1">
              <a:buFont typeface="Wingdings" charset="2"/>
              <a:buNone/>
            </a:pPr>
            <a:r>
              <a:rPr kumimoji="0" lang="en-US" altLang="zh-CN" sz="2600" b="0" dirty="0">
                <a:latin typeface="Times New Roman" charset="0"/>
              </a:rPr>
              <a:t>		      if  left child of </a:t>
            </a:r>
            <a:r>
              <a:rPr kumimoji="0" lang="en-US" altLang="zh-CN" sz="2600" b="0" i="1" dirty="0">
                <a:latin typeface="Times New Roman" charset="0"/>
              </a:rPr>
              <a:t>v</a:t>
            </a:r>
            <a:r>
              <a:rPr kumimoji="0" lang="en-US" altLang="zh-CN" sz="2600" b="0" dirty="0">
                <a:latin typeface="Times New Roman" charset="0"/>
              </a:rPr>
              <a:t> !=null then </a:t>
            </a:r>
            <a:r>
              <a:rPr kumimoji="0" lang="en-US" altLang="zh-CN" sz="2600" b="0" i="1" dirty="0">
                <a:latin typeface="Times New Roman" charset="0"/>
              </a:rPr>
              <a:t>v</a:t>
            </a:r>
            <a:r>
              <a:rPr kumimoji="0" lang="en-US" altLang="zh-CN" sz="2600" b="0" dirty="0">
                <a:latin typeface="Times New Roman" charset="0"/>
              </a:rPr>
              <a:t>:= left child of </a:t>
            </a:r>
            <a:r>
              <a:rPr kumimoji="0" lang="en-US" altLang="zh-CN" sz="2600" b="0" i="1" dirty="0">
                <a:latin typeface="Times New Roman" charset="0"/>
              </a:rPr>
              <a:t>v</a:t>
            </a:r>
            <a:r>
              <a:rPr kumimoji="0" lang="en-US" altLang="zh-CN" sz="2600" b="0" dirty="0">
                <a:latin typeface="Times New Roman" charset="0"/>
              </a:rPr>
              <a:t> </a:t>
            </a:r>
          </a:p>
          <a:p>
            <a:pPr eaLnBrk="1" hangingPunct="1">
              <a:buFont typeface="Wingdings" charset="2"/>
              <a:buNone/>
            </a:pPr>
            <a:r>
              <a:rPr kumimoji="0" lang="en-US" altLang="zh-CN" sz="2600" b="0" dirty="0">
                <a:latin typeface="Times New Roman" charset="0"/>
              </a:rPr>
              <a:t>		      else add </a:t>
            </a:r>
            <a:r>
              <a:rPr kumimoji="0" lang="en-US" altLang="zh-CN" sz="2600" b="0" i="1" dirty="0">
                <a:latin typeface="Times New Roman" charset="0"/>
              </a:rPr>
              <a:t>new vertex </a:t>
            </a:r>
            <a:r>
              <a:rPr kumimoji="0" lang="en-US" altLang="zh-CN" sz="2600" b="0" dirty="0">
                <a:latin typeface="Times New Roman" charset="0"/>
              </a:rPr>
              <a:t>as a left child of </a:t>
            </a:r>
            <a:r>
              <a:rPr kumimoji="0" lang="en-US" altLang="zh-CN" sz="2600" b="0" i="1" dirty="0">
                <a:latin typeface="Times New Roman" charset="0"/>
              </a:rPr>
              <a:t>v</a:t>
            </a:r>
            <a:r>
              <a:rPr kumimoji="0" lang="en-US" altLang="zh-CN" sz="2600" b="0" dirty="0">
                <a:latin typeface="Times New Roman" charset="0"/>
              </a:rPr>
              <a:t> and set </a:t>
            </a:r>
            <a:r>
              <a:rPr kumimoji="0" lang="en-US" altLang="zh-CN" sz="2600" b="0" i="1" dirty="0">
                <a:latin typeface="Times New Roman" charset="0"/>
              </a:rPr>
              <a:t>v</a:t>
            </a:r>
            <a:r>
              <a:rPr kumimoji="0" lang="en-US" altLang="zh-CN" sz="2600" b="0" dirty="0">
                <a:latin typeface="Times New Roman" charset="0"/>
              </a:rPr>
              <a:t>:=null</a:t>
            </a:r>
          </a:p>
          <a:p>
            <a:pPr eaLnBrk="1" hangingPunct="1">
              <a:buFont typeface="Wingdings" charset="2"/>
              <a:buNone/>
            </a:pPr>
            <a:r>
              <a:rPr kumimoji="0" lang="en-US" altLang="zh-CN" sz="2600" b="0" dirty="0">
                <a:latin typeface="Times New Roman" charset="0"/>
              </a:rPr>
              <a:t>		else </a:t>
            </a:r>
          </a:p>
          <a:p>
            <a:pPr eaLnBrk="1" hangingPunct="1">
              <a:buFont typeface="Wingdings" charset="2"/>
              <a:buNone/>
            </a:pPr>
            <a:r>
              <a:rPr kumimoji="0" lang="en-US" altLang="zh-CN" sz="2600" b="0" dirty="0">
                <a:latin typeface="Times New Roman" charset="0"/>
              </a:rPr>
              <a:t>		      if  right child of </a:t>
            </a:r>
            <a:r>
              <a:rPr kumimoji="0" lang="en-US" altLang="zh-CN" sz="2600" b="0" i="1" dirty="0">
                <a:latin typeface="Times New Roman" charset="0"/>
              </a:rPr>
              <a:t>v</a:t>
            </a:r>
            <a:r>
              <a:rPr kumimoji="0" lang="en-US" altLang="zh-CN" sz="2600" b="0" dirty="0">
                <a:latin typeface="Times New Roman" charset="0"/>
              </a:rPr>
              <a:t> !=null then </a:t>
            </a:r>
            <a:r>
              <a:rPr kumimoji="0" lang="en-US" altLang="zh-CN" sz="2600" b="0" i="1" dirty="0">
                <a:latin typeface="Times New Roman" charset="0"/>
              </a:rPr>
              <a:t>v</a:t>
            </a:r>
            <a:r>
              <a:rPr kumimoji="0" lang="en-US" altLang="zh-CN" sz="2600" b="0" dirty="0">
                <a:latin typeface="Times New Roman" charset="0"/>
              </a:rPr>
              <a:t>:= right child of </a:t>
            </a:r>
            <a:r>
              <a:rPr kumimoji="0" lang="en-US" altLang="zh-CN" sz="2600" b="0" i="1" dirty="0">
                <a:latin typeface="Times New Roman" charset="0"/>
              </a:rPr>
              <a:t>v</a:t>
            </a:r>
            <a:r>
              <a:rPr kumimoji="0" lang="en-US" altLang="zh-CN" sz="2600" b="0" dirty="0">
                <a:latin typeface="Times New Roman" charset="0"/>
              </a:rPr>
              <a:t> </a:t>
            </a:r>
          </a:p>
          <a:p>
            <a:pPr eaLnBrk="1" hangingPunct="1">
              <a:buFont typeface="Wingdings" charset="2"/>
              <a:buNone/>
            </a:pPr>
            <a:r>
              <a:rPr kumimoji="0" lang="en-US" altLang="zh-CN" sz="2600" b="0" dirty="0">
                <a:latin typeface="Times New Roman" charset="0"/>
              </a:rPr>
              <a:t>		      else add </a:t>
            </a:r>
            <a:r>
              <a:rPr kumimoji="0" lang="en-US" altLang="zh-CN" sz="2600" b="0" i="1" dirty="0">
                <a:latin typeface="Times New Roman" charset="0"/>
              </a:rPr>
              <a:t>new vertex </a:t>
            </a:r>
            <a:r>
              <a:rPr kumimoji="0" lang="en-US" altLang="zh-CN" sz="2600" b="0" dirty="0">
                <a:latin typeface="Times New Roman" charset="0"/>
              </a:rPr>
              <a:t>as a right child of </a:t>
            </a:r>
            <a:r>
              <a:rPr kumimoji="0" lang="en-US" altLang="zh-CN" sz="2600" b="0" i="1" dirty="0">
                <a:latin typeface="Times New Roman" charset="0"/>
              </a:rPr>
              <a:t>v</a:t>
            </a:r>
            <a:r>
              <a:rPr kumimoji="0" lang="en-US" altLang="zh-CN" sz="2600" b="0" dirty="0">
                <a:latin typeface="Times New Roman" charset="0"/>
              </a:rPr>
              <a:t> and set </a:t>
            </a:r>
            <a:r>
              <a:rPr kumimoji="0" lang="en-US" altLang="zh-CN" sz="2600" b="0" i="1" dirty="0">
                <a:latin typeface="Times New Roman" charset="0"/>
              </a:rPr>
              <a:t>v</a:t>
            </a:r>
            <a:r>
              <a:rPr kumimoji="0" lang="en-US" altLang="zh-CN" sz="2600" b="0" dirty="0">
                <a:latin typeface="Times New Roman" charset="0"/>
              </a:rPr>
              <a:t>:=null</a:t>
            </a:r>
          </a:p>
          <a:p>
            <a:pPr eaLnBrk="1" hangingPunct="1">
              <a:buFont typeface="Wingdings" charset="2"/>
              <a:buNone/>
            </a:pPr>
            <a:r>
              <a:rPr kumimoji="0" lang="en-US" altLang="zh-CN" sz="2600" b="0" dirty="0">
                <a:latin typeface="Times New Roman" charset="0"/>
              </a:rPr>
              <a:t>      }</a:t>
            </a:r>
          </a:p>
          <a:p>
            <a:pPr eaLnBrk="1" hangingPunct="1">
              <a:buFont typeface="Wingdings" charset="2"/>
              <a:buNone/>
            </a:pPr>
            <a:r>
              <a:rPr kumimoji="0" lang="en-US" altLang="zh-CN" sz="2600" b="0" dirty="0">
                <a:latin typeface="Times New Roman" charset="0"/>
              </a:rPr>
              <a:t>      if </a:t>
            </a:r>
            <a:r>
              <a:rPr kumimoji="0" lang="en-US" altLang="zh-CN" sz="2600" b="0" i="1" dirty="0">
                <a:latin typeface="Times New Roman" charset="0"/>
              </a:rPr>
              <a:t>v</a:t>
            </a:r>
            <a:r>
              <a:rPr kumimoji="0" lang="en-US" altLang="zh-CN" sz="2600" b="0" dirty="0">
                <a:latin typeface="Times New Roman" charset="0"/>
              </a:rPr>
              <a:t> is null then label </a:t>
            </a:r>
            <a:r>
              <a:rPr kumimoji="0" lang="en-US" altLang="zh-CN" sz="2600" b="0" i="1" dirty="0">
                <a:latin typeface="Times New Roman" charset="0"/>
              </a:rPr>
              <a:t>new vertex </a:t>
            </a:r>
            <a:r>
              <a:rPr kumimoji="0" lang="en-US" altLang="zh-CN" sz="2600" b="0" dirty="0">
                <a:latin typeface="Times New Roman" charset="0"/>
              </a:rPr>
              <a:t>with </a:t>
            </a:r>
            <a:r>
              <a:rPr kumimoji="0" lang="en-US" altLang="zh-CN" sz="2600" b="0" i="1" dirty="0">
                <a:latin typeface="Times New Roman" charset="0"/>
              </a:rPr>
              <a:t>x</a:t>
            </a:r>
            <a:r>
              <a:rPr kumimoji="0" lang="en-US" altLang="zh-CN" sz="2600" b="0" dirty="0">
                <a:latin typeface="Times New Roman" charset="0"/>
              </a:rPr>
              <a:t> and let </a:t>
            </a:r>
            <a:r>
              <a:rPr kumimoji="0" lang="en-US" altLang="zh-CN" sz="2600" b="0" i="1" dirty="0">
                <a:latin typeface="Times New Roman" charset="0"/>
              </a:rPr>
              <a:t>v</a:t>
            </a:r>
            <a:r>
              <a:rPr kumimoji="0" lang="en-US" altLang="zh-CN" sz="2600" b="0" dirty="0">
                <a:latin typeface="Times New Roman" charset="0"/>
              </a:rPr>
              <a:t> be this </a:t>
            </a:r>
            <a:r>
              <a:rPr kumimoji="0" lang="en-US" altLang="zh-CN" sz="2600" b="0" i="1" dirty="0">
                <a:latin typeface="Times New Roman" charset="0"/>
              </a:rPr>
              <a:t>new vertex</a:t>
            </a:r>
          </a:p>
          <a:p>
            <a:pPr eaLnBrk="1" hangingPunct="1">
              <a:buFont typeface="Wingdings" charset="2"/>
              <a:buNone/>
            </a:pPr>
            <a:r>
              <a:rPr kumimoji="0" lang="en-US" altLang="zh-CN" sz="2600" b="0" dirty="0">
                <a:latin typeface="Times New Roman" charset="0"/>
              </a:rPr>
              <a:t>      return </a:t>
            </a:r>
            <a:r>
              <a:rPr kumimoji="0" lang="en-US" altLang="zh-CN" sz="2600" b="0" i="1" dirty="0">
                <a:latin typeface="Times New Roman" charset="0"/>
              </a:rPr>
              <a:t>v</a:t>
            </a:r>
            <a:r>
              <a:rPr kumimoji="0" lang="en-US" altLang="zh-CN" sz="2600" b="0" dirty="0">
                <a:latin typeface="Times New Roman" charset="0"/>
              </a:rPr>
              <a:t> </a:t>
            </a:r>
            <a:r>
              <a:rPr kumimoji="0" lang="en-US" altLang="zh-CN" sz="2100" b="0" dirty="0">
                <a:latin typeface="Times New Roman" charset="0"/>
              </a:rPr>
              <a:t>	</a:t>
            </a:r>
          </a:p>
        </p:txBody>
      </p: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16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charset="0"/>
              </a:rPr>
              <a:t>二叉搜索树算法</a:t>
            </a:r>
            <a:r>
              <a:rPr lang="zh-CN" altLang="en-US" baseline="30000" dirty="0">
                <a:latin typeface="Times New Roman" charset="0"/>
              </a:rPr>
              <a:t>*</a:t>
            </a:r>
            <a:endParaRPr lang="zh-CN" alt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1782521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8081835" cy="4609107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kumimoji="0" lang="zh-CN" altLang="en-US" sz="2800" b="1" dirty="0"/>
              <a:t>内容</a:t>
            </a:r>
            <a:r>
              <a:rPr kumimoji="0" lang="en-US" altLang="zh-CN" sz="2800" b="1" dirty="0"/>
              <a:t>1</a:t>
            </a:r>
            <a:r>
              <a:rPr kumimoji="0" lang="zh-CN" altLang="en-US" sz="2800" b="1" dirty="0"/>
              <a:t>：表达式的（逆）波兰记法</a:t>
            </a:r>
            <a:endParaRPr kumimoji="0" lang="en-US" altLang="zh-CN" sz="2800" b="1" dirty="0"/>
          </a:p>
          <a:p>
            <a:pPr eaLnBrk="1" hangingPunct="1">
              <a:lnSpc>
                <a:spcPct val="120000"/>
              </a:lnSpc>
            </a:pPr>
            <a:r>
              <a:rPr kumimoji="0" lang="zh-CN" altLang="en-US" sz="2800" b="1" dirty="0"/>
              <a:t>内容</a:t>
            </a:r>
            <a:r>
              <a:rPr kumimoji="0" lang="en-US" altLang="zh-CN" sz="2800" b="1" dirty="0"/>
              <a:t>2</a:t>
            </a:r>
            <a:r>
              <a:rPr kumimoji="0" lang="zh-CN" altLang="en-US" sz="2800" b="1" dirty="0"/>
              <a:t>：二叉搜索树</a:t>
            </a:r>
            <a:endParaRPr kumimoji="0" lang="en-US" altLang="zh-CN" sz="2800" b="1" dirty="0"/>
          </a:p>
          <a:p>
            <a:pPr>
              <a:lnSpc>
                <a:spcPct val="120000"/>
              </a:lnSpc>
            </a:pPr>
            <a:r>
              <a:rPr kumimoji="0" lang="zh-CN" altLang="en-US" sz="2800" b="1" dirty="0">
                <a:solidFill>
                  <a:srgbClr val="FF0000"/>
                </a:solidFill>
                <a:latin typeface="Times New Roman" charset="0"/>
              </a:rPr>
              <a:t>内容</a:t>
            </a:r>
            <a:r>
              <a:rPr lang="en-US" altLang="zh-CN" sz="2800" dirty="0">
                <a:solidFill>
                  <a:srgbClr val="FF0000"/>
                </a:solidFill>
              </a:rPr>
              <a:t>3</a:t>
            </a:r>
            <a:r>
              <a:rPr lang="zh-CN" altLang="en-US" sz="2800" dirty="0">
                <a:solidFill>
                  <a:srgbClr val="FF0000"/>
                </a:solidFill>
                <a:latin typeface="Times New Roman" charset="0"/>
              </a:rPr>
              <a:t>：</a:t>
            </a:r>
            <a:r>
              <a:rPr kumimoji="0" lang="zh-CN" altLang="en-US" sz="2800" b="1" dirty="0">
                <a:solidFill>
                  <a:srgbClr val="FF0000"/>
                </a:solidFill>
                <a:latin typeface="Times New Roman" charset="0"/>
              </a:rPr>
              <a:t>前缀码</a:t>
            </a:r>
            <a:r>
              <a:rPr lang="zh-CN" altLang="en-US" sz="2800" dirty="0">
                <a:solidFill>
                  <a:srgbClr val="FF0000"/>
                </a:solidFill>
                <a:latin typeface="Times New Roman" charset="0"/>
              </a:rPr>
              <a:t>与</a:t>
            </a:r>
            <a:r>
              <a:rPr kumimoji="0" lang="en-US" altLang="zh-CN" sz="2800" b="1" dirty="0">
                <a:solidFill>
                  <a:srgbClr val="FF0000"/>
                </a:solidFill>
                <a:latin typeface="Times New Roman" charset="0"/>
              </a:rPr>
              <a:t>Huffman</a:t>
            </a:r>
            <a:r>
              <a:rPr kumimoji="0" lang="zh-CN" altLang="en-US" sz="2800" b="1" dirty="0">
                <a:solidFill>
                  <a:srgbClr val="FF0000"/>
                </a:solidFill>
                <a:latin typeface="Times New Roman" charset="0"/>
              </a:rPr>
              <a:t>编码</a:t>
            </a:r>
          </a:p>
        </p:txBody>
      </p: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17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1653281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00213"/>
            <a:ext cx="8064500" cy="4752975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0" lang="zh-CN" altLang="en-US" sz="2600" b="1">
                <a:latin typeface="Times New Roman" charset="0"/>
              </a:rPr>
              <a:t>如何从信号流中识别字符</a:t>
            </a:r>
          </a:p>
          <a:p>
            <a:pPr lvl="1" algn="just"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0" lang="zh-CN" altLang="en-US" b="1">
                <a:latin typeface="Times New Roman" charset="0"/>
              </a:rPr>
              <a:t>等长度编码 </a:t>
            </a:r>
            <a:r>
              <a:rPr kumimoji="0" lang="en-US" altLang="zh-CN" b="1">
                <a:latin typeface="Times New Roman" charset="0"/>
              </a:rPr>
              <a:t>vs. </a:t>
            </a:r>
            <a:r>
              <a:rPr kumimoji="0" lang="zh-CN" altLang="en-US" b="1">
                <a:latin typeface="Times New Roman" charset="0"/>
              </a:rPr>
              <a:t>不等长度编码</a:t>
            </a:r>
          </a:p>
          <a:p>
            <a:pPr algn="just"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0" lang="zh-CN" altLang="en-US" sz="2600" b="1">
                <a:latin typeface="Times New Roman" charset="0"/>
              </a:rPr>
              <a:t>例子：对包含</a:t>
            </a:r>
            <a:r>
              <a:rPr kumimoji="0" lang="en-US" altLang="zh-CN" sz="2600" b="1">
                <a:latin typeface="Times New Roman" charset="0"/>
              </a:rPr>
              <a:t>{a</a:t>
            </a:r>
            <a:r>
              <a:rPr kumimoji="0" lang="en-US" altLang="zh-CN" sz="1700" b="1">
                <a:solidFill>
                  <a:srgbClr val="996633"/>
                </a:solidFill>
                <a:latin typeface="Times New Roman" charset="0"/>
              </a:rPr>
              <a:t>(45)</a:t>
            </a:r>
            <a:r>
              <a:rPr kumimoji="0" lang="en-US" altLang="zh-CN" sz="2600" b="1">
                <a:latin typeface="Times New Roman" charset="0"/>
              </a:rPr>
              <a:t>,b</a:t>
            </a:r>
            <a:r>
              <a:rPr kumimoji="0" lang="en-US" altLang="zh-CN" sz="1700" b="1">
                <a:solidFill>
                  <a:srgbClr val="996633"/>
                </a:solidFill>
                <a:latin typeface="Times New Roman" charset="0"/>
              </a:rPr>
              <a:t>(13)</a:t>
            </a:r>
            <a:r>
              <a:rPr kumimoji="0" lang="en-US" altLang="zh-CN" sz="2600" b="1">
                <a:latin typeface="Times New Roman" charset="0"/>
              </a:rPr>
              <a:t>,c</a:t>
            </a:r>
            <a:r>
              <a:rPr kumimoji="0" lang="en-US" altLang="zh-CN" sz="1700" b="1">
                <a:solidFill>
                  <a:srgbClr val="996633"/>
                </a:solidFill>
                <a:latin typeface="Times New Roman" charset="0"/>
              </a:rPr>
              <a:t>(12)</a:t>
            </a:r>
            <a:r>
              <a:rPr kumimoji="0" lang="en-US" altLang="zh-CN" sz="2600" b="1">
                <a:latin typeface="Times New Roman" charset="0"/>
              </a:rPr>
              <a:t>,d</a:t>
            </a:r>
            <a:r>
              <a:rPr kumimoji="0" lang="en-US" altLang="zh-CN" sz="1700" b="1">
                <a:solidFill>
                  <a:srgbClr val="996633"/>
                </a:solidFill>
                <a:latin typeface="Times New Roman" charset="0"/>
              </a:rPr>
              <a:t>(16)</a:t>
            </a:r>
            <a:r>
              <a:rPr kumimoji="0" lang="en-US" altLang="zh-CN" sz="2600" b="1">
                <a:latin typeface="Times New Roman" charset="0"/>
              </a:rPr>
              <a:t>,e</a:t>
            </a:r>
            <a:r>
              <a:rPr kumimoji="0" lang="en-US" altLang="zh-CN" sz="1700" b="1">
                <a:solidFill>
                  <a:srgbClr val="996633"/>
                </a:solidFill>
                <a:latin typeface="Times New Roman" charset="0"/>
              </a:rPr>
              <a:t>(9)</a:t>
            </a:r>
            <a:r>
              <a:rPr kumimoji="0" lang="en-US" altLang="zh-CN" sz="2600" b="1">
                <a:latin typeface="Times New Roman" charset="0"/>
              </a:rPr>
              <a:t>,f</a:t>
            </a:r>
            <a:r>
              <a:rPr kumimoji="0" lang="en-US" altLang="zh-CN" sz="1700" b="1">
                <a:solidFill>
                  <a:srgbClr val="996633"/>
                </a:solidFill>
                <a:latin typeface="Times New Roman" charset="0"/>
              </a:rPr>
              <a:t>(5)</a:t>
            </a:r>
            <a:r>
              <a:rPr kumimoji="0" lang="en-US" altLang="zh-CN" sz="2600" b="1">
                <a:latin typeface="Times New Roman" charset="0"/>
              </a:rPr>
              <a:t>}6</a:t>
            </a:r>
            <a:r>
              <a:rPr kumimoji="0" lang="zh-CN" altLang="en-US" sz="2600" b="1">
                <a:latin typeface="Times New Roman" charset="0"/>
              </a:rPr>
              <a:t>个字符的</a:t>
            </a:r>
            <a:r>
              <a:rPr kumimoji="0" lang="en-US" altLang="zh-CN" sz="2600" b="1">
                <a:latin typeface="Times New Roman" charset="0"/>
              </a:rPr>
              <a:t>10</a:t>
            </a:r>
            <a:r>
              <a:rPr kumimoji="0" lang="zh-CN" altLang="en-US" sz="2600" b="1">
                <a:latin typeface="Times New Roman" charset="0"/>
              </a:rPr>
              <a:t>万个字符的数据文件编码，每个字符后面的数字表示该字符出现的频率</a:t>
            </a:r>
            <a:r>
              <a:rPr kumimoji="0" lang="en-US" altLang="zh-CN" sz="2600" b="1">
                <a:latin typeface="Times New Roman" charset="0"/>
              </a:rPr>
              <a:t>(%)</a:t>
            </a:r>
            <a:r>
              <a:rPr kumimoji="0" lang="zh-CN" altLang="en-US" sz="2600" b="1">
                <a:latin typeface="Times New Roman" charset="0"/>
              </a:rPr>
              <a:t>。</a:t>
            </a:r>
            <a:endParaRPr kumimoji="0" lang="en-US" altLang="zh-CN" sz="2600" b="1">
              <a:latin typeface="Times New Roman" charset="0"/>
            </a:endParaRPr>
          </a:p>
          <a:p>
            <a:pPr lvl="1" algn="just"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0" lang="zh-CN" altLang="en-US" sz="2200" b="1">
                <a:latin typeface="Times New Roman" charset="0"/>
              </a:rPr>
              <a:t>编码方案一：</a:t>
            </a:r>
            <a:r>
              <a:rPr kumimoji="0" lang="en-US" altLang="zh-CN" sz="2200" b="1">
                <a:latin typeface="Times New Roman" charset="0"/>
              </a:rPr>
              <a:t>a(000), b(001), c(010), d(011), e(100), f(101); </a:t>
            </a:r>
            <a:r>
              <a:rPr kumimoji="0" lang="zh-CN" altLang="en-US" sz="2200" b="1">
                <a:latin typeface="Times New Roman" charset="0"/>
              </a:rPr>
              <a:t>则文件总长度</a:t>
            </a:r>
            <a:r>
              <a:rPr kumimoji="0" lang="en-US" altLang="zh-CN" sz="2200" b="1">
                <a:latin typeface="Times New Roman" charset="0"/>
              </a:rPr>
              <a:t>30</a:t>
            </a:r>
            <a:r>
              <a:rPr kumimoji="0" lang="zh-CN" altLang="en-US" sz="2200" b="1">
                <a:latin typeface="Times New Roman" charset="0"/>
              </a:rPr>
              <a:t>万字位。</a:t>
            </a:r>
          </a:p>
          <a:p>
            <a:pPr lvl="1" algn="just"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0" lang="zh-CN" altLang="en-US" sz="2200" b="1">
                <a:latin typeface="Times New Roman" charset="0"/>
              </a:rPr>
              <a:t>编码方案二：</a:t>
            </a:r>
            <a:r>
              <a:rPr kumimoji="0" lang="en-US" altLang="zh-CN" sz="2200" b="1">
                <a:latin typeface="Times New Roman" charset="0"/>
              </a:rPr>
              <a:t>a(0), b(101), c(100), d(111), e(1101), f(1100); </a:t>
            </a:r>
            <a:r>
              <a:rPr kumimoji="0" lang="zh-CN" altLang="en-US" sz="2200" b="1">
                <a:latin typeface="Times New Roman" charset="0"/>
              </a:rPr>
              <a:t>则文件总长度</a:t>
            </a:r>
            <a:r>
              <a:rPr kumimoji="0" lang="en-US" altLang="zh-CN" sz="2200" b="1">
                <a:latin typeface="Times New Roman" charset="0"/>
              </a:rPr>
              <a:t>22.4</a:t>
            </a:r>
            <a:r>
              <a:rPr kumimoji="0" lang="zh-CN" altLang="en-US" sz="2200" b="1">
                <a:latin typeface="Times New Roman" charset="0"/>
              </a:rPr>
              <a:t>万字位，空间节省四分之一。</a:t>
            </a:r>
          </a:p>
        </p:txBody>
      </p: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18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编码 </a:t>
            </a:r>
          </a:p>
        </p:txBody>
      </p:sp>
    </p:spTree>
    <p:extLst>
      <p:ext uri="{BB962C8B-B14F-4D97-AF65-F5344CB8AC3E}">
        <p14:creationId xmlns:p14="http://schemas.microsoft.com/office/powerpoint/2010/main" val="1481370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00213"/>
            <a:ext cx="8497887" cy="4319587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0" lang="zh-CN" altLang="en-US" sz="2600" b="1" dirty="0">
                <a:latin typeface="Times New Roman" charset="0"/>
              </a:rPr>
              <a:t>如何从信号流中识别不等长编码表示的字符</a:t>
            </a:r>
          </a:p>
          <a:p>
            <a:pPr lvl="1" algn="just"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0" lang="zh-CN" altLang="en-US" sz="2400" b="1" dirty="0">
                <a:latin typeface="Times New Roman" charset="0"/>
              </a:rPr>
              <a:t>显式表示长度：专用位或特定结束信号</a:t>
            </a:r>
          </a:p>
          <a:p>
            <a:pPr lvl="1" algn="just"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0" lang="zh-CN" altLang="en-US" sz="2400" b="1" dirty="0">
                <a:latin typeface="Times New Roman" charset="0"/>
              </a:rPr>
              <a:t>匹配的唯一性（比如，前缀码）</a:t>
            </a:r>
          </a:p>
          <a:p>
            <a:pPr algn="just"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0" lang="zh-CN" altLang="en-US" sz="2600" b="1" dirty="0">
                <a:latin typeface="Times New Roman" charset="0"/>
              </a:rPr>
              <a:t>如果符号串</a:t>
            </a:r>
            <a:r>
              <a:rPr kumimoji="0" lang="zh-CN" altLang="en-US" sz="2600" b="1" dirty="0">
                <a:latin typeface="Times New Roman" charset="0"/>
                <a:sym typeface="Symbol" charset="2"/>
              </a:rPr>
              <a:t></a:t>
            </a:r>
            <a:r>
              <a:rPr kumimoji="0" lang="zh-CN" altLang="en-US" sz="2600" b="1" dirty="0">
                <a:latin typeface="Times New Roman" charset="0"/>
              </a:rPr>
              <a:t>可以表示成符号串</a:t>
            </a:r>
            <a:r>
              <a:rPr kumimoji="0" lang="zh-CN" altLang="en-US" sz="2600" b="1" dirty="0">
                <a:latin typeface="Times New Roman" charset="0"/>
                <a:sym typeface="Symbol" charset="2"/>
              </a:rPr>
              <a:t></a:t>
            </a:r>
            <a:r>
              <a:rPr kumimoji="0" lang="en-US" altLang="zh-CN" sz="2600" b="1" baseline="-30000" dirty="0">
                <a:latin typeface="Times New Roman" charset="0"/>
              </a:rPr>
              <a:t>1</a:t>
            </a:r>
            <a:r>
              <a:rPr kumimoji="0" lang="zh-CN" altLang="en-US" sz="2600" b="1" dirty="0">
                <a:latin typeface="Times New Roman" charset="0"/>
              </a:rPr>
              <a:t>和</a:t>
            </a:r>
            <a:r>
              <a:rPr kumimoji="0" lang="zh-CN" altLang="en-US" sz="2600" b="1" dirty="0">
                <a:latin typeface="Times New Roman" charset="0"/>
                <a:sym typeface="Symbol" charset="2"/>
              </a:rPr>
              <a:t></a:t>
            </a:r>
            <a:r>
              <a:rPr kumimoji="0" lang="en-US" altLang="zh-CN" sz="2600" b="1" baseline="-30000" dirty="0">
                <a:latin typeface="Times New Roman" charset="0"/>
              </a:rPr>
              <a:t>2</a:t>
            </a:r>
            <a:r>
              <a:rPr kumimoji="0" lang="zh-CN" altLang="en-US" sz="2600" b="1" dirty="0">
                <a:latin typeface="Times New Roman" charset="0"/>
              </a:rPr>
              <a:t>的并置，则</a:t>
            </a:r>
            <a:r>
              <a:rPr kumimoji="0" lang="zh-CN" altLang="en-US" sz="2600" b="1" dirty="0">
                <a:latin typeface="Times New Roman" charset="0"/>
                <a:sym typeface="Symbol" charset="2"/>
              </a:rPr>
              <a:t></a:t>
            </a:r>
            <a:r>
              <a:rPr kumimoji="0" lang="en-US" altLang="zh-CN" sz="2600" b="1" baseline="-30000" dirty="0">
                <a:latin typeface="Times New Roman" charset="0"/>
              </a:rPr>
              <a:t>1</a:t>
            </a:r>
            <a:r>
              <a:rPr kumimoji="0" lang="zh-CN" altLang="en-US" sz="2600" b="1" dirty="0">
                <a:latin typeface="Times New Roman" charset="0"/>
              </a:rPr>
              <a:t>称为</a:t>
            </a:r>
            <a:r>
              <a:rPr kumimoji="0" lang="zh-CN" altLang="en-US" sz="2600" b="1" dirty="0">
                <a:latin typeface="Times New Roman" charset="0"/>
                <a:sym typeface="Symbol" charset="2"/>
              </a:rPr>
              <a:t></a:t>
            </a:r>
            <a:r>
              <a:rPr kumimoji="0" lang="zh-CN" altLang="en-US" sz="2600" b="1" dirty="0">
                <a:latin typeface="Times New Roman" charset="0"/>
              </a:rPr>
              <a:t>的一个</a:t>
            </a:r>
            <a:r>
              <a:rPr kumimoji="0" lang="zh-CN" altLang="en-US" sz="2600" b="1" dirty="0">
                <a:solidFill>
                  <a:srgbClr val="FF0000"/>
                </a:solidFill>
                <a:latin typeface="Times New Roman" charset="0"/>
              </a:rPr>
              <a:t>前缀</a:t>
            </a:r>
            <a:r>
              <a:rPr kumimoji="0" lang="zh-CN" altLang="en-US" sz="2600" b="1" dirty="0">
                <a:latin typeface="Times New Roman" charset="0"/>
              </a:rPr>
              <a:t>。</a:t>
            </a:r>
            <a:r>
              <a:rPr kumimoji="0" lang="en-US" altLang="zh-CN" sz="2600" b="1" dirty="0">
                <a:latin typeface="Times New Roman" charset="0"/>
              </a:rPr>
              <a:t>(</a:t>
            </a:r>
            <a:r>
              <a:rPr kumimoji="0" lang="zh-CN" altLang="en-US" sz="2600" b="1" dirty="0">
                <a:latin typeface="Times New Roman" charset="0"/>
              </a:rPr>
              <a:t>注意：</a:t>
            </a:r>
            <a:r>
              <a:rPr kumimoji="0" lang="zh-CN" altLang="en-US" sz="2600" b="1" dirty="0">
                <a:latin typeface="Times New Roman" charset="0"/>
                <a:sym typeface="Symbol" charset="2"/>
              </a:rPr>
              <a:t></a:t>
            </a:r>
            <a:r>
              <a:rPr kumimoji="0" lang="en-US" altLang="zh-CN" sz="2600" b="1" baseline="-30000" dirty="0">
                <a:latin typeface="Times New Roman" charset="0"/>
              </a:rPr>
              <a:t>1</a:t>
            </a:r>
            <a:r>
              <a:rPr kumimoji="0" lang="zh-CN" altLang="en-US" sz="2600" b="1" dirty="0">
                <a:latin typeface="Times New Roman" charset="0"/>
              </a:rPr>
              <a:t>和</a:t>
            </a:r>
            <a:r>
              <a:rPr kumimoji="0" lang="zh-CN" altLang="en-US" sz="2600" b="1" dirty="0">
                <a:latin typeface="Times New Roman" charset="0"/>
                <a:sym typeface="Symbol" charset="2"/>
              </a:rPr>
              <a:t></a:t>
            </a:r>
            <a:r>
              <a:rPr kumimoji="0" lang="en-US" altLang="zh-CN" sz="2600" b="1" baseline="-30000" dirty="0">
                <a:latin typeface="Times New Roman" charset="0"/>
              </a:rPr>
              <a:t>2</a:t>
            </a:r>
            <a:r>
              <a:rPr kumimoji="0" lang="zh-CN" altLang="en-US" sz="2600" b="1" dirty="0">
                <a:latin typeface="Times New Roman" charset="0"/>
              </a:rPr>
              <a:t>可以是空串。</a:t>
            </a:r>
            <a:r>
              <a:rPr kumimoji="0" lang="en-US" altLang="zh-CN" sz="2600" b="1" dirty="0">
                <a:latin typeface="Times New Roman" charset="0"/>
              </a:rPr>
              <a:t>)</a:t>
            </a:r>
          </a:p>
          <a:p>
            <a:pPr algn="just"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0" lang="zh-CN" altLang="en-US" sz="2600" b="1" dirty="0">
                <a:latin typeface="Times New Roman" charset="0"/>
              </a:rPr>
              <a:t>设</a:t>
            </a:r>
            <a:r>
              <a:rPr kumimoji="0" lang="en-US" altLang="zh-CN" sz="2600" b="1" dirty="0">
                <a:latin typeface="Times New Roman" charset="0"/>
              </a:rPr>
              <a:t>A={</a:t>
            </a:r>
            <a:r>
              <a:rPr kumimoji="0" lang="en-US" altLang="zh-CN" sz="2600" b="1" dirty="0">
                <a:latin typeface="Times New Roman" charset="0"/>
                <a:sym typeface="Symbol" charset="2"/>
              </a:rPr>
              <a:t></a:t>
            </a:r>
            <a:r>
              <a:rPr kumimoji="0" lang="en-US" altLang="zh-CN" sz="2600" b="1" baseline="-30000" dirty="0">
                <a:latin typeface="Times New Roman" charset="0"/>
              </a:rPr>
              <a:t>1</a:t>
            </a:r>
            <a:r>
              <a:rPr kumimoji="0" lang="en-US" altLang="zh-CN" sz="2600" b="1" dirty="0">
                <a:latin typeface="Times New Roman" charset="0"/>
              </a:rPr>
              <a:t>,</a:t>
            </a:r>
            <a:r>
              <a:rPr kumimoji="0" lang="en-US" altLang="zh-CN" sz="2600" b="1" dirty="0">
                <a:latin typeface="Times New Roman" charset="0"/>
                <a:sym typeface="Symbol" charset="2"/>
              </a:rPr>
              <a:t></a:t>
            </a:r>
            <a:r>
              <a:rPr kumimoji="0" lang="en-US" altLang="zh-CN" sz="2600" b="1" baseline="-30000" dirty="0">
                <a:latin typeface="Times New Roman" charset="0"/>
              </a:rPr>
              <a:t>2</a:t>
            </a:r>
            <a:r>
              <a:rPr kumimoji="0" lang="en-US" altLang="zh-CN" sz="2600" b="1" dirty="0">
                <a:latin typeface="Times New Roman" charset="0"/>
              </a:rPr>
              <a:t>,…,</a:t>
            </a:r>
            <a:r>
              <a:rPr kumimoji="0" lang="en-US" altLang="zh-CN" sz="2600" b="1" dirty="0">
                <a:latin typeface="Times New Roman" charset="0"/>
                <a:sym typeface="Symbol" charset="2"/>
              </a:rPr>
              <a:t></a:t>
            </a:r>
            <a:r>
              <a:rPr kumimoji="0" lang="en-US" altLang="zh-CN" sz="2600" b="1" baseline="-30000" dirty="0">
                <a:latin typeface="Times New Roman" charset="0"/>
              </a:rPr>
              <a:t>m</a:t>
            </a:r>
            <a:r>
              <a:rPr kumimoji="0" lang="en-US" altLang="zh-CN" sz="2600" b="1" dirty="0">
                <a:latin typeface="Times New Roman" charset="0"/>
              </a:rPr>
              <a:t>}</a:t>
            </a:r>
            <a:r>
              <a:rPr kumimoji="0" lang="zh-CN" altLang="en-US" sz="2600" b="1" dirty="0">
                <a:latin typeface="Times New Roman" charset="0"/>
              </a:rPr>
              <a:t>是符号串的集合，且对任意</a:t>
            </a:r>
            <a:r>
              <a:rPr kumimoji="0" lang="zh-CN" altLang="en-US" sz="2600" b="1" dirty="0">
                <a:latin typeface="Times New Roman" charset="0"/>
                <a:sym typeface="Symbol" charset="2"/>
              </a:rPr>
              <a:t></a:t>
            </a:r>
            <a:r>
              <a:rPr kumimoji="0" lang="en-US" altLang="zh-CN" sz="2600" b="1" baseline="-30000" dirty="0" err="1">
                <a:latin typeface="Times New Roman" charset="0"/>
              </a:rPr>
              <a:t>i</a:t>
            </a:r>
            <a:r>
              <a:rPr kumimoji="0" lang="en-US" altLang="zh-CN" sz="2600" b="1" dirty="0">
                <a:latin typeface="Times New Roman" charset="0"/>
              </a:rPr>
              <a:t>,</a:t>
            </a:r>
            <a:r>
              <a:rPr kumimoji="0" lang="en-US" altLang="zh-CN" sz="2600" b="1" dirty="0">
                <a:latin typeface="Times New Roman" charset="0"/>
                <a:sym typeface="Symbol" charset="2"/>
              </a:rPr>
              <a:t></a:t>
            </a:r>
            <a:r>
              <a:rPr kumimoji="0" lang="en-US" altLang="zh-CN" sz="2600" b="1" baseline="-30000" dirty="0" err="1">
                <a:latin typeface="Times New Roman" charset="0"/>
              </a:rPr>
              <a:t>j</a:t>
            </a:r>
            <a:r>
              <a:rPr kumimoji="0" lang="en-US" altLang="zh-CN" sz="2600" b="1" dirty="0" err="1">
                <a:latin typeface="Times New Roman" charset="0"/>
                <a:sym typeface="Symbol" charset="2"/>
              </a:rPr>
              <a:t></a:t>
            </a:r>
            <a:r>
              <a:rPr kumimoji="0" lang="en-US" altLang="zh-CN" sz="2600" b="1" dirty="0" err="1">
                <a:latin typeface="Times New Roman" charset="0"/>
              </a:rPr>
              <a:t>A</a:t>
            </a:r>
            <a:r>
              <a:rPr kumimoji="0" lang="en-US" altLang="zh-CN" sz="2600" b="1" dirty="0">
                <a:latin typeface="Times New Roman" charset="0"/>
              </a:rPr>
              <a:t>, </a:t>
            </a:r>
            <a:r>
              <a:rPr kumimoji="0" lang="zh-CN" altLang="en-US" sz="2600" b="1" dirty="0">
                <a:latin typeface="Times New Roman" charset="0"/>
              </a:rPr>
              <a:t>若</a:t>
            </a:r>
            <a:r>
              <a:rPr kumimoji="0" lang="en-US" altLang="zh-CN" sz="2600" b="1" dirty="0" err="1">
                <a:latin typeface="Times New Roman" charset="0"/>
              </a:rPr>
              <a:t>i</a:t>
            </a:r>
            <a:r>
              <a:rPr kumimoji="0" lang="en-US" altLang="zh-CN" sz="2600" b="1" dirty="0" err="1">
                <a:latin typeface="Times New Roman" charset="0"/>
                <a:sym typeface="Symbol" charset="2"/>
              </a:rPr>
              <a:t></a:t>
            </a:r>
            <a:r>
              <a:rPr kumimoji="0" lang="en-US" altLang="zh-CN" sz="2600" b="1" dirty="0" err="1">
                <a:latin typeface="Times New Roman" charset="0"/>
              </a:rPr>
              <a:t>j</a:t>
            </a:r>
            <a:r>
              <a:rPr kumimoji="0" lang="en-US" altLang="zh-CN" sz="2600" b="1" dirty="0">
                <a:latin typeface="Times New Roman" charset="0"/>
              </a:rPr>
              <a:t>, </a:t>
            </a:r>
            <a:r>
              <a:rPr kumimoji="0" lang="en-US" altLang="zh-CN" sz="2600" b="1" dirty="0">
                <a:latin typeface="Times New Roman" charset="0"/>
                <a:sym typeface="Symbol" charset="2"/>
              </a:rPr>
              <a:t></a:t>
            </a:r>
            <a:r>
              <a:rPr kumimoji="0" lang="en-US" altLang="zh-CN" sz="2600" b="1" baseline="-30000" dirty="0" err="1">
                <a:latin typeface="Times New Roman" charset="0"/>
              </a:rPr>
              <a:t>i</a:t>
            </a:r>
            <a:r>
              <a:rPr kumimoji="0" lang="zh-CN" altLang="en-US" sz="2600" b="1" dirty="0">
                <a:latin typeface="Times New Roman" charset="0"/>
              </a:rPr>
              <a:t>与</a:t>
            </a:r>
            <a:r>
              <a:rPr kumimoji="0" lang="zh-CN" altLang="en-US" sz="2600" b="1" dirty="0">
                <a:latin typeface="Times New Roman" charset="0"/>
                <a:sym typeface="Symbol" charset="2"/>
              </a:rPr>
              <a:t></a:t>
            </a:r>
            <a:r>
              <a:rPr kumimoji="0" lang="en-US" altLang="zh-CN" sz="2600" b="1" baseline="-30000" dirty="0">
                <a:latin typeface="Times New Roman" charset="0"/>
              </a:rPr>
              <a:t>j</a:t>
            </a:r>
            <a:r>
              <a:rPr kumimoji="0" lang="zh-CN" altLang="en-US" sz="2600" b="1" dirty="0">
                <a:latin typeface="Times New Roman" charset="0"/>
              </a:rPr>
              <a:t>互不为前缀，则称</a:t>
            </a:r>
            <a:r>
              <a:rPr kumimoji="0" lang="en-US" altLang="zh-CN" sz="2600" b="1" dirty="0">
                <a:latin typeface="Times New Roman" charset="0"/>
              </a:rPr>
              <a:t>A</a:t>
            </a:r>
            <a:r>
              <a:rPr kumimoji="0" lang="zh-CN" altLang="en-US" sz="2600" b="1" dirty="0">
                <a:latin typeface="Times New Roman" charset="0"/>
              </a:rPr>
              <a:t>为</a:t>
            </a:r>
            <a:r>
              <a:rPr kumimoji="0" lang="zh-CN" altLang="en-US" sz="2600" b="1" dirty="0">
                <a:solidFill>
                  <a:srgbClr val="FF0000"/>
                </a:solidFill>
                <a:latin typeface="Times New Roman" charset="0"/>
              </a:rPr>
              <a:t>前缀码</a:t>
            </a:r>
            <a:r>
              <a:rPr kumimoji="0" lang="zh-CN" altLang="en-US" sz="2600" b="1" dirty="0">
                <a:latin typeface="Times New Roman" charset="0"/>
              </a:rPr>
              <a:t>。</a:t>
            </a: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kumimoji="0" lang="zh-CN" altLang="en-US" sz="2600" b="1" dirty="0">
                <a:latin typeface="Times New Roman" charset="0"/>
              </a:rPr>
              <a:t>若</a:t>
            </a:r>
            <a:r>
              <a:rPr kumimoji="0" lang="en-US" altLang="zh-CN" sz="2600" b="1" dirty="0">
                <a:latin typeface="Times New Roman" charset="0"/>
              </a:rPr>
              <a:t>A</a:t>
            </a:r>
            <a:r>
              <a:rPr kumimoji="0" lang="zh-CN" altLang="en-US" sz="2600" b="1" dirty="0">
                <a:latin typeface="Times New Roman" charset="0"/>
              </a:rPr>
              <a:t>中的任意串</a:t>
            </a:r>
            <a:r>
              <a:rPr kumimoji="0" lang="zh-CN" altLang="en-US" sz="2600" b="1" dirty="0">
                <a:latin typeface="Times New Roman" charset="0"/>
                <a:sym typeface="Symbol" charset="2"/>
              </a:rPr>
              <a:t></a:t>
            </a:r>
            <a:r>
              <a:rPr kumimoji="0" lang="en-US" altLang="zh-CN" sz="2600" b="1" baseline="-30000" dirty="0" err="1">
                <a:latin typeface="Times New Roman" charset="0"/>
              </a:rPr>
              <a:t>i</a:t>
            </a:r>
            <a:r>
              <a:rPr kumimoji="0" lang="zh-CN" altLang="en-US" sz="2600" b="1" dirty="0">
                <a:latin typeface="Times New Roman" charset="0"/>
              </a:rPr>
              <a:t>只含符号</a:t>
            </a:r>
            <a:r>
              <a:rPr kumimoji="0" lang="en-US" altLang="zh-CN" sz="2600" b="1" dirty="0">
                <a:latin typeface="Times New Roman" charset="0"/>
              </a:rPr>
              <a:t>0, 1, </a:t>
            </a:r>
            <a:r>
              <a:rPr kumimoji="0" lang="zh-CN" altLang="en-US" sz="2600" b="1" dirty="0">
                <a:latin typeface="Times New Roman" charset="0"/>
              </a:rPr>
              <a:t>则称</a:t>
            </a:r>
            <a:r>
              <a:rPr kumimoji="0" lang="en-US" altLang="zh-CN" sz="2600" b="1" dirty="0">
                <a:latin typeface="Times New Roman" charset="0"/>
              </a:rPr>
              <a:t>A</a:t>
            </a:r>
            <a:r>
              <a:rPr kumimoji="0" lang="zh-CN" altLang="en-US" sz="2600" b="1" dirty="0">
                <a:latin typeface="Times New Roman" charset="0"/>
              </a:rPr>
              <a:t>是</a:t>
            </a:r>
            <a:r>
              <a:rPr kumimoji="0" lang="zh-CN" altLang="en-US" sz="2600" b="1" dirty="0">
                <a:solidFill>
                  <a:srgbClr val="FF0000"/>
                </a:solidFill>
                <a:latin typeface="Times New Roman" charset="0"/>
              </a:rPr>
              <a:t>二元前缀码</a:t>
            </a:r>
            <a:r>
              <a:rPr kumimoji="0" lang="zh-CN" altLang="en-US" sz="2600" b="1" dirty="0">
                <a:latin typeface="Times New Roman" charset="0"/>
              </a:rPr>
              <a:t>。 </a:t>
            </a:r>
          </a:p>
        </p:txBody>
      </p: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19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不等长编码的分隔 </a:t>
            </a:r>
          </a:p>
        </p:txBody>
      </p:sp>
    </p:spTree>
    <p:extLst>
      <p:ext uri="{BB962C8B-B14F-4D97-AF65-F5344CB8AC3E}">
        <p14:creationId xmlns:p14="http://schemas.microsoft.com/office/powerpoint/2010/main" val="1592912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628800"/>
            <a:ext cx="8065268" cy="4104456"/>
          </a:xfr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800" dirty="0"/>
              <a:t>内容</a:t>
            </a:r>
            <a:r>
              <a:rPr lang="en-US" altLang="zh-CN" sz="2800" dirty="0"/>
              <a:t>1</a:t>
            </a:r>
            <a:r>
              <a:rPr lang="zh-CN" altLang="en-US" sz="2800" dirty="0"/>
              <a:t>：树的定义及其性质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400" dirty="0">
                <a:solidFill>
                  <a:srgbClr val="2E2E99"/>
                </a:solidFill>
              </a:rPr>
              <a:t>树就是不包含简单回路的连通无向图</a:t>
            </a:r>
            <a:endParaRPr lang="en-US" altLang="zh-CN" sz="2400" dirty="0">
              <a:solidFill>
                <a:srgbClr val="2E2E99"/>
              </a:solidFill>
            </a:endParaRPr>
          </a:p>
          <a:p>
            <a:pPr lvl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400" dirty="0">
                <a:solidFill>
                  <a:srgbClr val="2E2E99"/>
                </a:solidFill>
              </a:rPr>
              <a:t>树是边最少的连通图；也是边最多的无简单回路的图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dirty="0"/>
              <a:t>内容</a:t>
            </a:r>
            <a:r>
              <a:rPr lang="en-US" altLang="zh-CN" sz="2800" dirty="0"/>
              <a:t>2</a:t>
            </a:r>
            <a:r>
              <a:rPr lang="zh-CN" altLang="en-US" sz="2800" dirty="0"/>
              <a:t>：根树以及有序根树的遍历</a:t>
            </a:r>
            <a:endParaRPr lang="en-US" altLang="zh-CN" sz="2800" dirty="0"/>
          </a:p>
          <a:p>
            <a:pPr lvl="1">
              <a:lnSpc>
                <a:spcPct val="120000"/>
              </a:lnSpc>
            </a:pPr>
            <a:r>
              <a:rPr lang="zh-CN" altLang="en-US" sz="2400" dirty="0">
                <a:solidFill>
                  <a:srgbClr val="2E2E99"/>
                </a:solidFill>
                <a:latin typeface="Times New Roman" panose="02020603050405020304" pitchFamily="18" charset="0"/>
              </a:rPr>
              <a:t>根数：一个入度为</a:t>
            </a:r>
            <a:r>
              <a:rPr lang="en-US" altLang="zh-CN" sz="2400" dirty="0">
                <a:solidFill>
                  <a:srgbClr val="2E2E99"/>
                </a:solidFill>
                <a:latin typeface="Times New Roman" panose="02020603050405020304" pitchFamily="18" charset="0"/>
              </a:rPr>
              <a:t>0</a:t>
            </a:r>
            <a:r>
              <a:rPr lang="zh-CN" altLang="en-US" sz="2400" dirty="0">
                <a:solidFill>
                  <a:srgbClr val="2E2E99"/>
                </a:solidFill>
                <a:latin typeface="Times New Roman" panose="02020603050405020304" pitchFamily="18" charset="0"/>
              </a:rPr>
              <a:t>的顶点，其它顶点入度均为</a:t>
            </a:r>
            <a:r>
              <a:rPr lang="en-US" altLang="zh-CN" sz="2400" dirty="0">
                <a:solidFill>
                  <a:srgbClr val="2E2E99"/>
                </a:solidFill>
                <a:latin typeface="Times New Roman" panose="02020603050405020304" pitchFamily="18" charset="0"/>
              </a:rPr>
              <a:t>1</a:t>
            </a:r>
            <a:endParaRPr lang="en-US" altLang="zh-CN" sz="2900" dirty="0"/>
          </a:p>
          <a:p>
            <a:pPr lvl="1">
              <a:lnSpc>
                <a:spcPct val="120000"/>
              </a:lnSpc>
            </a:pPr>
            <a:r>
              <a:rPr lang="zh-CN" altLang="en-US" sz="2400" dirty="0">
                <a:solidFill>
                  <a:srgbClr val="2E2E99"/>
                </a:solidFill>
              </a:rPr>
              <a:t>完全树、平衡树、有序树</a:t>
            </a:r>
            <a:endParaRPr lang="en-US" altLang="zh-CN" sz="2400" dirty="0">
              <a:solidFill>
                <a:srgbClr val="2E2E99"/>
              </a:solidFill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dirty="0">
                <a:solidFill>
                  <a:srgbClr val="2E2E99"/>
                </a:solidFill>
              </a:rPr>
              <a:t>有序根树的前中后遍历</a:t>
            </a:r>
            <a:endParaRPr lang="en-US" altLang="zh-CN" sz="2400" dirty="0">
              <a:solidFill>
                <a:srgbClr val="2E2E99"/>
              </a:solidFill>
            </a:endParaRPr>
          </a:p>
          <a:p>
            <a:pPr lvl="1">
              <a:lnSpc>
                <a:spcPct val="120000"/>
              </a:lnSpc>
            </a:pPr>
            <a:endParaRPr lang="zh-CN" altLang="en-US" sz="1800" dirty="0">
              <a:solidFill>
                <a:srgbClr val="2E2E99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回顾</a:t>
            </a:r>
          </a:p>
        </p:txBody>
      </p:sp>
    </p:spTree>
    <p:extLst>
      <p:ext uri="{BB962C8B-B14F-4D97-AF65-F5344CB8AC3E}">
        <p14:creationId xmlns:p14="http://schemas.microsoft.com/office/powerpoint/2010/main" val="501048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557338"/>
            <a:ext cx="8126412" cy="2592387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kumimoji="0" lang="zh-CN" altLang="en-US" sz="2800" b="1" dirty="0">
                <a:latin typeface="Times New Roman" charset="0"/>
              </a:rPr>
              <a:t>构建二叉树，每个树叶对应一个字符</a:t>
            </a:r>
          </a:p>
          <a:p>
            <a:pPr lvl="1" algn="just" eaLnBrk="1" hangingPunct="1">
              <a:lnSpc>
                <a:spcPct val="120000"/>
              </a:lnSpc>
            </a:pPr>
            <a:r>
              <a:rPr kumimoji="0" lang="zh-CN" altLang="en-US" sz="2400" b="1" dirty="0">
                <a:solidFill>
                  <a:schemeClr val="tx2"/>
                </a:solidFill>
                <a:latin typeface="Times New Roman" charset="0"/>
              </a:rPr>
              <a:t>给边标号</a:t>
            </a:r>
            <a:r>
              <a:rPr kumimoji="0" lang="zh-CN" altLang="en-US" sz="2400" b="1" dirty="0">
                <a:latin typeface="Times New Roman" charset="0"/>
              </a:rPr>
              <a:t>：对内点，对其出边标上号，左为</a:t>
            </a:r>
            <a:r>
              <a:rPr kumimoji="0" lang="en-US" altLang="zh-CN" sz="2400" b="1" dirty="0">
                <a:latin typeface="Times New Roman" charset="0"/>
              </a:rPr>
              <a:t>0</a:t>
            </a:r>
            <a:r>
              <a:rPr kumimoji="0" lang="zh-CN" altLang="en-US" sz="2400" b="1" dirty="0">
                <a:latin typeface="Times New Roman" charset="0"/>
              </a:rPr>
              <a:t>，右为</a:t>
            </a:r>
            <a:r>
              <a:rPr kumimoji="0" lang="en-US" altLang="zh-CN" sz="2400" b="1" dirty="0">
                <a:latin typeface="Times New Roman" charset="0"/>
              </a:rPr>
              <a:t>1</a:t>
            </a:r>
            <a:r>
              <a:rPr kumimoji="0" lang="zh-CN" altLang="en-US" sz="2400" b="1" dirty="0">
                <a:latin typeface="Times New Roman" charset="0"/>
              </a:rPr>
              <a:t>。</a:t>
            </a:r>
          </a:p>
          <a:p>
            <a:pPr lvl="1" algn="just" eaLnBrk="1" hangingPunct="1">
              <a:lnSpc>
                <a:spcPct val="120000"/>
              </a:lnSpc>
            </a:pPr>
            <a:r>
              <a:rPr kumimoji="0" lang="zh-CN" altLang="en-US" sz="2400" b="1" dirty="0">
                <a:solidFill>
                  <a:schemeClr val="tx2"/>
                </a:solidFill>
                <a:latin typeface="Times New Roman" charset="0"/>
              </a:rPr>
              <a:t>给叶编号</a:t>
            </a:r>
            <a:r>
              <a:rPr kumimoji="0" lang="zh-CN" altLang="en-US" sz="2400" b="1" dirty="0">
                <a:latin typeface="Times New Roman" charset="0"/>
              </a:rPr>
              <a:t>：从根到每个树叶存在唯一的通路，构成该通路的边的标号依次并置，所得作为该树叶的编号。</a:t>
            </a:r>
          </a:p>
        </p:txBody>
      </p:sp>
      <p:grpSp>
        <p:nvGrpSpPr>
          <p:cNvPr id="51203" name="组合 40"/>
          <p:cNvGrpSpPr>
            <a:grpSpLocks/>
          </p:cNvGrpSpPr>
          <p:nvPr/>
        </p:nvGrpSpPr>
        <p:grpSpPr bwMode="auto">
          <a:xfrm>
            <a:off x="2411760" y="3789040"/>
            <a:ext cx="3590925" cy="2417762"/>
            <a:chOff x="4737567" y="4106115"/>
            <a:chExt cx="3590925" cy="2417762"/>
          </a:xfrm>
        </p:grpSpPr>
        <p:sp>
          <p:nvSpPr>
            <p:cNvPr id="51204" name="Text Box 4"/>
            <p:cNvSpPr txBox="1">
              <a:spLocks noChangeArrowheads="1"/>
            </p:cNvSpPr>
            <p:nvPr/>
          </p:nvSpPr>
          <p:spPr bwMode="auto">
            <a:xfrm>
              <a:off x="5313829" y="6158752"/>
              <a:ext cx="720725" cy="36512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800" b="1">
                  <a:latin typeface="Times New Roman" charset="0"/>
                </a:rPr>
                <a:t>0010</a:t>
              </a:r>
            </a:p>
          </p:txBody>
        </p:sp>
        <p:sp>
          <p:nvSpPr>
            <p:cNvPr id="51205" name="Text Box 5"/>
            <p:cNvSpPr txBox="1">
              <a:spLocks noChangeArrowheads="1"/>
            </p:cNvSpPr>
            <p:nvPr/>
          </p:nvSpPr>
          <p:spPr bwMode="auto">
            <a:xfrm>
              <a:off x="6490167" y="6163515"/>
              <a:ext cx="696912" cy="360362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800" b="1">
                  <a:latin typeface="Times New Roman" charset="0"/>
                </a:rPr>
                <a:t>0011</a:t>
              </a:r>
            </a:p>
          </p:txBody>
        </p:sp>
        <p:sp>
          <p:nvSpPr>
            <p:cNvPr id="51206" name="Text Box 6"/>
            <p:cNvSpPr txBox="1">
              <a:spLocks noChangeArrowheads="1"/>
            </p:cNvSpPr>
            <p:nvPr/>
          </p:nvSpPr>
          <p:spPr bwMode="auto">
            <a:xfrm>
              <a:off x="6337767" y="5172915"/>
              <a:ext cx="488950" cy="34290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800" b="1">
                  <a:latin typeface="Times New Roman" charset="0"/>
                </a:rPr>
                <a:t>01</a:t>
              </a:r>
            </a:p>
          </p:txBody>
        </p:sp>
        <p:sp>
          <p:nvSpPr>
            <p:cNvPr id="51207" name="Text Box 7"/>
            <p:cNvSpPr txBox="1">
              <a:spLocks noChangeArrowheads="1"/>
            </p:cNvSpPr>
            <p:nvPr/>
          </p:nvSpPr>
          <p:spPr bwMode="auto">
            <a:xfrm>
              <a:off x="7023567" y="5172915"/>
              <a:ext cx="522287" cy="34290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800" b="1">
                  <a:latin typeface="Times New Roman" charset="0"/>
                </a:rPr>
                <a:t>10</a:t>
              </a:r>
            </a:p>
          </p:txBody>
        </p:sp>
        <p:sp>
          <p:nvSpPr>
            <p:cNvPr id="51208" name="Text Box 8"/>
            <p:cNvSpPr txBox="1">
              <a:spLocks noChangeArrowheads="1"/>
            </p:cNvSpPr>
            <p:nvPr/>
          </p:nvSpPr>
          <p:spPr bwMode="auto">
            <a:xfrm>
              <a:off x="7844304" y="5172915"/>
              <a:ext cx="484188" cy="34290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800" b="1">
                  <a:latin typeface="Times New Roman" charset="0"/>
                </a:rPr>
                <a:t>11</a:t>
              </a:r>
            </a:p>
          </p:txBody>
        </p:sp>
        <p:sp>
          <p:nvSpPr>
            <p:cNvPr id="51209" name="Text Box 9"/>
            <p:cNvSpPr txBox="1">
              <a:spLocks noChangeArrowheads="1"/>
            </p:cNvSpPr>
            <p:nvPr/>
          </p:nvSpPr>
          <p:spPr bwMode="auto">
            <a:xfrm>
              <a:off x="4737567" y="5630115"/>
              <a:ext cx="576262" cy="319087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800" b="1">
                  <a:latin typeface="Times New Roman" charset="0"/>
                </a:rPr>
                <a:t>000</a:t>
              </a:r>
            </a:p>
          </p:txBody>
        </p:sp>
        <p:sp>
          <p:nvSpPr>
            <p:cNvPr id="51210" name="Oval 10"/>
            <p:cNvSpPr>
              <a:spLocks noChangeArrowheads="1"/>
            </p:cNvSpPr>
            <p:nvPr/>
          </p:nvSpPr>
          <p:spPr bwMode="auto">
            <a:xfrm>
              <a:off x="6918792" y="4121990"/>
              <a:ext cx="125412" cy="12065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51211" name="Oval 11"/>
            <p:cNvSpPr>
              <a:spLocks noChangeArrowheads="1"/>
            </p:cNvSpPr>
            <p:nvPr/>
          </p:nvSpPr>
          <p:spPr bwMode="auto">
            <a:xfrm>
              <a:off x="6137742" y="4603002"/>
              <a:ext cx="125412" cy="12065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51212" name="Oval 12"/>
            <p:cNvSpPr>
              <a:spLocks noChangeArrowheads="1"/>
            </p:cNvSpPr>
            <p:nvPr/>
          </p:nvSpPr>
          <p:spPr bwMode="auto">
            <a:xfrm>
              <a:off x="7553792" y="4587127"/>
              <a:ext cx="125412" cy="12065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51213" name="Oval 13"/>
            <p:cNvSpPr>
              <a:spLocks noChangeArrowheads="1"/>
            </p:cNvSpPr>
            <p:nvPr/>
          </p:nvSpPr>
          <p:spPr bwMode="auto">
            <a:xfrm>
              <a:off x="5804367" y="5117352"/>
              <a:ext cx="125412" cy="12065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51214" name="Oval 14"/>
            <p:cNvSpPr>
              <a:spLocks noChangeArrowheads="1"/>
            </p:cNvSpPr>
            <p:nvPr/>
          </p:nvSpPr>
          <p:spPr bwMode="auto">
            <a:xfrm>
              <a:off x="6418729" y="5101477"/>
              <a:ext cx="125413" cy="12065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51215" name="Oval 15"/>
            <p:cNvSpPr>
              <a:spLocks noChangeArrowheads="1"/>
            </p:cNvSpPr>
            <p:nvPr/>
          </p:nvSpPr>
          <p:spPr bwMode="auto">
            <a:xfrm>
              <a:off x="7269629" y="5101477"/>
              <a:ext cx="125413" cy="12065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51216" name="Oval 16"/>
            <p:cNvSpPr>
              <a:spLocks noChangeArrowheads="1"/>
            </p:cNvSpPr>
            <p:nvPr/>
          </p:nvSpPr>
          <p:spPr bwMode="auto">
            <a:xfrm>
              <a:off x="7885579" y="5068140"/>
              <a:ext cx="125413" cy="12065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51217" name="Oval 17"/>
            <p:cNvSpPr>
              <a:spLocks noChangeArrowheads="1"/>
            </p:cNvSpPr>
            <p:nvPr/>
          </p:nvSpPr>
          <p:spPr bwMode="auto">
            <a:xfrm>
              <a:off x="5453529" y="5645990"/>
              <a:ext cx="125413" cy="12065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51218" name="Oval 18"/>
            <p:cNvSpPr>
              <a:spLocks noChangeArrowheads="1"/>
            </p:cNvSpPr>
            <p:nvPr/>
          </p:nvSpPr>
          <p:spPr bwMode="auto">
            <a:xfrm>
              <a:off x="6104404" y="5598365"/>
              <a:ext cx="125413" cy="12065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51219" name="Oval 19"/>
            <p:cNvSpPr>
              <a:spLocks noChangeArrowheads="1"/>
            </p:cNvSpPr>
            <p:nvPr/>
          </p:nvSpPr>
          <p:spPr bwMode="auto">
            <a:xfrm>
              <a:off x="5871042" y="6127002"/>
              <a:ext cx="125412" cy="12065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51220" name="Oval 20"/>
            <p:cNvSpPr>
              <a:spLocks noChangeArrowheads="1"/>
            </p:cNvSpPr>
            <p:nvPr/>
          </p:nvSpPr>
          <p:spPr bwMode="auto">
            <a:xfrm>
              <a:off x="6402854" y="6111127"/>
              <a:ext cx="125413" cy="12065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 b="1"/>
            </a:p>
          </p:txBody>
        </p:sp>
        <p:sp>
          <p:nvSpPr>
            <p:cNvPr id="51221" name="Line 21"/>
            <p:cNvSpPr>
              <a:spLocks noChangeShapeType="1"/>
            </p:cNvSpPr>
            <p:nvPr/>
          </p:nvSpPr>
          <p:spPr bwMode="auto">
            <a:xfrm flipH="1">
              <a:off x="6237754" y="4218827"/>
              <a:ext cx="682625" cy="4000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222" name="Line 22"/>
            <p:cNvSpPr>
              <a:spLocks noChangeShapeType="1"/>
            </p:cNvSpPr>
            <p:nvPr/>
          </p:nvSpPr>
          <p:spPr bwMode="auto">
            <a:xfrm>
              <a:off x="7020392" y="4218827"/>
              <a:ext cx="566737" cy="3841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223" name="Line 23"/>
            <p:cNvSpPr>
              <a:spLocks noChangeShapeType="1"/>
            </p:cNvSpPr>
            <p:nvPr/>
          </p:nvSpPr>
          <p:spPr bwMode="auto">
            <a:xfrm flipH="1">
              <a:off x="5904379" y="4731590"/>
              <a:ext cx="250825" cy="3698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224" name="Line 24"/>
            <p:cNvSpPr>
              <a:spLocks noChangeShapeType="1"/>
            </p:cNvSpPr>
            <p:nvPr/>
          </p:nvSpPr>
          <p:spPr bwMode="auto">
            <a:xfrm>
              <a:off x="6237754" y="4699840"/>
              <a:ext cx="217488" cy="4175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225" name="Line 25"/>
            <p:cNvSpPr>
              <a:spLocks noChangeShapeType="1"/>
            </p:cNvSpPr>
            <p:nvPr/>
          </p:nvSpPr>
          <p:spPr bwMode="auto">
            <a:xfrm flipH="1">
              <a:off x="7353767" y="4699840"/>
              <a:ext cx="233362" cy="4333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226" name="Line 26"/>
            <p:cNvSpPr>
              <a:spLocks noChangeShapeType="1"/>
            </p:cNvSpPr>
            <p:nvPr/>
          </p:nvSpPr>
          <p:spPr bwMode="auto">
            <a:xfrm>
              <a:off x="7653804" y="4683965"/>
              <a:ext cx="265113" cy="3841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227" name="Line 27"/>
            <p:cNvSpPr>
              <a:spLocks noChangeShapeType="1"/>
            </p:cNvSpPr>
            <p:nvPr/>
          </p:nvSpPr>
          <p:spPr bwMode="auto">
            <a:xfrm flipH="1">
              <a:off x="5537667" y="5244352"/>
              <a:ext cx="284162" cy="4016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228" name="Line 28"/>
            <p:cNvSpPr>
              <a:spLocks noChangeShapeType="1"/>
            </p:cNvSpPr>
            <p:nvPr/>
          </p:nvSpPr>
          <p:spPr bwMode="auto">
            <a:xfrm>
              <a:off x="5904379" y="5212602"/>
              <a:ext cx="233363" cy="4016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229" name="Line 29"/>
            <p:cNvSpPr>
              <a:spLocks noChangeShapeType="1"/>
            </p:cNvSpPr>
            <p:nvPr/>
          </p:nvSpPr>
          <p:spPr bwMode="auto">
            <a:xfrm flipH="1">
              <a:off x="5921842" y="5711077"/>
              <a:ext cx="215900" cy="431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230" name="Line 30"/>
            <p:cNvSpPr>
              <a:spLocks noChangeShapeType="1"/>
            </p:cNvSpPr>
            <p:nvPr/>
          </p:nvSpPr>
          <p:spPr bwMode="auto">
            <a:xfrm>
              <a:off x="6221879" y="5693615"/>
              <a:ext cx="233363" cy="4492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231" name="Text Box 31"/>
            <p:cNvSpPr txBox="1">
              <a:spLocks noChangeArrowheads="1"/>
            </p:cNvSpPr>
            <p:nvPr/>
          </p:nvSpPr>
          <p:spPr bwMode="auto">
            <a:xfrm>
              <a:off x="5771029" y="5630115"/>
              <a:ext cx="484188" cy="481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800" b="1">
                  <a:latin typeface="Times New Roman" charset="0"/>
                </a:rPr>
                <a:t>0</a:t>
              </a:r>
            </a:p>
          </p:txBody>
        </p:sp>
        <p:sp>
          <p:nvSpPr>
            <p:cNvPr id="51232" name="Text Box 32"/>
            <p:cNvSpPr txBox="1">
              <a:spLocks noChangeArrowheads="1"/>
            </p:cNvSpPr>
            <p:nvPr/>
          </p:nvSpPr>
          <p:spPr bwMode="auto">
            <a:xfrm>
              <a:off x="6221879" y="5630115"/>
              <a:ext cx="484188" cy="481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800" b="1">
                  <a:latin typeface="Times New Roman" charset="0"/>
                </a:rPr>
                <a:t>1</a:t>
              </a:r>
            </a:p>
          </p:txBody>
        </p:sp>
        <p:sp>
          <p:nvSpPr>
            <p:cNvPr id="51233" name="Text Box 33"/>
            <p:cNvSpPr txBox="1">
              <a:spLocks noChangeArrowheads="1"/>
            </p:cNvSpPr>
            <p:nvPr/>
          </p:nvSpPr>
          <p:spPr bwMode="auto">
            <a:xfrm>
              <a:off x="5955179" y="5149102"/>
              <a:ext cx="484188" cy="48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800" b="1" dirty="0">
                  <a:latin typeface="Times New Roman" charset="0"/>
                </a:rPr>
                <a:t>1</a:t>
              </a:r>
            </a:p>
          </p:txBody>
        </p:sp>
        <p:sp>
          <p:nvSpPr>
            <p:cNvPr id="51234" name="Text Box 34"/>
            <p:cNvSpPr txBox="1">
              <a:spLocks noChangeArrowheads="1"/>
            </p:cNvSpPr>
            <p:nvPr/>
          </p:nvSpPr>
          <p:spPr bwMode="auto">
            <a:xfrm>
              <a:off x="5337642" y="5149102"/>
              <a:ext cx="484187" cy="48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800" b="1">
                  <a:latin typeface="Times New Roman" charset="0"/>
                </a:rPr>
                <a:t>0</a:t>
              </a:r>
            </a:p>
          </p:txBody>
        </p:sp>
        <p:sp>
          <p:nvSpPr>
            <p:cNvPr id="51235" name="Text Box 35"/>
            <p:cNvSpPr txBox="1">
              <a:spLocks noChangeArrowheads="1"/>
            </p:cNvSpPr>
            <p:nvPr/>
          </p:nvSpPr>
          <p:spPr bwMode="auto">
            <a:xfrm>
              <a:off x="7687142" y="4603002"/>
              <a:ext cx="482600" cy="48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800" b="1">
                  <a:latin typeface="Times New Roman" charset="0"/>
                </a:rPr>
                <a:t>1</a:t>
              </a:r>
            </a:p>
          </p:txBody>
        </p:sp>
        <p:sp>
          <p:nvSpPr>
            <p:cNvPr id="51236" name="Text Box 36"/>
            <p:cNvSpPr txBox="1">
              <a:spLocks noChangeArrowheads="1"/>
            </p:cNvSpPr>
            <p:nvPr/>
          </p:nvSpPr>
          <p:spPr bwMode="auto">
            <a:xfrm>
              <a:off x="7252167" y="4715715"/>
              <a:ext cx="482600" cy="482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800" b="1">
                  <a:latin typeface="Times New Roman" charset="0"/>
                </a:rPr>
                <a:t>0</a:t>
              </a:r>
            </a:p>
          </p:txBody>
        </p:sp>
        <p:sp>
          <p:nvSpPr>
            <p:cNvPr id="51237" name="Text Box 37"/>
            <p:cNvSpPr txBox="1">
              <a:spLocks noChangeArrowheads="1"/>
            </p:cNvSpPr>
            <p:nvPr/>
          </p:nvSpPr>
          <p:spPr bwMode="auto">
            <a:xfrm>
              <a:off x="6252042" y="4652215"/>
              <a:ext cx="484187" cy="481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800" b="1">
                  <a:latin typeface="Times New Roman" charset="0"/>
                </a:rPr>
                <a:t>1</a:t>
              </a:r>
            </a:p>
          </p:txBody>
        </p:sp>
        <p:sp>
          <p:nvSpPr>
            <p:cNvPr id="51238" name="Text Box 38"/>
            <p:cNvSpPr txBox="1">
              <a:spLocks noChangeArrowheads="1"/>
            </p:cNvSpPr>
            <p:nvPr/>
          </p:nvSpPr>
          <p:spPr bwMode="auto">
            <a:xfrm>
              <a:off x="5737692" y="4683965"/>
              <a:ext cx="484187" cy="481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800" b="1">
                  <a:latin typeface="Times New Roman" charset="0"/>
                </a:rPr>
                <a:t>0</a:t>
              </a:r>
            </a:p>
          </p:txBody>
        </p:sp>
        <p:sp>
          <p:nvSpPr>
            <p:cNvPr id="51239" name="Text Box 39"/>
            <p:cNvSpPr txBox="1">
              <a:spLocks noChangeArrowheads="1"/>
            </p:cNvSpPr>
            <p:nvPr/>
          </p:nvSpPr>
          <p:spPr bwMode="auto">
            <a:xfrm>
              <a:off x="7169617" y="4106115"/>
              <a:ext cx="484187" cy="481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800" b="1">
                  <a:latin typeface="Times New Roman" charset="0"/>
                </a:rPr>
                <a:t>1</a:t>
              </a:r>
            </a:p>
          </p:txBody>
        </p:sp>
        <p:sp>
          <p:nvSpPr>
            <p:cNvPr id="51240" name="Text Box 40"/>
            <p:cNvSpPr txBox="1">
              <a:spLocks noChangeArrowheads="1"/>
            </p:cNvSpPr>
            <p:nvPr/>
          </p:nvSpPr>
          <p:spPr bwMode="auto">
            <a:xfrm>
              <a:off x="6413967" y="4182315"/>
              <a:ext cx="482600" cy="481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800" b="1">
                  <a:latin typeface="Times New Roman" charset="0"/>
                </a:rPr>
                <a:t>0</a:t>
              </a:r>
            </a:p>
          </p:txBody>
        </p:sp>
      </p:grp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20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用二叉树生成二元前缀码</a:t>
            </a:r>
          </a:p>
        </p:txBody>
      </p:sp>
    </p:spTree>
    <p:extLst>
      <p:ext uri="{BB962C8B-B14F-4D97-AF65-F5344CB8AC3E}">
        <p14:creationId xmlns:p14="http://schemas.microsoft.com/office/powerpoint/2010/main" val="1143782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kumimoji="0" lang="zh-CN" altLang="en-US" sz="2600" b="1" dirty="0">
                <a:latin typeface="Times New Roman" charset="0"/>
              </a:rPr>
              <a:t>问题：二元前缀码</a:t>
            </a:r>
            <a:r>
              <a:rPr kumimoji="0" lang="en-US" altLang="zh-CN" sz="2600" b="1" dirty="0">
                <a:latin typeface="Times New Roman" charset="0"/>
              </a:rPr>
              <a:t>A={</a:t>
            </a:r>
            <a:r>
              <a:rPr kumimoji="0" lang="en-US" altLang="zh-CN" sz="2600" b="1" dirty="0">
                <a:latin typeface="Times New Roman" charset="0"/>
                <a:sym typeface="Symbol" charset="2"/>
              </a:rPr>
              <a:t></a:t>
            </a:r>
            <a:r>
              <a:rPr kumimoji="0" lang="en-US" altLang="zh-CN" sz="2600" b="1" baseline="-30000" dirty="0">
                <a:latin typeface="Times New Roman" charset="0"/>
              </a:rPr>
              <a:t>1</a:t>
            </a:r>
            <a:r>
              <a:rPr kumimoji="0" lang="en-US" altLang="zh-CN" sz="2600" b="1" dirty="0">
                <a:latin typeface="Times New Roman" charset="0"/>
              </a:rPr>
              <a:t>,</a:t>
            </a:r>
            <a:r>
              <a:rPr kumimoji="0" lang="en-US" altLang="zh-CN" sz="2600" b="1" dirty="0">
                <a:latin typeface="Times New Roman" charset="0"/>
                <a:sym typeface="Symbol" charset="2"/>
              </a:rPr>
              <a:t></a:t>
            </a:r>
            <a:r>
              <a:rPr kumimoji="0" lang="en-US" altLang="zh-CN" sz="2600" b="1" baseline="-30000" dirty="0">
                <a:latin typeface="Times New Roman" charset="0"/>
              </a:rPr>
              <a:t>2</a:t>
            </a:r>
            <a:r>
              <a:rPr kumimoji="0" lang="en-US" altLang="zh-CN" sz="2600" b="1" dirty="0">
                <a:latin typeface="Times New Roman" charset="0"/>
              </a:rPr>
              <a:t>,…,</a:t>
            </a:r>
            <a:r>
              <a:rPr kumimoji="0" lang="en-US" altLang="zh-CN" sz="2600" b="1" dirty="0">
                <a:latin typeface="Times New Roman" charset="0"/>
                <a:sym typeface="Symbol" charset="2"/>
              </a:rPr>
              <a:t></a:t>
            </a:r>
            <a:r>
              <a:rPr kumimoji="0" lang="en-US" altLang="zh-CN" sz="2600" b="1" baseline="-30000" dirty="0">
                <a:latin typeface="Times New Roman" charset="0"/>
              </a:rPr>
              <a:t>m</a:t>
            </a:r>
            <a:r>
              <a:rPr kumimoji="0" lang="en-US" altLang="zh-CN" sz="2600" b="1" dirty="0">
                <a:latin typeface="Times New Roman" charset="0"/>
              </a:rPr>
              <a:t>}</a:t>
            </a:r>
            <a:r>
              <a:rPr kumimoji="0" lang="zh-CN" altLang="en-US" sz="2600" b="1" dirty="0">
                <a:latin typeface="Times New Roman" charset="0"/>
              </a:rPr>
              <a:t>表示</a:t>
            </a:r>
            <a:r>
              <a:rPr kumimoji="0" lang="en-US" altLang="zh-CN" sz="2600" b="1" dirty="0">
                <a:latin typeface="Times New Roman" charset="0"/>
              </a:rPr>
              <a:t>m</a:t>
            </a:r>
            <a:r>
              <a:rPr kumimoji="0" lang="zh-CN" altLang="en-US" sz="2600" b="1" dirty="0">
                <a:latin typeface="Times New Roman" charset="0"/>
              </a:rPr>
              <a:t>个不同的字母，如果各字母使用频率不同，如何设计编码方案可以使总传输量最少。</a:t>
            </a:r>
          </a:p>
          <a:p>
            <a:pPr algn="just" eaLnBrk="1" hangingPunct="1">
              <a:lnSpc>
                <a:spcPct val="120000"/>
              </a:lnSpc>
            </a:pPr>
            <a:r>
              <a:rPr kumimoji="0" lang="zh-CN" altLang="en-US" sz="2600" b="1" dirty="0">
                <a:latin typeface="Times New Roman" charset="0"/>
              </a:rPr>
              <a:t>基本思想：</a:t>
            </a:r>
            <a:r>
              <a:rPr kumimoji="0" lang="zh-CN" altLang="en-US" sz="2600" b="1" dirty="0">
                <a:solidFill>
                  <a:schemeClr val="tx2"/>
                </a:solidFill>
                <a:latin typeface="Times New Roman" charset="0"/>
              </a:rPr>
              <a:t>使用频率高的字母用尽量短的符号串表示</a:t>
            </a:r>
            <a:r>
              <a:rPr kumimoji="0" lang="zh-CN" altLang="en-US" sz="2600" b="1" dirty="0">
                <a:latin typeface="Times New Roman" charset="0"/>
              </a:rPr>
              <a:t>。</a:t>
            </a:r>
          </a:p>
          <a:p>
            <a:pPr algn="just" eaLnBrk="1" hangingPunct="1">
              <a:lnSpc>
                <a:spcPct val="120000"/>
              </a:lnSpc>
            </a:pPr>
            <a:r>
              <a:rPr kumimoji="0" lang="zh-CN" altLang="en-US" sz="2600" b="1" dirty="0">
                <a:latin typeface="Times New Roman" charset="0"/>
              </a:rPr>
              <a:t>问题的解：若用频率</a:t>
            </a:r>
            <a:r>
              <a:rPr kumimoji="0" lang="en-US" altLang="zh-CN" sz="2600" b="1" dirty="0">
                <a:latin typeface="Times New Roman" charset="0"/>
              </a:rPr>
              <a:t>(</a:t>
            </a:r>
            <a:r>
              <a:rPr kumimoji="0" lang="zh-CN" altLang="en-US" sz="2600" b="1" dirty="0">
                <a:latin typeface="Times New Roman" charset="0"/>
              </a:rPr>
              <a:t>相对值</a:t>
            </a:r>
            <a:r>
              <a:rPr kumimoji="0" lang="en-US" altLang="zh-CN" sz="2600" b="1" dirty="0">
                <a:latin typeface="Times New Roman" charset="0"/>
              </a:rPr>
              <a:t>)</a:t>
            </a:r>
            <a:r>
              <a:rPr kumimoji="0" lang="zh-CN" altLang="en-US" sz="2600" b="1" dirty="0">
                <a:latin typeface="Times New Roman" charset="0"/>
              </a:rPr>
              <a:t>作为树叶的权，最佳二元前缀码对应的二叉树应该是</a:t>
            </a:r>
            <a:r>
              <a:rPr kumimoji="0" lang="zh-CN" altLang="en-US" sz="2600" b="1" u="sng" dirty="0">
                <a:latin typeface="Times New Roman" charset="0"/>
              </a:rPr>
              <a:t>最优二叉树</a:t>
            </a:r>
            <a:r>
              <a:rPr kumimoji="0" lang="zh-CN" altLang="en-US" sz="2600" b="1" dirty="0">
                <a:latin typeface="Times New Roman" charset="0"/>
              </a:rPr>
              <a:t>。</a:t>
            </a:r>
          </a:p>
        </p:txBody>
      </p: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21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最优前缀码</a:t>
            </a:r>
          </a:p>
        </p:txBody>
      </p:sp>
    </p:spTree>
    <p:extLst>
      <p:ext uri="{BB962C8B-B14F-4D97-AF65-F5344CB8AC3E}">
        <p14:creationId xmlns:p14="http://schemas.microsoft.com/office/powerpoint/2010/main" val="19152072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28775"/>
            <a:ext cx="8569325" cy="1439863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120000"/>
              </a:lnSpc>
            </a:pPr>
            <a:r>
              <a:rPr kumimoji="0" lang="zh-CN" altLang="en-US" sz="2400" b="1" dirty="0">
                <a:latin typeface="Times New Roman" charset="0"/>
              </a:rPr>
              <a:t>若</a:t>
            </a:r>
            <a:r>
              <a:rPr kumimoji="0" lang="en-US" altLang="zh-CN" sz="2400" b="1" i="1" dirty="0">
                <a:latin typeface="Times New Roman" charset="0"/>
              </a:rPr>
              <a:t>T</a:t>
            </a:r>
            <a:r>
              <a:rPr kumimoji="0" lang="zh-CN" altLang="en-US" sz="2400" b="1" dirty="0">
                <a:latin typeface="Times New Roman" charset="0"/>
              </a:rPr>
              <a:t>是二叉树，且每个叶</a:t>
            </a:r>
            <a:r>
              <a:rPr kumimoji="0" lang="en-US" altLang="zh-CN" sz="2400" b="1" i="1" dirty="0">
                <a:latin typeface="Times New Roman" charset="0"/>
              </a:rPr>
              <a:t>v</a:t>
            </a:r>
            <a:r>
              <a:rPr kumimoji="0" lang="en-US" altLang="zh-CN" sz="2400" b="1" baseline="-30000" dirty="0">
                <a:latin typeface="Times New Roman" charset="0"/>
              </a:rPr>
              <a:t>1</a:t>
            </a:r>
            <a:r>
              <a:rPr kumimoji="0" lang="en-US" altLang="zh-CN" sz="2400" b="1" dirty="0">
                <a:latin typeface="Times New Roman" charset="0"/>
              </a:rPr>
              <a:t>,</a:t>
            </a:r>
            <a:r>
              <a:rPr kumimoji="0" lang="en-US" altLang="zh-CN" sz="2400" b="1" i="1" dirty="0">
                <a:latin typeface="Times New Roman" charset="0"/>
              </a:rPr>
              <a:t>v</a:t>
            </a:r>
            <a:r>
              <a:rPr kumimoji="0" lang="en-US" altLang="zh-CN" sz="2400" b="1" baseline="-30000" dirty="0">
                <a:latin typeface="Times New Roman" charset="0"/>
              </a:rPr>
              <a:t>2</a:t>
            </a:r>
            <a:r>
              <a:rPr kumimoji="0" lang="en-US" altLang="zh-CN" sz="2400" b="1" dirty="0">
                <a:latin typeface="Times New Roman" charset="0"/>
              </a:rPr>
              <a:t>,…,</a:t>
            </a:r>
            <a:r>
              <a:rPr kumimoji="0" lang="en-US" altLang="zh-CN" sz="2400" b="1" i="1" dirty="0" err="1">
                <a:latin typeface="Times New Roman" charset="0"/>
              </a:rPr>
              <a:t>v</a:t>
            </a:r>
            <a:r>
              <a:rPr kumimoji="0" lang="en-US" altLang="zh-CN" sz="2400" b="1" baseline="-30000" dirty="0" err="1">
                <a:latin typeface="Times New Roman" charset="0"/>
              </a:rPr>
              <a:t>t</a:t>
            </a:r>
            <a:r>
              <a:rPr kumimoji="0" lang="zh-CN" altLang="en-US" sz="2400" b="1" dirty="0">
                <a:latin typeface="Times New Roman" charset="0"/>
              </a:rPr>
              <a:t>带数值权</a:t>
            </a:r>
            <a:r>
              <a:rPr kumimoji="0" lang="en-US" altLang="zh-CN" sz="2400" b="1" i="1" dirty="0">
                <a:latin typeface="Times New Roman" charset="0"/>
              </a:rPr>
              <a:t>w</a:t>
            </a:r>
            <a:r>
              <a:rPr kumimoji="0" lang="en-US" altLang="zh-CN" sz="2400" b="1" baseline="-30000" dirty="0">
                <a:latin typeface="Times New Roman" charset="0"/>
              </a:rPr>
              <a:t>1</a:t>
            </a:r>
            <a:r>
              <a:rPr kumimoji="0" lang="en-US" altLang="zh-CN" sz="2400" b="1" i="1" dirty="0">
                <a:latin typeface="Times New Roman" charset="0"/>
              </a:rPr>
              <a:t>,w</a:t>
            </a:r>
            <a:r>
              <a:rPr kumimoji="0" lang="en-US" altLang="zh-CN" sz="2400" b="1" baseline="-30000" dirty="0">
                <a:latin typeface="Times New Roman" charset="0"/>
              </a:rPr>
              <a:t>2</a:t>
            </a:r>
            <a:r>
              <a:rPr kumimoji="0" lang="en-US" altLang="zh-CN" sz="2400" b="1" dirty="0">
                <a:latin typeface="Times New Roman" charset="0"/>
              </a:rPr>
              <a:t>,…</a:t>
            </a:r>
            <a:r>
              <a:rPr kumimoji="0" lang="en-US" altLang="zh-CN" sz="2400" b="1" i="1" dirty="0" err="1">
                <a:latin typeface="Times New Roman" charset="0"/>
              </a:rPr>
              <a:t>w</a:t>
            </a:r>
            <a:r>
              <a:rPr kumimoji="0" lang="en-US" altLang="zh-CN" sz="2400" b="1" baseline="-30000" dirty="0" err="1">
                <a:latin typeface="Times New Roman" charset="0"/>
              </a:rPr>
              <a:t>t</a:t>
            </a:r>
            <a:r>
              <a:rPr kumimoji="0" lang="en-US" altLang="zh-CN" sz="2400" b="1" dirty="0">
                <a:latin typeface="Times New Roman" charset="0"/>
              </a:rPr>
              <a:t>, </a:t>
            </a:r>
            <a:r>
              <a:rPr kumimoji="0" lang="zh-CN" altLang="en-US" sz="2400" b="1" dirty="0">
                <a:latin typeface="Times New Roman" charset="0"/>
              </a:rPr>
              <a:t>则</a:t>
            </a:r>
            <a:r>
              <a:rPr kumimoji="0" lang="zh-CN" altLang="en-US" sz="2400" b="1" dirty="0">
                <a:solidFill>
                  <a:srgbClr val="FF0000"/>
                </a:solidFill>
                <a:latin typeface="Times New Roman" charset="0"/>
              </a:rPr>
              <a:t>二叉树</a:t>
            </a:r>
            <a:r>
              <a:rPr kumimoji="0" lang="en-US" altLang="zh-CN" sz="2400" b="1" dirty="0">
                <a:solidFill>
                  <a:srgbClr val="FF0000"/>
                </a:solidFill>
                <a:latin typeface="Times New Roman" charset="0"/>
              </a:rPr>
              <a:t>T</a:t>
            </a:r>
            <a:r>
              <a:rPr kumimoji="0" lang="zh-CN" altLang="en-US" sz="2400" b="1" dirty="0">
                <a:solidFill>
                  <a:srgbClr val="FF0000"/>
                </a:solidFill>
                <a:latin typeface="Times New Roman" charset="0"/>
              </a:rPr>
              <a:t>的权</a:t>
            </a:r>
            <a:r>
              <a:rPr kumimoji="0" lang="en-US" altLang="zh-CN" sz="2400" b="1" i="1" dirty="0">
                <a:latin typeface="Times New Roman" charset="0"/>
              </a:rPr>
              <a:t>W</a:t>
            </a:r>
            <a:r>
              <a:rPr kumimoji="0" lang="en-US" altLang="zh-CN" sz="2400" b="1" dirty="0">
                <a:latin typeface="Times New Roman" charset="0"/>
              </a:rPr>
              <a:t>(</a:t>
            </a:r>
            <a:r>
              <a:rPr kumimoji="0" lang="en-US" altLang="zh-CN" sz="2400" b="1" i="1" dirty="0">
                <a:latin typeface="Times New Roman" charset="0"/>
              </a:rPr>
              <a:t>T</a:t>
            </a:r>
            <a:r>
              <a:rPr kumimoji="0" lang="en-US" altLang="zh-CN" sz="2400" b="1" dirty="0">
                <a:latin typeface="Times New Roman" charset="0"/>
              </a:rPr>
              <a:t>)</a:t>
            </a:r>
            <a:r>
              <a:rPr kumimoji="0" lang="zh-CN" altLang="en-US" sz="2400" b="1" dirty="0">
                <a:latin typeface="Times New Roman" charset="0"/>
              </a:rPr>
              <a:t>定义为： </a:t>
            </a:r>
            <a:r>
              <a:rPr kumimoji="0" lang="zh-CN" altLang="en-US" sz="2400" b="1" dirty="0">
                <a:latin typeface="Times New Roman" charset="0"/>
                <a:sym typeface="Symbol" charset="2"/>
              </a:rPr>
              <a:t></a:t>
            </a:r>
            <a:r>
              <a:rPr kumimoji="0" lang="en-US" altLang="zh-CN" sz="2400" b="1" baseline="30000" dirty="0" err="1">
                <a:latin typeface="Times New Roman" charset="0"/>
              </a:rPr>
              <a:t>t</a:t>
            </a:r>
            <a:r>
              <a:rPr kumimoji="0" lang="en-US" altLang="zh-CN" sz="2400" b="1" baseline="-30000" dirty="0" err="1">
                <a:latin typeface="Times New Roman" charset="0"/>
              </a:rPr>
              <a:t>i</a:t>
            </a:r>
            <a:r>
              <a:rPr kumimoji="0" lang="en-US" altLang="zh-CN" sz="2400" b="1" baseline="-30000" dirty="0">
                <a:latin typeface="Times New Roman" charset="0"/>
              </a:rPr>
              <a:t>=1</a:t>
            </a:r>
            <a:r>
              <a:rPr kumimoji="0" lang="en-US" altLang="zh-CN" sz="2400" b="1" i="1" dirty="0">
                <a:latin typeface="Times New Roman" charset="0"/>
              </a:rPr>
              <a:t>w</a:t>
            </a:r>
            <a:r>
              <a:rPr kumimoji="0" lang="en-US" altLang="zh-CN" sz="2400" b="1" i="1" baseline="-30000" dirty="0">
                <a:latin typeface="Times New Roman" charset="0"/>
              </a:rPr>
              <a:t>i</a:t>
            </a:r>
            <a:r>
              <a:rPr kumimoji="0" lang="en-US" altLang="zh-CN" sz="2400" b="1" i="1" dirty="0">
                <a:latin typeface="Times New Roman" charset="0"/>
              </a:rPr>
              <a:t>l</a:t>
            </a:r>
            <a:r>
              <a:rPr kumimoji="0" lang="en-US" altLang="zh-CN" sz="2400" b="1" dirty="0">
                <a:latin typeface="Times New Roman" charset="0"/>
              </a:rPr>
              <a:t>(</a:t>
            </a:r>
            <a:r>
              <a:rPr kumimoji="0" lang="en-US" altLang="zh-CN" sz="2400" b="1" i="1" dirty="0">
                <a:latin typeface="Times New Roman" charset="0"/>
              </a:rPr>
              <a:t>v</a:t>
            </a:r>
            <a:r>
              <a:rPr kumimoji="0" lang="en-US" altLang="zh-CN" sz="2400" b="1" i="1" baseline="-30000" dirty="0">
                <a:latin typeface="Times New Roman" charset="0"/>
              </a:rPr>
              <a:t>i</a:t>
            </a:r>
            <a:r>
              <a:rPr kumimoji="0" lang="en-US" altLang="zh-CN" sz="2400" b="1" dirty="0">
                <a:latin typeface="Times New Roman" charset="0"/>
              </a:rPr>
              <a:t>), </a:t>
            </a:r>
            <a:r>
              <a:rPr kumimoji="0" lang="zh-CN" altLang="en-US" sz="2400" b="1" dirty="0">
                <a:latin typeface="Times New Roman" charset="0"/>
              </a:rPr>
              <a:t>其中：</a:t>
            </a:r>
            <a:r>
              <a:rPr kumimoji="0" lang="en-US" altLang="zh-CN" sz="2400" b="1" i="1" dirty="0">
                <a:latin typeface="Times New Roman" charset="0"/>
              </a:rPr>
              <a:t>l</a:t>
            </a:r>
            <a:r>
              <a:rPr kumimoji="0" lang="en-US" altLang="zh-CN" sz="2400" b="1" dirty="0">
                <a:latin typeface="Times New Roman" charset="0"/>
              </a:rPr>
              <a:t>(</a:t>
            </a:r>
            <a:r>
              <a:rPr kumimoji="0" lang="en-US" altLang="zh-CN" sz="2400" b="1" i="1" dirty="0">
                <a:latin typeface="Times New Roman" charset="0"/>
              </a:rPr>
              <a:t>v</a:t>
            </a:r>
            <a:r>
              <a:rPr kumimoji="0" lang="en-US" altLang="zh-CN" sz="2400" b="1" i="1" baseline="-30000" dirty="0">
                <a:latin typeface="Times New Roman" charset="0"/>
              </a:rPr>
              <a:t>i</a:t>
            </a:r>
            <a:r>
              <a:rPr kumimoji="0" lang="en-US" altLang="zh-CN" sz="2400" b="1" dirty="0">
                <a:latin typeface="Times New Roman" charset="0"/>
              </a:rPr>
              <a:t>)</a:t>
            </a:r>
            <a:r>
              <a:rPr kumimoji="0" lang="zh-CN" altLang="en-US" sz="2400" b="1" dirty="0">
                <a:latin typeface="Times New Roman" charset="0"/>
              </a:rPr>
              <a:t>表示</a:t>
            </a:r>
            <a:r>
              <a:rPr kumimoji="0" lang="en-US" altLang="zh-CN" sz="2400" b="1" i="1" dirty="0">
                <a:latin typeface="Times New Roman" charset="0"/>
              </a:rPr>
              <a:t>v</a:t>
            </a:r>
            <a:r>
              <a:rPr kumimoji="0" lang="en-US" altLang="zh-CN" sz="2400" b="1" i="1" baseline="-30000" dirty="0">
                <a:latin typeface="Times New Roman" charset="0"/>
              </a:rPr>
              <a:t>i</a:t>
            </a:r>
            <a:r>
              <a:rPr kumimoji="0" lang="zh-CN" altLang="en-US" sz="2400" b="1" dirty="0">
                <a:latin typeface="Times New Roman" charset="0"/>
              </a:rPr>
              <a:t>的层数。</a:t>
            </a:r>
          </a:p>
          <a:p>
            <a:pPr eaLnBrk="1" hangingPunct="1">
              <a:lnSpc>
                <a:spcPct val="120000"/>
              </a:lnSpc>
            </a:pPr>
            <a:r>
              <a:rPr kumimoji="0" lang="zh-CN" altLang="en-US" sz="2400" b="1" dirty="0">
                <a:latin typeface="Times New Roman" charset="0"/>
              </a:rPr>
              <a:t>具有相同权序列的二叉树中权最小的一棵树称为</a:t>
            </a:r>
            <a:r>
              <a:rPr kumimoji="0" lang="zh-CN" altLang="en-US" sz="2400" b="1" dirty="0">
                <a:solidFill>
                  <a:srgbClr val="FF0000"/>
                </a:solidFill>
                <a:latin typeface="Times New Roman" charset="0"/>
              </a:rPr>
              <a:t>最优二叉树</a:t>
            </a:r>
            <a:r>
              <a:rPr kumimoji="0" lang="zh-CN" altLang="en-US" sz="2400" b="1" dirty="0">
                <a:latin typeface="Times New Roman" charset="0"/>
              </a:rPr>
              <a:t>。 </a:t>
            </a:r>
          </a:p>
        </p:txBody>
      </p:sp>
      <p:sp>
        <p:nvSpPr>
          <p:cNvPr id="55299" name="Oval 4"/>
          <p:cNvSpPr>
            <a:spLocks noChangeArrowheads="1"/>
          </p:cNvSpPr>
          <p:nvPr/>
        </p:nvSpPr>
        <p:spPr bwMode="auto">
          <a:xfrm>
            <a:off x="1703388" y="4718050"/>
            <a:ext cx="98425" cy="10318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00" name="Oval 5"/>
          <p:cNvSpPr>
            <a:spLocks noChangeArrowheads="1"/>
          </p:cNvSpPr>
          <p:nvPr/>
        </p:nvSpPr>
        <p:spPr bwMode="auto">
          <a:xfrm>
            <a:off x="2232025" y="4718050"/>
            <a:ext cx="96838" cy="10318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01" name="Oval 6"/>
          <p:cNvSpPr>
            <a:spLocks noChangeArrowheads="1"/>
          </p:cNvSpPr>
          <p:nvPr/>
        </p:nvSpPr>
        <p:spPr bwMode="auto">
          <a:xfrm>
            <a:off x="1741488" y="3346450"/>
            <a:ext cx="96837" cy="1016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02" name="Oval 7"/>
          <p:cNvSpPr>
            <a:spLocks noChangeArrowheads="1"/>
          </p:cNvSpPr>
          <p:nvPr/>
        </p:nvSpPr>
        <p:spPr bwMode="auto">
          <a:xfrm>
            <a:off x="2224088" y="3821112"/>
            <a:ext cx="98425" cy="1031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03" name="Oval 8"/>
          <p:cNvSpPr>
            <a:spLocks noChangeArrowheads="1"/>
          </p:cNvSpPr>
          <p:nvPr/>
        </p:nvSpPr>
        <p:spPr bwMode="auto">
          <a:xfrm>
            <a:off x="1954213" y="4229100"/>
            <a:ext cx="98425" cy="10318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04" name="Oval 9"/>
          <p:cNvSpPr>
            <a:spLocks noChangeArrowheads="1"/>
          </p:cNvSpPr>
          <p:nvPr/>
        </p:nvSpPr>
        <p:spPr bwMode="auto">
          <a:xfrm>
            <a:off x="2438400" y="4229100"/>
            <a:ext cx="96838" cy="10318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05" name="Line 10"/>
          <p:cNvSpPr>
            <a:spLocks noChangeShapeType="1"/>
          </p:cNvSpPr>
          <p:nvPr/>
        </p:nvSpPr>
        <p:spPr bwMode="auto">
          <a:xfrm flipH="1">
            <a:off x="1370013" y="3435350"/>
            <a:ext cx="373062" cy="4079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06" name="Line 11"/>
          <p:cNvSpPr>
            <a:spLocks noChangeShapeType="1"/>
          </p:cNvSpPr>
          <p:nvPr/>
        </p:nvSpPr>
        <p:spPr bwMode="auto">
          <a:xfrm>
            <a:off x="1820863" y="3435350"/>
            <a:ext cx="412750" cy="4079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07" name="Line 12"/>
          <p:cNvSpPr>
            <a:spLocks noChangeShapeType="1"/>
          </p:cNvSpPr>
          <p:nvPr/>
        </p:nvSpPr>
        <p:spPr bwMode="auto">
          <a:xfrm flipH="1">
            <a:off x="2041525" y="3924300"/>
            <a:ext cx="204788" cy="3270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08" name="Line 13"/>
          <p:cNvSpPr>
            <a:spLocks noChangeShapeType="1"/>
          </p:cNvSpPr>
          <p:nvPr/>
        </p:nvSpPr>
        <p:spPr bwMode="auto">
          <a:xfrm>
            <a:off x="2298700" y="3911600"/>
            <a:ext cx="166688" cy="3254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09" name="Line 14"/>
          <p:cNvSpPr>
            <a:spLocks noChangeShapeType="1"/>
          </p:cNvSpPr>
          <p:nvPr/>
        </p:nvSpPr>
        <p:spPr bwMode="auto">
          <a:xfrm flipH="1">
            <a:off x="1768475" y="4319587"/>
            <a:ext cx="220663" cy="406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10" name="Line 15"/>
          <p:cNvSpPr>
            <a:spLocks noChangeShapeType="1"/>
          </p:cNvSpPr>
          <p:nvPr/>
        </p:nvSpPr>
        <p:spPr bwMode="auto">
          <a:xfrm>
            <a:off x="2041525" y="4278312"/>
            <a:ext cx="217488" cy="434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11" name="Oval 16"/>
          <p:cNvSpPr>
            <a:spLocks noChangeArrowheads="1"/>
          </p:cNvSpPr>
          <p:nvPr/>
        </p:nvSpPr>
        <p:spPr bwMode="auto">
          <a:xfrm>
            <a:off x="3705225" y="3305175"/>
            <a:ext cx="98425" cy="10318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12" name="Oval 17"/>
          <p:cNvSpPr>
            <a:spLocks noChangeArrowheads="1"/>
          </p:cNvSpPr>
          <p:nvPr/>
        </p:nvSpPr>
        <p:spPr bwMode="auto">
          <a:xfrm>
            <a:off x="3535363" y="3665537"/>
            <a:ext cx="96837" cy="1016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13" name="Oval 18"/>
          <p:cNvSpPr>
            <a:spLocks noChangeArrowheads="1"/>
          </p:cNvSpPr>
          <p:nvPr/>
        </p:nvSpPr>
        <p:spPr bwMode="auto">
          <a:xfrm>
            <a:off x="3363913" y="4025900"/>
            <a:ext cx="98425" cy="1016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14" name="Oval 19"/>
          <p:cNvSpPr>
            <a:spLocks noChangeArrowheads="1"/>
          </p:cNvSpPr>
          <p:nvPr/>
        </p:nvSpPr>
        <p:spPr bwMode="auto">
          <a:xfrm>
            <a:off x="3714750" y="4052887"/>
            <a:ext cx="96838" cy="1016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15" name="Oval 20"/>
          <p:cNvSpPr>
            <a:spLocks noChangeArrowheads="1"/>
          </p:cNvSpPr>
          <p:nvPr/>
        </p:nvSpPr>
        <p:spPr bwMode="auto">
          <a:xfrm>
            <a:off x="3194050" y="4384675"/>
            <a:ext cx="96838" cy="10318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16" name="Oval 21"/>
          <p:cNvSpPr>
            <a:spLocks noChangeArrowheads="1"/>
          </p:cNvSpPr>
          <p:nvPr/>
        </p:nvSpPr>
        <p:spPr bwMode="auto">
          <a:xfrm>
            <a:off x="3024188" y="4745037"/>
            <a:ext cx="96837" cy="1031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17" name="Oval 22"/>
          <p:cNvSpPr>
            <a:spLocks noChangeArrowheads="1"/>
          </p:cNvSpPr>
          <p:nvPr/>
        </p:nvSpPr>
        <p:spPr bwMode="auto">
          <a:xfrm>
            <a:off x="3384550" y="4718050"/>
            <a:ext cx="96838" cy="10318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18" name="Oval 23"/>
          <p:cNvSpPr>
            <a:spLocks noChangeArrowheads="1"/>
          </p:cNvSpPr>
          <p:nvPr/>
        </p:nvSpPr>
        <p:spPr bwMode="auto">
          <a:xfrm>
            <a:off x="3886200" y="3705225"/>
            <a:ext cx="96838" cy="1016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19" name="Oval 24"/>
          <p:cNvSpPr>
            <a:spLocks noChangeArrowheads="1"/>
          </p:cNvSpPr>
          <p:nvPr/>
        </p:nvSpPr>
        <p:spPr bwMode="auto">
          <a:xfrm>
            <a:off x="3543300" y="4370387"/>
            <a:ext cx="96838" cy="1031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20" name="Line 25"/>
          <p:cNvSpPr>
            <a:spLocks noChangeShapeType="1"/>
          </p:cNvSpPr>
          <p:nvPr/>
        </p:nvSpPr>
        <p:spPr bwMode="auto">
          <a:xfrm flipH="1">
            <a:off x="3605213" y="3395662"/>
            <a:ext cx="128587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21" name="Line 26"/>
          <p:cNvSpPr>
            <a:spLocks noChangeShapeType="1"/>
          </p:cNvSpPr>
          <p:nvPr/>
        </p:nvSpPr>
        <p:spPr bwMode="auto">
          <a:xfrm flipH="1">
            <a:off x="3436938" y="3775075"/>
            <a:ext cx="115887" cy="271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22" name="Line 27"/>
          <p:cNvSpPr>
            <a:spLocks noChangeShapeType="1"/>
          </p:cNvSpPr>
          <p:nvPr/>
        </p:nvSpPr>
        <p:spPr bwMode="auto">
          <a:xfrm flipH="1">
            <a:off x="3268663" y="4129087"/>
            <a:ext cx="117475" cy="271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23" name="Line 28"/>
          <p:cNvSpPr>
            <a:spLocks noChangeShapeType="1"/>
          </p:cNvSpPr>
          <p:nvPr/>
        </p:nvSpPr>
        <p:spPr bwMode="auto">
          <a:xfrm flipH="1">
            <a:off x="3101975" y="4468812"/>
            <a:ext cx="115888" cy="2841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24" name="Line 29"/>
          <p:cNvSpPr>
            <a:spLocks noChangeShapeType="1"/>
          </p:cNvSpPr>
          <p:nvPr/>
        </p:nvSpPr>
        <p:spPr bwMode="auto">
          <a:xfrm>
            <a:off x="3784600" y="3395662"/>
            <a:ext cx="142875" cy="3397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25" name="Line 30"/>
          <p:cNvSpPr>
            <a:spLocks noChangeShapeType="1"/>
          </p:cNvSpPr>
          <p:nvPr/>
        </p:nvSpPr>
        <p:spPr bwMode="auto">
          <a:xfrm>
            <a:off x="3605213" y="3748087"/>
            <a:ext cx="128587" cy="3127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26" name="Line 31"/>
          <p:cNvSpPr>
            <a:spLocks noChangeShapeType="1"/>
          </p:cNvSpPr>
          <p:nvPr/>
        </p:nvSpPr>
        <p:spPr bwMode="auto">
          <a:xfrm>
            <a:off x="3436938" y="4114800"/>
            <a:ext cx="155575" cy="285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27" name="Line 32"/>
          <p:cNvSpPr>
            <a:spLocks noChangeShapeType="1"/>
          </p:cNvSpPr>
          <p:nvPr/>
        </p:nvSpPr>
        <p:spPr bwMode="auto">
          <a:xfrm>
            <a:off x="3268663" y="4468812"/>
            <a:ext cx="142875" cy="2571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28" name="Oval 33"/>
          <p:cNvSpPr>
            <a:spLocks noChangeArrowheads="1"/>
          </p:cNvSpPr>
          <p:nvPr/>
        </p:nvSpPr>
        <p:spPr bwMode="auto">
          <a:xfrm>
            <a:off x="5318125" y="3278187"/>
            <a:ext cx="96838" cy="1016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29" name="Oval 34"/>
          <p:cNvSpPr>
            <a:spLocks noChangeArrowheads="1"/>
          </p:cNvSpPr>
          <p:nvPr/>
        </p:nvSpPr>
        <p:spPr bwMode="auto">
          <a:xfrm>
            <a:off x="4854575" y="3754437"/>
            <a:ext cx="96838" cy="1016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30" name="Oval 35"/>
          <p:cNvSpPr>
            <a:spLocks noChangeArrowheads="1"/>
          </p:cNvSpPr>
          <p:nvPr/>
        </p:nvSpPr>
        <p:spPr bwMode="auto">
          <a:xfrm>
            <a:off x="5800725" y="3754437"/>
            <a:ext cx="96838" cy="1016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31" name="Oval 36"/>
          <p:cNvSpPr>
            <a:spLocks noChangeArrowheads="1"/>
          </p:cNvSpPr>
          <p:nvPr/>
        </p:nvSpPr>
        <p:spPr bwMode="auto">
          <a:xfrm>
            <a:off x="4622800" y="4160837"/>
            <a:ext cx="96838" cy="1031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32" name="Oval 37"/>
          <p:cNvSpPr>
            <a:spLocks noChangeArrowheads="1"/>
          </p:cNvSpPr>
          <p:nvPr/>
        </p:nvSpPr>
        <p:spPr bwMode="auto">
          <a:xfrm>
            <a:off x="5086350" y="4160837"/>
            <a:ext cx="96838" cy="1031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33" name="Oval 38"/>
          <p:cNvSpPr>
            <a:spLocks noChangeArrowheads="1"/>
          </p:cNvSpPr>
          <p:nvPr/>
        </p:nvSpPr>
        <p:spPr bwMode="auto">
          <a:xfrm>
            <a:off x="5530850" y="4160837"/>
            <a:ext cx="96838" cy="1031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34" name="Oval 39"/>
          <p:cNvSpPr>
            <a:spLocks noChangeArrowheads="1"/>
          </p:cNvSpPr>
          <p:nvPr/>
        </p:nvSpPr>
        <p:spPr bwMode="auto">
          <a:xfrm>
            <a:off x="6013450" y="4160837"/>
            <a:ext cx="98425" cy="1031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35" name="Line 40"/>
          <p:cNvSpPr>
            <a:spLocks noChangeShapeType="1"/>
          </p:cNvSpPr>
          <p:nvPr/>
        </p:nvSpPr>
        <p:spPr bwMode="auto">
          <a:xfrm flipH="1">
            <a:off x="4946650" y="3367087"/>
            <a:ext cx="373063" cy="4079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36" name="Line 41"/>
          <p:cNvSpPr>
            <a:spLocks noChangeShapeType="1"/>
          </p:cNvSpPr>
          <p:nvPr/>
        </p:nvSpPr>
        <p:spPr bwMode="auto">
          <a:xfrm>
            <a:off x="5397500" y="3367087"/>
            <a:ext cx="412750" cy="4079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37" name="Line 42"/>
          <p:cNvSpPr>
            <a:spLocks noChangeShapeType="1"/>
          </p:cNvSpPr>
          <p:nvPr/>
        </p:nvSpPr>
        <p:spPr bwMode="auto">
          <a:xfrm flipH="1">
            <a:off x="4700588" y="3857625"/>
            <a:ext cx="180975" cy="3111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38" name="Line 43"/>
          <p:cNvSpPr>
            <a:spLocks noChangeShapeType="1"/>
          </p:cNvSpPr>
          <p:nvPr/>
        </p:nvSpPr>
        <p:spPr bwMode="auto">
          <a:xfrm>
            <a:off x="4932363" y="3843337"/>
            <a:ext cx="180975" cy="3397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39" name="Line 44"/>
          <p:cNvSpPr>
            <a:spLocks noChangeShapeType="1"/>
          </p:cNvSpPr>
          <p:nvPr/>
        </p:nvSpPr>
        <p:spPr bwMode="auto">
          <a:xfrm flipH="1">
            <a:off x="5616575" y="3857625"/>
            <a:ext cx="206375" cy="3254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40" name="Line 45"/>
          <p:cNvSpPr>
            <a:spLocks noChangeShapeType="1"/>
          </p:cNvSpPr>
          <p:nvPr/>
        </p:nvSpPr>
        <p:spPr bwMode="auto">
          <a:xfrm>
            <a:off x="5875338" y="3843337"/>
            <a:ext cx="166687" cy="325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41" name="Oval 46"/>
          <p:cNvSpPr>
            <a:spLocks noChangeArrowheads="1"/>
          </p:cNvSpPr>
          <p:nvPr/>
        </p:nvSpPr>
        <p:spPr bwMode="auto">
          <a:xfrm>
            <a:off x="4389438" y="4662487"/>
            <a:ext cx="98425" cy="1031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42" name="Oval 47"/>
          <p:cNvSpPr>
            <a:spLocks noChangeArrowheads="1"/>
          </p:cNvSpPr>
          <p:nvPr/>
        </p:nvSpPr>
        <p:spPr bwMode="auto">
          <a:xfrm>
            <a:off x="4878388" y="4622800"/>
            <a:ext cx="96837" cy="10318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43" name="Line 48"/>
          <p:cNvSpPr>
            <a:spLocks noChangeShapeType="1"/>
          </p:cNvSpPr>
          <p:nvPr/>
        </p:nvSpPr>
        <p:spPr bwMode="auto">
          <a:xfrm flipH="1">
            <a:off x="4456113" y="4264025"/>
            <a:ext cx="204787" cy="3952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44" name="Line 49"/>
          <p:cNvSpPr>
            <a:spLocks noChangeShapeType="1"/>
          </p:cNvSpPr>
          <p:nvPr/>
        </p:nvSpPr>
        <p:spPr bwMode="auto">
          <a:xfrm>
            <a:off x="4700588" y="4224337"/>
            <a:ext cx="219075" cy="406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45" name="Text Box 50"/>
          <p:cNvSpPr txBox="1">
            <a:spLocks noChangeArrowheads="1"/>
          </p:cNvSpPr>
          <p:nvPr/>
        </p:nvSpPr>
        <p:spPr bwMode="auto">
          <a:xfrm>
            <a:off x="906463" y="4251325"/>
            <a:ext cx="347662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>
                <a:latin typeface="Times New Roman" charset="0"/>
              </a:rPr>
              <a:t>2</a:t>
            </a:r>
          </a:p>
        </p:txBody>
      </p:sp>
      <p:grpSp>
        <p:nvGrpSpPr>
          <p:cNvPr id="55346" name="Group 51"/>
          <p:cNvGrpSpPr>
            <a:grpSpLocks/>
          </p:cNvGrpSpPr>
          <p:nvPr/>
        </p:nvGrpSpPr>
        <p:grpSpPr bwMode="auto">
          <a:xfrm>
            <a:off x="1046163" y="3821112"/>
            <a:ext cx="657225" cy="796925"/>
            <a:chOff x="2052" y="3774"/>
            <a:chExt cx="766" cy="879"/>
          </a:xfrm>
        </p:grpSpPr>
        <p:sp>
          <p:nvSpPr>
            <p:cNvPr id="55387" name="Oval 52"/>
            <p:cNvSpPr>
              <a:spLocks noChangeArrowheads="1"/>
            </p:cNvSpPr>
            <p:nvPr/>
          </p:nvSpPr>
          <p:spPr bwMode="auto">
            <a:xfrm>
              <a:off x="2322" y="3774"/>
              <a:ext cx="113" cy="11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55388" name="Oval 53"/>
            <p:cNvSpPr>
              <a:spLocks noChangeArrowheads="1"/>
            </p:cNvSpPr>
            <p:nvPr/>
          </p:nvSpPr>
          <p:spPr bwMode="auto">
            <a:xfrm>
              <a:off x="2052" y="4224"/>
              <a:ext cx="113" cy="11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55389" name="Oval 54"/>
            <p:cNvSpPr>
              <a:spLocks noChangeArrowheads="1"/>
            </p:cNvSpPr>
            <p:nvPr/>
          </p:nvSpPr>
          <p:spPr bwMode="auto">
            <a:xfrm>
              <a:off x="2592" y="4224"/>
              <a:ext cx="113" cy="11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2000" b="1"/>
            </a:p>
          </p:txBody>
        </p:sp>
        <p:sp>
          <p:nvSpPr>
            <p:cNvPr id="55390" name="Line 55"/>
            <p:cNvSpPr>
              <a:spLocks noChangeShapeType="1"/>
            </p:cNvSpPr>
            <p:nvPr/>
          </p:nvSpPr>
          <p:spPr bwMode="auto">
            <a:xfrm flipH="1">
              <a:off x="2144" y="3888"/>
              <a:ext cx="210" cy="3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391" name="Line 56"/>
            <p:cNvSpPr>
              <a:spLocks noChangeShapeType="1"/>
            </p:cNvSpPr>
            <p:nvPr/>
          </p:nvSpPr>
          <p:spPr bwMode="auto">
            <a:xfrm>
              <a:off x="2414" y="3873"/>
              <a:ext cx="210" cy="3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392" name="Text Box 57"/>
            <p:cNvSpPr txBox="1">
              <a:spLocks noChangeArrowheads="1"/>
            </p:cNvSpPr>
            <p:nvPr/>
          </p:nvSpPr>
          <p:spPr bwMode="auto">
            <a:xfrm>
              <a:off x="2414" y="4218"/>
              <a:ext cx="404" cy="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2</a:t>
              </a:r>
            </a:p>
          </p:txBody>
        </p:sp>
      </p:grpSp>
      <p:sp>
        <p:nvSpPr>
          <p:cNvPr id="55347" name="Text Box 58"/>
          <p:cNvSpPr txBox="1">
            <a:spLocks noChangeArrowheads="1"/>
          </p:cNvSpPr>
          <p:nvPr/>
        </p:nvSpPr>
        <p:spPr bwMode="auto">
          <a:xfrm>
            <a:off x="3452813" y="4649787"/>
            <a:ext cx="347662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>
                <a:latin typeface="Times New Roman" charset="0"/>
              </a:rPr>
              <a:t>5</a:t>
            </a:r>
          </a:p>
        </p:txBody>
      </p:sp>
      <p:sp>
        <p:nvSpPr>
          <p:cNvPr id="55348" name="Text Box 59"/>
          <p:cNvSpPr txBox="1">
            <a:spLocks noChangeArrowheads="1"/>
          </p:cNvSpPr>
          <p:nvPr/>
        </p:nvSpPr>
        <p:spPr bwMode="auto">
          <a:xfrm>
            <a:off x="3605213" y="4268787"/>
            <a:ext cx="347662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>
                <a:latin typeface="Times New Roman" charset="0"/>
              </a:rPr>
              <a:t>3</a:t>
            </a:r>
          </a:p>
        </p:txBody>
      </p:sp>
      <p:sp>
        <p:nvSpPr>
          <p:cNvPr id="55349" name="Text Box 60"/>
          <p:cNvSpPr txBox="1">
            <a:spLocks noChangeArrowheads="1"/>
          </p:cNvSpPr>
          <p:nvPr/>
        </p:nvSpPr>
        <p:spPr bwMode="auto">
          <a:xfrm>
            <a:off x="3757613" y="3963987"/>
            <a:ext cx="347662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>
                <a:latin typeface="Times New Roman" charset="0"/>
              </a:rPr>
              <a:t>2</a:t>
            </a:r>
          </a:p>
        </p:txBody>
      </p:sp>
      <p:sp>
        <p:nvSpPr>
          <p:cNvPr id="55350" name="Text Box 61"/>
          <p:cNvSpPr txBox="1">
            <a:spLocks noChangeArrowheads="1"/>
          </p:cNvSpPr>
          <p:nvPr/>
        </p:nvSpPr>
        <p:spPr bwMode="auto">
          <a:xfrm>
            <a:off x="3910013" y="3582987"/>
            <a:ext cx="347662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>
                <a:latin typeface="Times New Roman" charset="0"/>
              </a:rPr>
              <a:t>2</a:t>
            </a:r>
          </a:p>
        </p:txBody>
      </p:sp>
      <p:sp>
        <p:nvSpPr>
          <p:cNvPr id="55351" name="Text Box 62"/>
          <p:cNvSpPr txBox="1">
            <a:spLocks noChangeArrowheads="1"/>
          </p:cNvSpPr>
          <p:nvPr/>
        </p:nvSpPr>
        <p:spPr bwMode="auto">
          <a:xfrm>
            <a:off x="4905375" y="4573587"/>
            <a:ext cx="347663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>
                <a:latin typeface="Times New Roman" charset="0"/>
              </a:rPr>
              <a:t>3</a:t>
            </a:r>
          </a:p>
        </p:txBody>
      </p:sp>
      <p:sp>
        <p:nvSpPr>
          <p:cNvPr id="55352" name="Text Box 63"/>
          <p:cNvSpPr txBox="1">
            <a:spLocks noChangeArrowheads="1"/>
          </p:cNvSpPr>
          <p:nvPr/>
        </p:nvSpPr>
        <p:spPr bwMode="auto">
          <a:xfrm>
            <a:off x="4427538" y="4540250"/>
            <a:ext cx="34766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>
                <a:latin typeface="Times New Roman" charset="0"/>
              </a:rPr>
              <a:t>3</a:t>
            </a:r>
          </a:p>
        </p:txBody>
      </p:sp>
      <p:sp>
        <p:nvSpPr>
          <p:cNvPr id="55353" name="Text Box 64"/>
          <p:cNvSpPr txBox="1">
            <a:spLocks noChangeArrowheads="1"/>
          </p:cNvSpPr>
          <p:nvPr/>
        </p:nvSpPr>
        <p:spPr bwMode="auto">
          <a:xfrm>
            <a:off x="5133975" y="4116387"/>
            <a:ext cx="347663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>
                <a:latin typeface="Times New Roman" charset="0"/>
              </a:rPr>
              <a:t>5</a:t>
            </a:r>
          </a:p>
        </p:txBody>
      </p:sp>
      <p:sp>
        <p:nvSpPr>
          <p:cNvPr id="55354" name="Text Box 65"/>
          <p:cNvSpPr txBox="1">
            <a:spLocks noChangeArrowheads="1"/>
          </p:cNvSpPr>
          <p:nvPr/>
        </p:nvSpPr>
        <p:spPr bwMode="auto">
          <a:xfrm>
            <a:off x="5438775" y="4192587"/>
            <a:ext cx="34607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>
                <a:latin typeface="Times New Roman" charset="0"/>
              </a:rPr>
              <a:t>2</a:t>
            </a:r>
          </a:p>
        </p:txBody>
      </p:sp>
      <p:sp>
        <p:nvSpPr>
          <p:cNvPr id="55355" name="Text Box 66"/>
          <p:cNvSpPr txBox="1">
            <a:spLocks noChangeArrowheads="1"/>
          </p:cNvSpPr>
          <p:nvPr/>
        </p:nvSpPr>
        <p:spPr bwMode="auto">
          <a:xfrm>
            <a:off x="5849938" y="4183062"/>
            <a:ext cx="34607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>
                <a:latin typeface="Times New Roman" charset="0"/>
              </a:rPr>
              <a:t>2</a:t>
            </a:r>
          </a:p>
        </p:txBody>
      </p:sp>
      <p:sp>
        <p:nvSpPr>
          <p:cNvPr id="55356" name="Text Box 67"/>
          <p:cNvSpPr txBox="1">
            <a:spLocks noChangeArrowheads="1"/>
          </p:cNvSpPr>
          <p:nvPr/>
        </p:nvSpPr>
        <p:spPr bwMode="auto">
          <a:xfrm>
            <a:off x="1717675" y="4618037"/>
            <a:ext cx="347663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>
                <a:latin typeface="Times New Roman" charset="0"/>
              </a:rPr>
              <a:t>3</a:t>
            </a:r>
          </a:p>
        </p:txBody>
      </p:sp>
      <p:sp>
        <p:nvSpPr>
          <p:cNvPr id="55357" name="Text Box 68"/>
          <p:cNvSpPr txBox="1">
            <a:spLocks noChangeArrowheads="1"/>
          </p:cNvSpPr>
          <p:nvPr/>
        </p:nvSpPr>
        <p:spPr bwMode="auto">
          <a:xfrm>
            <a:off x="2220913" y="4576762"/>
            <a:ext cx="347662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>
                <a:latin typeface="Times New Roman" charset="0"/>
              </a:rPr>
              <a:t>5</a:t>
            </a:r>
          </a:p>
        </p:txBody>
      </p:sp>
      <p:sp>
        <p:nvSpPr>
          <p:cNvPr id="55358" name="Text Box 69"/>
          <p:cNvSpPr txBox="1">
            <a:spLocks noChangeArrowheads="1"/>
          </p:cNvSpPr>
          <p:nvPr/>
        </p:nvSpPr>
        <p:spPr bwMode="auto">
          <a:xfrm>
            <a:off x="2278063" y="4268787"/>
            <a:ext cx="347662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>
                <a:latin typeface="Times New Roman" charset="0"/>
              </a:rPr>
              <a:t>3</a:t>
            </a:r>
          </a:p>
        </p:txBody>
      </p:sp>
      <p:sp>
        <p:nvSpPr>
          <p:cNvPr id="55359" name="Text Box 70"/>
          <p:cNvSpPr txBox="1">
            <a:spLocks noChangeArrowheads="1"/>
          </p:cNvSpPr>
          <p:nvPr/>
        </p:nvSpPr>
        <p:spPr bwMode="auto">
          <a:xfrm>
            <a:off x="3071813" y="4649787"/>
            <a:ext cx="34607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>
                <a:latin typeface="Times New Roman" charset="0"/>
              </a:rPr>
              <a:t>3</a:t>
            </a:r>
          </a:p>
        </p:txBody>
      </p:sp>
      <p:sp>
        <p:nvSpPr>
          <p:cNvPr id="55360" name="Text Box 71"/>
          <p:cNvSpPr txBox="1">
            <a:spLocks noChangeArrowheads="1"/>
          </p:cNvSpPr>
          <p:nvPr/>
        </p:nvSpPr>
        <p:spPr bwMode="auto">
          <a:xfrm>
            <a:off x="900113" y="4899025"/>
            <a:ext cx="1398587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 i="1">
                <a:solidFill>
                  <a:srgbClr val="008000"/>
                </a:solidFill>
                <a:latin typeface="Times New Roman" charset="0"/>
              </a:rPr>
              <a:t>W</a:t>
            </a:r>
            <a:r>
              <a:rPr kumimoji="0" lang="en-US" altLang="zh-CN" sz="2000" b="1">
                <a:solidFill>
                  <a:srgbClr val="008000"/>
                </a:solidFill>
                <a:latin typeface="Times New Roman" charset="0"/>
              </a:rPr>
              <a:t>(</a:t>
            </a:r>
            <a:r>
              <a:rPr kumimoji="0" lang="en-US" altLang="zh-CN" sz="2000" b="1" i="1">
                <a:solidFill>
                  <a:srgbClr val="008000"/>
                </a:solidFill>
                <a:latin typeface="Times New Roman" charset="0"/>
              </a:rPr>
              <a:t>T</a:t>
            </a:r>
            <a:r>
              <a:rPr kumimoji="0" lang="en-US" altLang="zh-CN" sz="2000" b="1">
                <a:solidFill>
                  <a:srgbClr val="008000"/>
                </a:solidFill>
                <a:latin typeface="Times New Roman" charset="0"/>
              </a:rPr>
              <a:t>)=38</a:t>
            </a:r>
          </a:p>
        </p:txBody>
      </p:sp>
      <p:sp>
        <p:nvSpPr>
          <p:cNvPr id="55361" name="Text Box 72"/>
          <p:cNvSpPr txBox="1">
            <a:spLocks noChangeArrowheads="1"/>
          </p:cNvSpPr>
          <p:nvPr/>
        </p:nvSpPr>
        <p:spPr bwMode="auto">
          <a:xfrm>
            <a:off x="3132138" y="4916487"/>
            <a:ext cx="12954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 i="1">
                <a:solidFill>
                  <a:srgbClr val="008000"/>
                </a:solidFill>
                <a:latin typeface="Times New Roman" charset="0"/>
              </a:rPr>
              <a:t>W</a:t>
            </a:r>
            <a:r>
              <a:rPr kumimoji="0" lang="en-US" altLang="zh-CN" sz="2000" b="1">
                <a:solidFill>
                  <a:srgbClr val="008000"/>
                </a:solidFill>
                <a:latin typeface="Times New Roman" charset="0"/>
              </a:rPr>
              <a:t>(</a:t>
            </a:r>
            <a:r>
              <a:rPr kumimoji="0" lang="en-US" altLang="zh-CN" sz="2000" b="1" i="1">
                <a:solidFill>
                  <a:srgbClr val="008000"/>
                </a:solidFill>
                <a:latin typeface="Times New Roman" charset="0"/>
              </a:rPr>
              <a:t>T</a:t>
            </a:r>
            <a:r>
              <a:rPr kumimoji="0" lang="en-US" altLang="zh-CN" sz="2000" b="1">
                <a:solidFill>
                  <a:srgbClr val="008000"/>
                </a:solidFill>
                <a:latin typeface="Times New Roman" charset="0"/>
              </a:rPr>
              <a:t>)=47</a:t>
            </a:r>
          </a:p>
        </p:txBody>
      </p:sp>
      <p:sp>
        <p:nvSpPr>
          <p:cNvPr id="55362" name="Text Box 73"/>
          <p:cNvSpPr txBox="1">
            <a:spLocks noChangeArrowheads="1"/>
          </p:cNvSpPr>
          <p:nvPr/>
        </p:nvSpPr>
        <p:spPr bwMode="auto">
          <a:xfrm>
            <a:off x="4643438" y="4899025"/>
            <a:ext cx="1465262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 i="1">
                <a:solidFill>
                  <a:srgbClr val="008000"/>
                </a:solidFill>
                <a:latin typeface="Times New Roman" charset="0"/>
              </a:rPr>
              <a:t>W</a:t>
            </a:r>
            <a:r>
              <a:rPr kumimoji="0" lang="en-US" altLang="zh-CN" sz="2000" b="1">
                <a:solidFill>
                  <a:srgbClr val="008000"/>
                </a:solidFill>
                <a:latin typeface="Times New Roman" charset="0"/>
              </a:rPr>
              <a:t>(</a:t>
            </a:r>
            <a:r>
              <a:rPr kumimoji="0" lang="en-US" altLang="zh-CN" sz="2000" b="1" i="1">
                <a:solidFill>
                  <a:srgbClr val="008000"/>
                </a:solidFill>
                <a:latin typeface="Times New Roman" charset="0"/>
              </a:rPr>
              <a:t>T</a:t>
            </a:r>
            <a:r>
              <a:rPr kumimoji="0" lang="en-US" altLang="zh-CN" sz="2000" b="1">
                <a:solidFill>
                  <a:srgbClr val="008000"/>
                </a:solidFill>
                <a:latin typeface="Times New Roman" charset="0"/>
              </a:rPr>
              <a:t>)=36</a:t>
            </a:r>
          </a:p>
        </p:txBody>
      </p:sp>
      <p:sp>
        <p:nvSpPr>
          <p:cNvPr id="55363" name="Oval 74"/>
          <p:cNvSpPr>
            <a:spLocks noChangeArrowheads="1"/>
          </p:cNvSpPr>
          <p:nvPr/>
        </p:nvSpPr>
        <p:spPr bwMode="auto">
          <a:xfrm>
            <a:off x="7369175" y="3430587"/>
            <a:ext cx="96838" cy="1016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64" name="Oval 75"/>
          <p:cNvSpPr>
            <a:spLocks noChangeArrowheads="1"/>
          </p:cNvSpPr>
          <p:nvPr/>
        </p:nvSpPr>
        <p:spPr bwMode="auto">
          <a:xfrm>
            <a:off x="6905625" y="3905250"/>
            <a:ext cx="96838" cy="10318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65" name="Oval 76"/>
          <p:cNvSpPr>
            <a:spLocks noChangeArrowheads="1"/>
          </p:cNvSpPr>
          <p:nvPr/>
        </p:nvSpPr>
        <p:spPr bwMode="auto">
          <a:xfrm>
            <a:off x="7851775" y="3905250"/>
            <a:ext cx="96838" cy="10318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66" name="Oval 77"/>
          <p:cNvSpPr>
            <a:spLocks noChangeArrowheads="1"/>
          </p:cNvSpPr>
          <p:nvPr/>
        </p:nvSpPr>
        <p:spPr bwMode="auto">
          <a:xfrm>
            <a:off x="6673850" y="4313237"/>
            <a:ext cx="96838" cy="1016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67" name="Oval 78"/>
          <p:cNvSpPr>
            <a:spLocks noChangeArrowheads="1"/>
          </p:cNvSpPr>
          <p:nvPr/>
        </p:nvSpPr>
        <p:spPr bwMode="auto">
          <a:xfrm>
            <a:off x="7137400" y="4313237"/>
            <a:ext cx="96838" cy="1016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68" name="Oval 79"/>
          <p:cNvSpPr>
            <a:spLocks noChangeArrowheads="1"/>
          </p:cNvSpPr>
          <p:nvPr/>
        </p:nvSpPr>
        <p:spPr bwMode="auto">
          <a:xfrm>
            <a:off x="7581900" y="4313237"/>
            <a:ext cx="96838" cy="1016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69" name="Oval 80"/>
          <p:cNvSpPr>
            <a:spLocks noChangeArrowheads="1"/>
          </p:cNvSpPr>
          <p:nvPr/>
        </p:nvSpPr>
        <p:spPr bwMode="auto">
          <a:xfrm>
            <a:off x="8064500" y="4313237"/>
            <a:ext cx="98425" cy="1016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70" name="Line 81"/>
          <p:cNvSpPr>
            <a:spLocks noChangeShapeType="1"/>
          </p:cNvSpPr>
          <p:nvPr/>
        </p:nvSpPr>
        <p:spPr bwMode="auto">
          <a:xfrm flipH="1">
            <a:off x="6997700" y="3519487"/>
            <a:ext cx="373063" cy="4079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71" name="Line 82"/>
          <p:cNvSpPr>
            <a:spLocks noChangeShapeType="1"/>
          </p:cNvSpPr>
          <p:nvPr/>
        </p:nvSpPr>
        <p:spPr bwMode="auto">
          <a:xfrm>
            <a:off x="7448550" y="3519487"/>
            <a:ext cx="412750" cy="4079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72" name="Line 83"/>
          <p:cNvSpPr>
            <a:spLocks noChangeShapeType="1"/>
          </p:cNvSpPr>
          <p:nvPr/>
        </p:nvSpPr>
        <p:spPr bwMode="auto">
          <a:xfrm flipH="1">
            <a:off x="6751638" y="4008437"/>
            <a:ext cx="180975" cy="3127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73" name="Line 84"/>
          <p:cNvSpPr>
            <a:spLocks noChangeShapeType="1"/>
          </p:cNvSpPr>
          <p:nvPr/>
        </p:nvSpPr>
        <p:spPr bwMode="auto">
          <a:xfrm>
            <a:off x="6985000" y="3995737"/>
            <a:ext cx="179388" cy="3397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74" name="Line 85"/>
          <p:cNvSpPr>
            <a:spLocks noChangeShapeType="1"/>
          </p:cNvSpPr>
          <p:nvPr/>
        </p:nvSpPr>
        <p:spPr bwMode="auto">
          <a:xfrm flipH="1">
            <a:off x="7667625" y="4008437"/>
            <a:ext cx="206375" cy="3270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75" name="Line 86"/>
          <p:cNvSpPr>
            <a:spLocks noChangeShapeType="1"/>
          </p:cNvSpPr>
          <p:nvPr/>
        </p:nvSpPr>
        <p:spPr bwMode="auto">
          <a:xfrm>
            <a:off x="7926388" y="3995737"/>
            <a:ext cx="166687" cy="325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76" name="Oval 87"/>
          <p:cNvSpPr>
            <a:spLocks noChangeArrowheads="1"/>
          </p:cNvSpPr>
          <p:nvPr/>
        </p:nvSpPr>
        <p:spPr bwMode="auto">
          <a:xfrm>
            <a:off x="6442075" y="4802187"/>
            <a:ext cx="96838" cy="1016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77" name="Oval 88"/>
          <p:cNvSpPr>
            <a:spLocks noChangeArrowheads="1"/>
          </p:cNvSpPr>
          <p:nvPr/>
        </p:nvSpPr>
        <p:spPr bwMode="auto">
          <a:xfrm>
            <a:off x="6929438" y="4775200"/>
            <a:ext cx="96837" cy="1016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2000" b="1"/>
          </a:p>
        </p:txBody>
      </p:sp>
      <p:sp>
        <p:nvSpPr>
          <p:cNvPr id="55378" name="Line 89"/>
          <p:cNvSpPr>
            <a:spLocks noChangeShapeType="1"/>
          </p:cNvSpPr>
          <p:nvPr/>
        </p:nvSpPr>
        <p:spPr bwMode="auto">
          <a:xfrm flipH="1">
            <a:off x="6507163" y="4416425"/>
            <a:ext cx="206375" cy="3937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79" name="Line 90"/>
          <p:cNvSpPr>
            <a:spLocks noChangeShapeType="1"/>
          </p:cNvSpPr>
          <p:nvPr/>
        </p:nvSpPr>
        <p:spPr bwMode="auto">
          <a:xfrm>
            <a:off x="6751638" y="4375150"/>
            <a:ext cx="219075" cy="4079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80" name="Text Box 91"/>
          <p:cNvSpPr txBox="1">
            <a:spLocks noChangeArrowheads="1"/>
          </p:cNvSpPr>
          <p:nvPr/>
        </p:nvSpPr>
        <p:spPr bwMode="auto">
          <a:xfrm>
            <a:off x="7877175" y="4344987"/>
            <a:ext cx="333375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>
                <a:latin typeface="Times New Roman" charset="0"/>
              </a:rPr>
              <a:t>3</a:t>
            </a:r>
          </a:p>
        </p:txBody>
      </p:sp>
      <p:sp>
        <p:nvSpPr>
          <p:cNvPr id="55381" name="Text Box 92"/>
          <p:cNvSpPr txBox="1">
            <a:spLocks noChangeArrowheads="1"/>
          </p:cNvSpPr>
          <p:nvPr/>
        </p:nvSpPr>
        <p:spPr bwMode="auto">
          <a:xfrm>
            <a:off x="7496175" y="4421187"/>
            <a:ext cx="347663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>
                <a:latin typeface="Times New Roman" charset="0"/>
              </a:rPr>
              <a:t>3</a:t>
            </a:r>
          </a:p>
        </p:txBody>
      </p:sp>
      <p:sp>
        <p:nvSpPr>
          <p:cNvPr id="55382" name="Text Box 93"/>
          <p:cNvSpPr txBox="1">
            <a:spLocks noChangeArrowheads="1"/>
          </p:cNvSpPr>
          <p:nvPr/>
        </p:nvSpPr>
        <p:spPr bwMode="auto">
          <a:xfrm>
            <a:off x="7191375" y="4344987"/>
            <a:ext cx="34607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>
                <a:latin typeface="Times New Roman" charset="0"/>
              </a:rPr>
              <a:t>5</a:t>
            </a:r>
          </a:p>
        </p:txBody>
      </p:sp>
      <p:sp>
        <p:nvSpPr>
          <p:cNvPr id="55383" name="Text Box 94"/>
          <p:cNvSpPr txBox="1">
            <a:spLocks noChangeArrowheads="1"/>
          </p:cNvSpPr>
          <p:nvPr/>
        </p:nvSpPr>
        <p:spPr bwMode="auto">
          <a:xfrm>
            <a:off x="6962775" y="4725987"/>
            <a:ext cx="347663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>
                <a:latin typeface="Times New Roman" charset="0"/>
              </a:rPr>
              <a:t>2</a:t>
            </a:r>
          </a:p>
        </p:txBody>
      </p:sp>
      <p:sp>
        <p:nvSpPr>
          <p:cNvPr id="55384" name="Text Box 95"/>
          <p:cNvSpPr txBox="1">
            <a:spLocks noChangeArrowheads="1"/>
          </p:cNvSpPr>
          <p:nvPr/>
        </p:nvSpPr>
        <p:spPr bwMode="auto">
          <a:xfrm>
            <a:off x="6505575" y="4802187"/>
            <a:ext cx="347663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>
                <a:latin typeface="Times New Roman" charset="0"/>
              </a:rPr>
              <a:t>2</a:t>
            </a:r>
          </a:p>
        </p:txBody>
      </p:sp>
      <p:sp>
        <p:nvSpPr>
          <p:cNvPr id="55385" name="Text Box 96"/>
          <p:cNvSpPr txBox="1">
            <a:spLocks noChangeArrowheads="1"/>
          </p:cNvSpPr>
          <p:nvPr/>
        </p:nvSpPr>
        <p:spPr bwMode="auto">
          <a:xfrm>
            <a:off x="7019925" y="4972050"/>
            <a:ext cx="114300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2000" b="1" i="1" dirty="0">
                <a:solidFill>
                  <a:srgbClr val="008000"/>
                </a:solidFill>
                <a:latin typeface="Times New Roman" charset="0"/>
              </a:rPr>
              <a:t>W</a:t>
            </a:r>
            <a:r>
              <a:rPr kumimoji="0" lang="en-US" altLang="zh-CN" sz="2000" b="1" dirty="0">
                <a:solidFill>
                  <a:srgbClr val="008000"/>
                </a:solidFill>
                <a:latin typeface="Times New Roman" charset="0"/>
              </a:rPr>
              <a:t>(</a:t>
            </a:r>
            <a:r>
              <a:rPr kumimoji="0" lang="en-US" altLang="zh-CN" sz="2000" b="1" i="1" dirty="0">
                <a:solidFill>
                  <a:srgbClr val="008000"/>
                </a:solidFill>
                <a:latin typeface="Times New Roman" charset="0"/>
              </a:rPr>
              <a:t>T</a:t>
            </a:r>
            <a:r>
              <a:rPr kumimoji="0" lang="en-US" altLang="zh-CN" sz="2000" b="1" dirty="0">
                <a:solidFill>
                  <a:srgbClr val="008000"/>
                </a:solidFill>
                <a:latin typeface="Times New Roman" charset="0"/>
              </a:rPr>
              <a:t>)=34</a:t>
            </a:r>
          </a:p>
        </p:txBody>
      </p: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22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最优二叉树 </a:t>
            </a:r>
          </a:p>
        </p:txBody>
      </p:sp>
    </p:spTree>
    <p:extLst>
      <p:ext uri="{BB962C8B-B14F-4D97-AF65-F5344CB8AC3E}">
        <p14:creationId xmlns:p14="http://schemas.microsoft.com/office/powerpoint/2010/main" val="23452277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28775"/>
            <a:ext cx="8713788" cy="4510088"/>
          </a:xfrm>
        </p:spPr>
        <p:txBody>
          <a:bodyPr/>
          <a:lstStyle/>
          <a:p>
            <a:pPr lvl="1" algn="just" eaLnBrk="1" hangingPunct="1">
              <a:lnSpc>
                <a:spcPct val="110000"/>
              </a:lnSpc>
            </a:pPr>
            <a:r>
              <a:rPr kumimoji="0" lang="zh-CN" altLang="en-US" sz="2400" b="1" dirty="0">
                <a:latin typeface="Times New Roman" charset="0"/>
              </a:rPr>
              <a:t>输入：正实数序列</a:t>
            </a:r>
            <a:r>
              <a:rPr kumimoji="0" lang="en-US" altLang="zh-CN" sz="2400" b="1" i="1" dirty="0">
                <a:latin typeface="Times New Roman" charset="0"/>
              </a:rPr>
              <a:t>w</a:t>
            </a:r>
            <a:r>
              <a:rPr kumimoji="0" lang="en-US" altLang="zh-CN" sz="2400" b="1" baseline="-30000" dirty="0">
                <a:latin typeface="Times New Roman" charset="0"/>
              </a:rPr>
              <a:t>1</a:t>
            </a:r>
            <a:r>
              <a:rPr kumimoji="0" lang="en-US" altLang="zh-CN" sz="2400" b="1" dirty="0">
                <a:latin typeface="Times New Roman" charset="0"/>
              </a:rPr>
              <a:t>,</a:t>
            </a:r>
            <a:r>
              <a:rPr kumimoji="0" lang="en-US" altLang="zh-CN" sz="2400" b="1" i="1" dirty="0">
                <a:latin typeface="Times New Roman" charset="0"/>
              </a:rPr>
              <a:t>w</a:t>
            </a:r>
            <a:r>
              <a:rPr kumimoji="0" lang="en-US" altLang="zh-CN" sz="2400" b="1" baseline="-30000" dirty="0">
                <a:latin typeface="Times New Roman" charset="0"/>
              </a:rPr>
              <a:t>2</a:t>
            </a:r>
            <a:r>
              <a:rPr kumimoji="0" lang="en-US" altLang="zh-CN" sz="2400" b="1" dirty="0">
                <a:latin typeface="Times New Roman" charset="0"/>
              </a:rPr>
              <a:t>,…,</a:t>
            </a:r>
            <a:r>
              <a:rPr kumimoji="0" lang="en-US" altLang="zh-CN" sz="2400" b="1" i="1" dirty="0" err="1">
                <a:latin typeface="Times New Roman" charset="0"/>
              </a:rPr>
              <a:t>w</a:t>
            </a:r>
            <a:r>
              <a:rPr kumimoji="0" lang="en-US" altLang="zh-CN" sz="2400" b="1" baseline="-30000" dirty="0" err="1">
                <a:latin typeface="Times New Roman" charset="0"/>
              </a:rPr>
              <a:t>t</a:t>
            </a:r>
            <a:r>
              <a:rPr kumimoji="0" lang="zh-CN" altLang="en-US" sz="2400" b="1" dirty="0">
                <a:latin typeface="Times New Roman" charset="0"/>
              </a:rPr>
              <a:t>。</a:t>
            </a:r>
          </a:p>
          <a:p>
            <a:pPr lvl="1" algn="just" eaLnBrk="1" hangingPunct="1">
              <a:lnSpc>
                <a:spcPct val="110000"/>
              </a:lnSpc>
            </a:pPr>
            <a:r>
              <a:rPr kumimoji="0" lang="zh-CN" altLang="en-US" sz="2400" b="1" dirty="0">
                <a:latin typeface="Times New Roman" charset="0"/>
              </a:rPr>
              <a:t>输出：具有</a:t>
            </a:r>
            <a:r>
              <a:rPr kumimoji="0" lang="en-US" altLang="zh-CN" sz="2400" b="1" dirty="0">
                <a:latin typeface="Times New Roman" charset="0"/>
              </a:rPr>
              <a:t>t</a:t>
            </a:r>
            <a:r>
              <a:rPr kumimoji="0" lang="zh-CN" altLang="en-US" sz="2400" b="1" dirty="0">
                <a:latin typeface="Times New Roman" charset="0"/>
              </a:rPr>
              <a:t>个树叶，其权序列为</a:t>
            </a:r>
            <a:r>
              <a:rPr kumimoji="0" lang="en-US" altLang="zh-CN" sz="2400" b="1" i="1" dirty="0">
                <a:latin typeface="Times New Roman" charset="0"/>
              </a:rPr>
              <a:t>w</a:t>
            </a:r>
            <a:r>
              <a:rPr kumimoji="0" lang="en-US" altLang="zh-CN" sz="2400" b="1" baseline="-30000" dirty="0">
                <a:latin typeface="Times New Roman" charset="0"/>
              </a:rPr>
              <a:t>1</a:t>
            </a:r>
            <a:r>
              <a:rPr kumimoji="0" lang="en-US" altLang="zh-CN" sz="2400" b="1" dirty="0">
                <a:latin typeface="Times New Roman" charset="0"/>
              </a:rPr>
              <a:t>,</a:t>
            </a:r>
            <a:r>
              <a:rPr kumimoji="0" lang="en-US" altLang="zh-CN" sz="2400" b="1" i="1" dirty="0">
                <a:latin typeface="Times New Roman" charset="0"/>
              </a:rPr>
              <a:t>w</a:t>
            </a:r>
            <a:r>
              <a:rPr kumimoji="0" lang="en-US" altLang="zh-CN" sz="2400" b="1" baseline="-30000" dirty="0">
                <a:latin typeface="Times New Roman" charset="0"/>
              </a:rPr>
              <a:t>2</a:t>
            </a:r>
            <a:r>
              <a:rPr kumimoji="0" lang="en-US" altLang="zh-CN" sz="2400" b="1" dirty="0">
                <a:latin typeface="Times New Roman" charset="0"/>
              </a:rPr>
              <a:t>,…,</a:t>
            </a:r>
            <a:r>
              <a:rPr kumimoji="0" lang="en-US" altLang="zh-CN" sz="2400" b="1" i="1" dirty="0" err="1">
                <a:latin typeface="Times New Roman" charset="0"/>
              </a:rPr>
              <a:t>w</a:t>
            </a:r>
            <a:r>
              <a:rPr kumimoji="0" lang="en-US" altLang="zh-CN" sz="2400" b="1" baseline="-30000" dirty="0" err="1">
                <a:latin typeface="Times New Roman" charset="0"/>
              </a:rPr>
              <a:t>t</a:t>
            </a:r>
            <a:r>
              <a:rPr kumimoji="0" lang="zh-CN" altLang="en-US" sz="2400" b="1" dirty="0">
                <a:latin typeface="Times New Roman" charset="0"/>
              </a:rPr>
              <a:t>的最优二叉树。</a:t>
            </a:r>
          </a:p>
          <a:p>
            <a:pPr lvl="1" algn="just" eaLnBrk="1" hangingPunct="1">
              <a:lnSpc>
                <a:spcPct val="110000"/>
              </a:lnSpc>
            </a:pPr>
            <a:r>
              <a:rPr kumimoji="0" lang="zh-CN" altLang="en-US" sz="2400" b="1" dirty="0">
                <a:latin typeface="Times New Roman" charset="0"/>
              </a:rPr>
              <a:t>过程：</a:t>
            </a:r>
          </a:p>
          <a:p>
            <a:pPr lvl="2" algn="just" eaLnBrk="1" hangingPunct="1">
              <a:lnSpc>
                <a:spcPct val="110000"/>
              </a:lnSpc>
            </a:pPr>
            <a:r>
              <a:rPr kumimoji="0" lang="en-US" altLang="zh-CN" sz="2400" b="1" dirty="0">
                <a:latin typeface="Times New Roman" charset="0"/>
              </a:rPr>
              <a:t>t</a:t>
            </a:r>
            <a:r>
              <a:rPr kumimoji="0" lang="zh-CN" altLang="en-US" sz="2400" b="1" dirty="0">
                <a:latin typeface="Times New Roman" charset="0"/>
              </a:rPr>
              <a:t>棵根树（森林），其根的权分别是</a:t>
            </a:r>
            <a:r>
              <a:rPr kumimoji="0" lang="en-US" altLang="zh-CN" sz="2400" b="1" i="1" dirty="0">
                <a:latin typeface="Times New Roman" charset="0"/>
              </a:rPr>
              <a:t>w</a:t>
            </a:r>
            <a:r>
              <a:rPr kumimoji="0" lang="en-US" altLang="zh-CN" sz="2400" b="1" baseline="-30000" dirty="0">
                <a:latin typeface="Times New Roman" charset="0"/>
              </a:rPr>
              <a:t>1</a:t>
            </a:r>
            <a:r>
              <a:rPr kumimoji="0" lang="en-US" altLang="zh-CN" sz="2400" b="1" dirty="0">
                <a:latin typeface="Times New Roman" charset="0"/>
              </a:rPr>
              <a:t>,</a:t>
            </a:r>
            <a:r>
              <a:rPr kumimoji="0" lang="en-US" altLang="zh-CN" sz="2400" b="1" i="1" dirty="0">
                <a:latin typeface="Times New Roman" charset="0"/>
              </a:rPr>
              <a:t>w</a:t>
            </a:r>
            <a:r>
              <a:rPr kumimoji="0" lang="en-US" altLang="zh-CN" sz="2400" b="1" baseline="-30000" dirty="0">
                <a:latin typeface="Times New Roman" charset="0"/>
              </a:rPr>
              <a:t>2</a:t>
            </a:r>
            <a:r>
              <a:rPr kumimoji="0" lang="en-US" altLang="zh-CN" sz="2400" b="1" dirty="0">
                <a:latin typeface="Times New Roman" charset="0"/>
              </a:rPr>
              <a:t>,…,</a:t>
            </a:r>
            <a:r>
              <a:rPr kumimoji="0" lang="en-US" altLang="zh-CN" sz="2400" b="1" i="1" dirty="0" err="1">
                <a:latin typeface="Times New Roman" charset="0"/>
              </a:rPr>
              <a:t>w</a:t>
            </a:r>
            <a:r>
              <a:rPr kumimoji="0" lang="en-US" altLang="zh-CN" sz="2400" b="1" baseline="-30000" dirty="0" err="1">
                <a:latin typeface="Times New Roman" charset="0"/>
              </a:rPr>
              <a:t>t</a:t>
            </a:r>
            <a:r>
              <a:rPr kumimoji="0" lang="zh-CN" altLang="en-US" sz="2400" b="1" dirty="0">
                <a:latin typeface="Times New Roman" charset="0"/>
              </a:rPr>
              <a:t>。</a:t>
            </a:r>
          </a:p>
          <a:p>
            <a:pPr lvl="2" algn="just" eaLnBrk="1" hangingPunct="1">
              <a:lnSpc>
                <a:spcPct val="110000"/>
              </a:lnSpc>
            </a:pPr>
            <a:r>
              <a:rPr kumimoji="0" lang="zh-CN" altLang="en-US" sz="2400" b="1" dirty="0">
                <a:latin typeface="Times New Roman" charset="0"/>
              </a:rPr>
              <a:t>选择根权最小的两棵树，以它们为左、右子树（合并）生成新的二叉树，其根权等于</a:t>
            </a:r>
            <a:r>
              <a:rPr kumimoji="0" lang="en-US" altLang="zh-CN" sz="2400" b="1" dirty="0">
                <a:latin typeface="Times New Roman" charset="0"/>
              </a:rPr>
              <a:t>2</a:t>
            </a:r>
            <a:r>
              <a:rPr kumimoji="0" lang="zh-CN" altLang="en-US" sz="2400" b="1" dirty="0">
                <a:latin typeface="Times New Roman" charset="0"/>
              </a:rPr>
              <a:t>棵子树的根权之和。</a:t>
            </a:r>
          </a:p>
          <a:p>
            <a:pPr lvl="2" algn="just" eaLnBrk="1" hangingPunct="1">
              <a:lnSpc>
                <a:spcPct val="110000"/>
              </a:lnSpc>
            </a:pPr>
            <a:r>
              <a:rPr kumimoji="0" lang="zh-CN" altLang="en-US" sz="2400" b="1" dirty="0">
                <a:latin typeface="Times New Roman" charset="0"/>
              </a:rPr>
              <a:t>重复第</a:t>
            </a:r>
            <a:r>
              <a:rPr kumimoji="0" lang="en-US" altLang="zh-CN" sz="2400" b="1" dirty="0">
                <a:latin typeface="Times New Roman" charset="0"/>
              </a:rPr>
              <a:t>2</a:t>
            </a:r>
            <a:r>
              <a:rPr kumimoji="0" lang="zh-CN" altLang="en-US" sz="2400" b="1" dirty="0">
                <a:latin typeface="Times New Roman" charset="0"/>
              </a:rPr>
              <a:t>步，直至形成一棵树。</a:t>
            </a:r>
          </a:p>
          <a:p>
            <a:pPr eaLnBrk="1" hangingPunct="1">
              <a:lnSpc>
                <a:spcPct val="110000"/>
              </a:lnSpc>
              <a:spcBef>
                <a:spcPct val="60000"/>
              </a:spcBef>
              <a:buFont typeface="Wingdings" charset="2"/>
              <a:buNone/>
            </a:pPr>
            <a:r>
              <a:rPr kumimoji="0" lang="zh-CN" altLang="en-US" sz="2400" b="1" dirty="0">
                <a:solidFill>
                  <a:schemeClr val="tx2"/>
                </a:solidFill>
                <a:latin typeface="Times New Roman" charset="0"/>
              </a:rPr>
              <a:t>      </a:t>
            </a:r>
            <a:r>
              <a:rPr kumimoji="0" lang="zh-CN" altLang="en-US" sz="2400" b="1" dirty="0">
                <a:solidFill>
                  <a:srgbClr val="FF0000"/>
                </a:solidFill>
                <a:latin typeface="Times New Roman" charset="0"/>
              </a:rPr>
              <a:t>注意：结果可能不唯一</a:t>
            </a:r>
            <a:r>
              <a:rPr kumimoji="0" lang="en-US" altLang="zh-CN" sz="2400" b="1" dirty="0">
                <a:latin typeface="Times New Roman" charset="0"/>
              </a:rPr>
              <a:t>(</a:t>
            </a:r>
            <a:r>
              <a:rPr kumimoji="0" lang="zh-CN" altLang="en-US" sz="2400" b="1" dirty="0">
                <a:latin typeface="Times New Roman" charset="0"/>
              </a:rPr>
              <a:t>如果“当前”权最小顶点对不唯一</a:t>
            </a:r>
            <a:r>
              <a:rPr kumimoji="0" lang="en-US" altLang="zh-CN" sz="2400" b="1" dirty="0">
                <a:latin typeface="Times New Roman" charset="0"/>
              </a:rPr>
              <a:t>)</a:t>
            </a:r>
            <a:r>
              <a:rPr kumimoji="0" lang="zh-CN" altLang="en-US" sz="2400" b="1" dirty="0">
                <a:latin typeface="Times New Roman" charset="0"/>
              </a:rPr>
              <a:t>。 </a:t>
            </a:r>
          </a:p>
        </p:txBody>
      </p: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23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charset="0"/>
              </a:rPr>
              <a:t>Huffman</a:t>
            </a:r>
            <a:r>
              <a:rPr lang="zh-CN" altLang="en-US" dirty="0">
                <a:latin typeface="Times New Roman" charset="0"/>
              </a:rPr>
              <a:t>编码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91791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20161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20000"/>
              </a:lnSpc>
            </a:pPr>
            <a:r>
              <a:rPr kumimoji="0" lang="zh-CN" altLang="en-US" sz="2600" b="1">
                <a:latin typeface="Times New Roman" charset="0"/>
              </a:rPr>
              <a:t>例子 ：开始序列：</a:t>
            </a:r>
            <a:r>
              <a:rPr kumimoji="0" lang="en-US" altLang="zh-CN" sz="2600" b="1">
                <a:latin typeface="Times New Roman" charset="0"/>
              </a:rPr>
              <a:t>2,2,3,3,5</a:t>
            </a:r>
            <a:r>
              <a:rPr kumimoji="0" lang="en-US" altLang="zh-CN" b="1">
                <a:latin typeface="Times New Roman" charset="0"/>
              </a:rPr>
              <a:t> </a:t>
            </a:r>
          </a:p>
          <a:p>
            <a:pPr lvl="1" eaLnBrk="1" hangingPunct="1">
              <a:lnSpc>
                <a:spcPct val="120000"/>
              </a:lnSpc>
            </a:pPr>
            <a:r>
              <a:rPr kumimoji="0" lang="en-US" altLang="zh-CN" sz="2400" b="1">
                <a:latin typeface="Times New Roman" charset="0"/>
              </a:rPr>
              <a:t>1</a:t>
            </a:r>
            <a:r>
              <a:rPr kumimoji="0" lang="zh-CN" altLang="en-US" sz="2400" b="1">
                <a:latin typeface="Times New Roman" charset="0"/>
              </a:rPr>
              <a:t>步后：</a:t>
            </a:r>
            <a:r>
              <a:rPr kumimoji="0" lang="en-US" altLang="zh-CN" sz="2400" b="1">
                <a:latin typeface="Times New Roman" charset="0"/>
              </a:rPr>
              <a:t>4,3,3,5 </a:t>
            </a:r>
          </a:p>
          <a:p>
            <a:pPr lvl="1" eaLnBrk="1" hangingPunct="1">
              <a:lnSpc>
                <a:spcPct val="120000"/>
              </a:lnSpc>
            </a:pPr>
            <a:r>
              <a:rPr kumimoji="0" lang="en-US" altLang="zh-CN" sz="2400" b="1">
                <a:latin typeface="Times New Roman" charset="0"/>
              </a:rPr>
              <a:t>2</a:t>
            </a:r>
            <a:r>
              <a:rPr kumimoji="0" lang="zh-CN" altLang="en-US" sz="2400" b="1">
                <a:latin typeface="Times New Roman" charset="0"/>
              </a:rPr>
              <a:t>步后：</a:t>
            </a:r>
            <a:r>
              <a:rPr kumimoji="0" lang="en-US" altLang="zh-CN" sz="2400" b="1">
                <a:latin typeface="Times New Roman" charset="0"/>
              </a:rPr>
              <a:t>4,6,5 </a:t>
            </a:r>
          </a:p>
          <a:p>
            <a:pPr lvl="1" eaLnBrk="1" hangingPunct="1">
              <a:lnSpc>
                <a:spcPct val="120000"/>
              </a:lnSpc>
              <a:spcBef>
                <a:spcPct val="0"/>
              </a:spcBef>
            </a:pPr>
            <a:r>
              <a:rPr kumimoji="0" lang="en-US" altLang="zh-CN" sz="2400" b="1">
                <a:latin typeface="Times New Roman" charset="0"/>
              </a:rPr>
              <a:t>3</a:t>
            </a:r>
            <a:r>
              <a:rPr kumimoji="0" lang="zh-CN" altLang="en-US" sz="2400" b="1">
                <a:latin typeface="Times New Roman" charset="0"/>
              </a:rPr>
              <a:t>步后：</a:t>
            </a:r>
            <a:r>
              <a:rPr kumimoji="0" lang="en-US" altLang="zh-CN" sz="2400" b="1">
                <a:latin typeface="Times New Roman" charset="0"/>
              </a:rPr>
              <a:t>9,6</a:t>
            </a:r>
          </a:p>
        </p:txBody>
      </p:sp>
      <p:sp>
        <p:nvSpPr>
          <p:cNvPr id="59395" name="Oval 4"/>
          <p:cNvSpPr>
            <a:spLocks noChangeArrowheads="1"/>
          </p:cNvSpPr>
          <p:nvPr/>
        </p:nvSpPr>
        <p:spPr bwMode="auto">
          <a:xfrm>
            <a:off x="1077913" y="4295775"/>
            <a:ext cx="120650" cy="1476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396" name="Oval 5"/>
          <p:cNvSpPr>
            <a:spLocks noChangeArrowheads="1"/>
          </p:cNvSpPr>
          <p:nvPr/>
        </p:nvSpPr>
        <p:spPr bwMode="auto">
          <a:xfrm>
            <a:off x="793750" y="4884738"/>
            <a:ext cx="119063" cy="14763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397" name="Oval 6"/>
          <p:cNvSpPr>
            <a:spLocks noChangeArrowheads="1"/>
          </p:cNvSpPr>
          <p:nvPr/>
        </p:nvSpPr>
        <p:spPr bwMode="auto">
          <a:xfrm>
            <a:off x="1363663" y="4884738"/>
            <a:ext cx="119062" cy="14763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398" name="Line 7"/>
          <p:cNvSpPr>
            <a:spLocks noChangeShapeType="1"/>
          </p:cNvSpPr>
          <p:nvPr/>
        </p:nvSpPr>
        <p:spPr bwMode="auto">
          <a:xfrm flipH="1">
            <a:off x="890588" y="4445000"/>
            <a:ext cx="222250" cy="452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399" name="Line 8"/>
          <p:cNvSpPr>
            <a:spLocks noChangeShapeType="1"/>
          </p:cNvSpPr>
          <p:nvPr/>
        </p:nvSpPr>
        <p:spPr bwMode="auto">
          <a:xfrm>
            <a:off x="1176338" y="4424363"/>
            <a:ext cx="220662" cy="4921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00" name="Text Box 9"/>
          <p:cNvSpPr txBox="1">
            <a:spLocks noChangeArrowheads="1"/>
          </p:cNvSpPr>
          <p:nvPr/>
        </p:nvSpPr>
        <p:spPr bwMode="auto">
          <a:xfrm>
            <a:off x="1176338" y="4876800"/>
            <a:ext cx="425450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2</a:t>
            </a:r>
          </a:p>
        </p:txBody>
      </p:sp>
      <p:sp>
        <p:nvSpPr>
          <p:cNvPr id="59401" name="Text Box 10"/>
          <p:cNvSpPr txBox="1">
            <a:spLocks noChangeArrowheads="1"/>
          </p:cNvSpPr>
          <p:nvPr/>
        </p:nvSpPr>
        <p:spPr bwMode="auto">
          <a:xfrm>
            <a:off x="838200" y="4105275"/>
            <a:ext cx="425450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4</a:t>
            </a:r>
          </a:p>
        </p:txBody>
      </p:sp>
      <p:sp>
        <p:nvSpPr>
          <p:cNvPr id="59402" name="AutoShape 11"/>
          <p:cNvSpPr>
            <a:spLocks noChangeArrowheads="1"/>
          </p:cNvSpPr>
          <p:nvPr/>
        </p:nvSpPr>
        <p:spPr bwMode="auto">
          <a:xfrm>
            <a:off x="1668463" y="4498975"/>
            <a:ext cx="361950" cy="4921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03" name="Oval 12"/>
          <p:cNvSpPr>
            <a:spLocks noChangeArrowheads="1"/>
          </p:cNvSpPr>
          <p:nvPr/>
        </p:nvSpPr>
        <p:spPr bwMode="auto">
          <a:xfrm>
            <a:off x="5846763" y="4098925"/>
            <a:ext cx="119062" cy="1476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04" name="Oval 13"/>
          <p:cNvSpPr>
            <a:spLocks noChangeArrowheads="1"/>
          </p:cNvSpPr>
          <p:nvPr/>
        </p:nvSpPr>
        <p:spPr bwMode="auto">
          <a:xfrm>
            <a:off x="5561013" y="4687888"/>
            <a:ext cx="120650" cy="1492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05" name="Oval 14"/>
          <p:cNvSpPr>
            <a:spLocks noChangeArrowheads="1"/>
          </p:cNvSpPr>
          <p:nvPr/>
        </p:nvSpPr>
        <p:spPr bwMode="auto">
          <a:xfrm>
            <a:off x="6132513" y="4687888"/>
            <a:ext cx="119062" cy="1492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06" name="Line 15"/>
          <p:cNvSpPr>
            <a:spLocks noChangeShapeType="1"/>
          </p:cNvSpPr>
          <p:nvPr/>
        </p:nvSpPr>
        <p:spPr bwMode="auto">
          <a:xfrm flipH="1">
            <a:off x="5659438" y="4248150"/>
            <a:ext cx="220662" cy="452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07" name="Line 16"/>
          <p:cNvSpPr>
            <a:spLocks noChangeShapeType="1"/>
          </p:cNvSpPr>
          <p:nvPr/>
        </p:nvSpPr>
        <p:spPr bwMode="auto">
          <a:xfrm>
            <a:off x="5943600" y="4227513"/>
            <a:ext cx="222250" cy="4921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08" name="Text Box 17"/>
          <p:cNvSpPr txBox="1">
            <a:spLocks noChangeArrowheads="1"/>
          </p:cNvSpPr>
          <p:nvPr/>
        </p:nvSpPr>
        <p:spPr bwMode="auto">
          <a:xfrm>
            <a:off x="5943600" y="4679950"/>
            <a:ext cx="4270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3</a:t>
            </a:r>
          </a:p>
        </p:txBody>
      </p:sp>
      <p:sp>
        <p:nvSpPr>
          <p:cNvPr id="59409" name="Text Box 18"/>
          <p:cNvSpPr txBox="1">
            <a:spLocks noChangeArrowheads="1"/>
          </p:cNvSpPr>
          <p:nvPr/>
        </p:nvSpPr>
        <p:spPr bwMode="auto">
          <a:xfrm>
            <a:off x="5562600" y="4791075"/>
            <a:ext cx="427038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3</a:t>
            </a:r>
          </a:p>
        </p:txBody>
      </p:sp>
      <p:sp>
        <p:nvSpPr>
          <p:cNvPr id="59410" name="Oval 19"/>
          <p:cNvSpPr>
            <a:spLocks noChangeArrowheads="1"/>
          </p:cNvSpPr>
          <p:nvPr/>
        </p:nvSpPr>
        <p:spPr bwMode="auto">
          <a:xfrm>
            <a:off x="2452688" y="4486275"/>
            <a:ext cx="119062" cy="1476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11" name="Oval 20"/>
          <p:cNvSpPr>
            <a:spLocks noChangeArrowheads="1"/>
          </p:cNvSpPr>
          <p:nvPr/>
        </p:nvSpPr>
        <p:spPr bwMode="auto">
          <a:xfrm>
            <a:off x="2166938" y="5076825"/>
            <a:ext cx="119062" cy="1476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12" name="Oval 21"/>
          <p:cNvSpPr>
            <a:spLocks noChangeArrowheads="1"/>
          </p:cNvSpPr>
          <p:nvPr/>
        </p:nvSpPr>
        <p:spPr bwMode="auto">
          <a:xfrm>
            <a:off x="2738438" y="5076825"/>
            <a:ext cx="119062" cy="1476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13" name="Line 22"/>
          <p:cNvSpPr>
            <a:spLocks noChangeShapeType="1"/>
          </p:cNvSpPr>
          <p:nvPr/>
        </p:nvSpPr>
        <p:spPr bwMode="auto">
          <a:xfrm flipH="1">
            <a:off x="2263775" y="4635500"/>
            <a:ext cx="222250" cy="452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14" name="Line 23"/>
          <p:cNvSpPr>
            <a:spLocks noChangeShapeType="1"/>
          </p:cNvSpPr>
          <p:nvPr/>
        </p:nvSpPr>
        <p:spPr bwMode="auto">
          <a:xfrm>
            <a:off x="2549525" y="4616450"/>
            <a:ext cx="222250" cy="4905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15" name="Text Box 24"/>
          <p:cNvSpPr txBox="1">
            <a:spLocks noChangeArrowheads="1"/>
          </p:cNvSpPr>
          <p:nvPr/>
        </p:nvSpPr>
        <p:spPr bwMode="auto">
          <a:xfrm>
            <a:off x="2549525" y="5068888"/>
            <a:ext cx="427038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2</a:t>
            </a:r>
          </a:p>
        </p:txBody>
      </p:sp>
      <p:sp>
        <p:nvSpPr>
          <p:cNvPr id="59416" name="Text Box 25"/>
          <p:cNvSpPr txBox="1">
            <a:spLocks noChangeArrowheads="1"/>
          </p:cNvSpPr>
          <p:nvPr/>
        </p:nvSpPr>
        <p:spPr bwMode="auto">
          <a:xfrm>
            <a:off x="1981200" y="5095875"/>
            <a:ext cx="4270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2</a:t>
            </a:r>
          </a:p>
        </p:txBody>
      </p:sp>
      <p:sp>
        <p:nvSpPr>
          <p:cNvPr id="59417" name="Text Box 26"/>
          <p:cNvSpPr txBox="1">
            <a:spLocks noChangeArrowheads="1"/>
          </p:cNvSpPr>
          <p:nvPr/>
        </p:nvSpPr>
        <p:spPr bwMode="auto">
          <a:xfrm>
            <a:off x="609600" y="4943475"/>
            <a:ext cx="427038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2</a:t>
            </a:r>
          </a:p>
        </p:txBody>
      </p:sp>
      <p:sp>
        <p:nvSpPr>
          <p:cNvPr id="59418" name="Text Box 27"/>
          <p:cNvSpPr txBox="1">
            <a:spLocks noChangeArrowheads="1"/>
          </p:cNvSpPr>
          <p:nvPr/>
        </p:nvSpPr>
        <p:spPr bwMode="auto">
          <a:xfrm>
            <a:off x="2286000" y="4257675"/>
            <a:ext cx="4270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4</a:t>
            </a:r>
          </a:p>
        </p:txBody>
      </p:sp>
      <p:sp>
        <p:nvSpPr>
          <p:cNvPr id="59419" name="Text Box 28"/>
          <p:cNvSpPr txBox="1">
            <a:spLocks noChangeArrowheads="1"/>
          </p:cNvSpPr>
          <p:nvPr/>
        </p:nvSpPr>
        <p:spPr bwMode="auto">
          <a:xfrm>
            <a:off x="5715000" y="3876675"/>
            <a:ext cx="4270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6</a:t>
            </a:r>
          </a:p>
        </p:txBody>
      </p:sp>
      <p:sp>
        <p:nvSpPr>
          <p:cNvPr id="59420" name="Oval 29"/>
          <p:cNvSpPr>
            <a:spLocks noChangeArrowheads="1"/>
          </p:cNvSpPr>
          <p:nvPr/>
        </p:nvSpPr>
        <p:spPr bwMode="auto">
          <a:xfrm>
            <a:off x="3443288" y="4105275"/>
            <a:ext cx="119062" cy="1476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21" name="Oval 30"/>
          <p:cNvSpPr>
            <a:spLocks noChangeArrowheads="1"/>
          </p:cNvSpPr>
          <p:nvPr/>
        </p:nvSpPr>
        <p:spPr bwMode="auto">
          <a:xfrm>
            <a:off x="3157538" y="4695825"/>
            <a:ext cx="119062" cy="1476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22" name="Oval 31"/>
          <p:cNvSpPr>
            <a:spLocks noChangeArrowheads="1"/>
          </p:cNvSpPr>
          <p:nvPr/>
        </p:nvSpPr>
        <p:spPr bwMode="auto">
          <a:xfrm>
            <a:off x="3729038" y="4695825"/>
            <a:ext cx="119062" cy="1476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23" name="Line 32"/>
          <p:cNvSpPr>
            <a:spLocks noChangeShapeType="1"/>
          </p:cNvSpPr>
          <p:nvPr/>
        </p:nvSpPr>
        <p:spPr bwMode="auto">
          <a:xfrm flipH="1">
            <a:off x="3254375" y="4254500"/>
            <a:ext cx="222250" cy="452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24" name="Line 33"/>
          <p:cNvSpPr>
            <a:spLocks noChangeShapeType="1"/>
          </p:cNvSpPr>
          <p:nvPr/>
        </p:nvSpPr>
        <p:spPr bwMode="auto">
          <a:xfrm>
            <a:off x="3540125" y="4235450"/>
            <a:ext cx="222250" cy="4905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25" name="Text Box 34"/>
          <p:cNvSpPr txBox="1">
            <a:spLocks noChangeArrowheads="1"/>
          </p:cNvSpPr>
          <p:nvPr/>
        </p:nvSpPr>
        <p:spPr bwMode="auto">
          <a:xfrm>
            <a:off x="3540125" y="4687888"/>
            <a:ext cx="427038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3</a:t>
            </a:r>
          </a:p>
        </p:txBody>
      </p:sp>
      <p:sp>
        <p:nvSpPr>
          <p:cNvPr id="59426" name="Text Box 35"/>
          <p:cNvSpPr txBox="1">
            <a:spLocks noChangeArrowheads="1"/>
          </p:cNvSpPr>
          <p:nvPr/>
        </p:nvSpPr>
        <p:spPr bwMode="auto">
          <a:xfrm>
            <a:off x="2971800" y="4714875"/>
            <a:ext cx="4270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3</a:t>
            </a:r>
          </a:p>
        </p:txBody>
      </p:sp>
      <p:sp>
        <p:nvSpPr>
          <p:cNvPr id="59427" name="Oval 36"/>
          <p:cNvSpPr>
            <a:spLocks noChangeArrowheads="1"/>
          </p:cNvSpPr>
          <p:nvPr/>
        </p:nvSpPr>
        <p:spPr bwMode="auto">
          <a:xfrm>
            <a:off x="5008563" y="4078288"/>
            <a:ext cx="119062" cy="1492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28" name="Oval 37"/>
          <p:cNvSpPr>
            <a:spLocks noChangeArrowheads="1"/>
          </p:cNvSpPr>
          <p:nvPr/>
        </p:nvSpPr>
        <p:spPr bwMode="auto">
          <a:xfrm>
            <a:off x="4722813" y="4668838"/>
            <a:ext cx="120650" cy="14763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29" name="Oval 38"/>
          <p:cNvSpPr>
            <a:spLocks noChangeArrowheads="1"/>
          </p:cNvSpPr>
          <p:nvPr/>
        </p:nvSpPr>
        <p:spPr bwMode="auto">
          <a:xfrm>
            <a:off x="5294313" y="4668838"/>
            <a:ext cx="119062" cy="14763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30" name="Line 39"/>
          <p:cNvSpPr>
            <a:spLocks noChangeShapeType="1"/>
          </p:cNvSpPr>
          <p:nvPr/>
        </p:nvSpPr>
        <p:spPr bwMode="auto">
          <a:xfrm flipH="1">
            <a:off x="4821238" y="4227513"/>
            <a:ext cx="220662" cy="4524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31" name="Line 40"/>
          <p:cNvSpPr>
            <a:spLocks noChangeShapeType="1"/>
          </p:cNvSpPr>
          <p:nvPr/>
        </p:nvSpPr>
        <p:spPr bwMode="auto">
          <a:xfrm>
            <a:off x="5105400" y="4208463"/>
            <a:ext cx="222250" cy="4921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32" name="Text Box 41"/>
          <p:cNvSpPr txBox="1">
            <a:spLocks noChangeArrowheads="1"/>
          </p:cNvSpPr>
          <p:nvPr/>
        </p:nvSpPr>
        <p:spPr bwMode="auto">
          <a:xfrm>
            <a:off x="5105400" y="4660900"/>
            <a:ext cx="427038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5</a:t>
            </a:r>
          </a:p>
        </p:txBody>
      </p:sp>
      <p:sp>
        <p:nvSpPr>
          <p:cNvPr id="59433" name="Text Box 42"/>
          <p:cNvSpPr txBox="1">
            <a:spLocks noChangeArrowheads="1"/>
          </p:cNvSpPr>
          <p:nvPr/>
        </p:nvSpPr>
        <p:spPr bwMode="auto">
          <a:xfrm>
            <a:off x="4495800" y="4486275"/>
            <a:ext cx="33178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4</a:t>
            </a:r>
          </a:p>
        </p:txBody>
      </p:sp>
      <p:sp>
        <p:nvSpPr>
          <p:cNvPr id="59434" name="Oval 43"/>
          <p:cNvSpPr>
            <a:spLocks noChangeArrowheads="1"/>
          </p:cNvSpPr>
          <p:nvPr/>
        </p:nvSpPr>
        <p:spPr bwMode="auto">
          <a:xfrm>
            <a:off x="4438650" y="5259388"/>
            <a:ext cx="119063" cy="14763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35" name="Oval 44"/>
          <p:cNvSpPr>
            <a:spLocks noChangeArrowheads="1"/>
          </p:cNvSpPr>
          <p:nvPr/>
        </p:nvSpPr>
        <p:spPr bwMode="auto">
          <a:xfrm>
            <a:off x="5008563" y="5259388"/>
            <a:ext cx="119062" cy="14763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36" name="Line 45"/>
          <p:cNvSpPr>
            <a:spLocks noChangeShapeType="1"/>
          </p:cNvSpPr>
          <p:nvPr/>
        </p:nvSpPr>
        <p:spPr bwMode="auto">
          <a:xfrm flipH="1">
            <a:off x="4535488" y="4818063"/>
            <a:ext cx="222250" cy="4524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37" name="Line 46"/>
          <p:cNvSpPr>
            <a:spLocks noChangeShapeType="1"/>
          </p:cNvSpPr>
          <p:nvPr/>
        </p:nvSpPr>
        <p:spPr bwMode="auto">
          <a:xfrm>
            <a:off x="4821238" y="4799013"/>
            <a:ext cx="220662" cy="4905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38" name="Text Box 47"/>
          <p:cNvSpPr txBox="1">
            <a:spLocks noChangeArrowheads="1"/>
          </p:cNvSpPr>
          <p:nvPr/>
        </p:nvSpPr>
        <p:spPr bwMode="auto">
          <a:xfrm>
            <a:off x="4821238" y="5251450"/>
            <a:ext cx="425450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2</a:t>
            </a:r>
          </a:p>
        </p:txBody>
      </p:sp>
      <p:sp>
        <p:nvSpPr>
          <p:cNvPr id="59439" name="Text Box 48"/>
          <p:cNvSpPr txBox="1">
            <a:spLocks noChangeArrowheads="1"/>
          </p:cNvSpPr>
          <p:nvPr/>
        </p:nvSpPr>
        <p:spPr bwMode="auto">
          <a:xfrm>
            <a:off x="4191000" y="5248275"/>
            <a:ext cx="425450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2</a:t>
            </a:r>
          </a:p>
        </p:txBody>
      </p:sp>
      <p:sp>
        <p:nvSpPr>
          <p:cNvPr id="59440" name="Text Box 49"/>
          <p:cNvSpPr txBox="1">
            <a:spLocks noChangeArrowheads="1"/>
          </p:cNvSpPr>
          <p:nvPr/>
        </p:nvSpPr>
        <p:spPr bwMode="auto">
          <a:xfrm>
            <a:off x="4800600" y="3952875"/>
            <a:ext cx="427038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9</a:t>
            </a:r>
          </a:p>
        </p:txBody>
      </p:sp>
      <p:sp>
        <p:nvSpPr>
          <p:cNvPr id="59441" name="Text Box 50"/>
          <p:cNvSpPr txBox="1">
            <a:spLocks noChangeArrowheads="1"/>
          </p:cNvSpPr>
          <p:nvPr/>
        </p:nvSpPr>
        <p:spPr bwMode="auto">
          <a:xfrm>
            <a:off x="3200400" y="3952875"/>
            <a:ext cx="427038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6</a:t>
            </a:r>
          </a:p>
        </p:txBody>
      </p:sp>
      <p:sp>
        <p:nvSpPr>
          <p:cNvPr id="59442" name="AutoShape 51"/>
          <p:cNvSpPr>
            <a:spLocks noChangeArrowheads="1"/>
          </p:cNvSpPr>
          <p:nvPr/>
        </p:nvSpPr>
        <p:spPr bwMode="auto">
          <a:xfrm>
            <a:off x="4038600" y="4410075"/>
            <a:ext cx="363538" cy="4921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43" name="AutoShape 52"/>
          <p:cNvSpPr>
            <a:spLocks noChangeArrowheads="1"/>
          </p:cNvSpPr>
          <p:nvPr/>
        </p:nvSpPr>
        <p:spPr bwMode="auto">
          <a:xfrm>
            <a:off x="6261100" y="4205288"/>
            <a:ext cx="363538" cy="490537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44" name="Oval 53"/>
          <p:cNvSpPr>
            <a:spLocks noChangeArrowheads="1"/>
          </p:cNvSpPr>
          <p:nvPr/>
        </p:nvSpPr>
        <p:spPr bwMode="auto">
          <a:xfrm>
            <a:off x="7604125" y="3548063"/>
            <a:ext cx="119063" cy="14763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45" name="Oval 54"/>
          <p:cNvSpPr>
            <a:spLocks noChangeArrowheads="1"/>
          </p:cNvSpPr>
          <p:nvPr/>
        </p:nvSpPr>
        <p:spPr bwMode="auto">
          <a:xfrm>
            <a:off x="7034213" y="4235450"/>
            <a:ext cx="119062" cy="1492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46" name="Oval 55"/>
          <p:cNvSpPr>
            <a:spLocks noChangeArrowheads="1"/>
          </p:cNvSpPr>
          <p:nvPr/>
        </p:nvSpPr>
        <p:spPr bwMode="auto">
          <a:xfrm>
            <a:off x="8197850" y="4235450"/>
            <a:ext cx="119063" cy="1492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47" name="Oval 56"/>
          <p:cNvSpPr>
            <a:spLocks noChangeArrowheads="1"/>
          </p:cNvSpPr>
          <p:nvPr/>
        </p:nvSpPr>
        <p:spPr bwMode="auto">
          <a:xfrm>
            <a:off x="6748463" y="4826000"/>
            <a:ext cx="120650" cy="1476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48" name="Oval 57"/>
          <p:cNvSpPr>
            <a:spLocks noChangeArrowheads="1"/>
          </p:cNvSpPr>
          <p:nvPr/>
        </p:nvSpPr>
        <p:spPr bwMode="auto">
          <a:xfrm>
            <a:off x="7318375" y="4826000"/>
            <a:ext cx="120650" cy="1476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49" name="Oval 58"/>
          <p:cNvSpPr>
            <a:spLocks noChangeArrowheads="1"/>
          </p:cNvSpPr>
          <p:nvPr/>
        </p:nvSpPr>
        <p:spPr bwMode="auto">
          <a:xfrm>
            <a:off x="7866063" y="4826000"/>
            <a:ext cx="119062" cy="1476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50" name="Oval 59"/>
          <p:cNvSpPr>
            <a:spLocks noChangeArrowheads="1"/>
          </p:cNvSpPr>
          <p:nvPr/>
        </p:nvSpPr>
        <p:spPr bwMode="auto">
          <a:xfrm>
            <a:off x="8459788" y="4826000"/>
            <a:ext cx="119062" cy="1476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51" name="Line 60"/>
          <p:cNvSpPr>
            <a:spLocks noChangeShapeType="1"/>
          </p:cNvSpPr>
          <p:nvPr/>
        </p:nvSpPr>
        <p:spPr bwMode="auto">
          <a:xfrm flipH="1">
            <a:off x="7148513" y="3678238"/>
            <a:ext cx="457200" cy="5889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52" name="Line 61"/>
          <p:cNvSpPr>
            <a:spLocks noChangeShapeType="1"/>
          </p:cNvSpPr>
          <p:nvPr/>
        </p:nvSpPr>
        <p:spPr bwMode="auto">
          <a:xfrm>
            <a:off x="7700963" y="3678238"/>
            <a:ext cx="506412" cy="5889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53" name="Line 62"/>
          <p:cNvSpPr>
            <a:spLocks noChangeShapeType="1"/>
          </p:cNvSpPr>
          <p:nvPr/>
        </p:nvSpPr>
        <p:spPr bwMode="auto">
          <a:xfrm flipH="1">
            <a:off x="6846888" y="4386263"/>
            <a:ext cx="220662" cy="450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54" name="Line 63"/>
          <p:cNvSpPr>
            <a:spLocks noChangeShapeType="1"/>
          </p:cNvSpPr>
          <p:nvPr/>
        </p:nvSpPr>
        <p:spPr bwMode="auto">
          <a:xfrm>
            <a:off x="7131050" y="4365625"/>
            <a:ext cx="222250" cy="4921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55" name="Line 64"/>
          <p:cNvSpPr>
            <a:spLocks noChangeShapeType="1"/>
          </p:cNvSpPr>
          <p:nvPr/>
        </p:nvSpPr>
        <p:spPr bwMode="auto">
          <a:xfrm flipH="1">
            <a:off x="7970838" y="4386263"/>
            <a:ext cx="254000" cy="471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56" name="Line 65"/>
          <p:cNvSpPr>
            <a:spLocks noChangeShapeType="1"/>
          </p:cNvSpPr>
          <p:nvPr/>
        </p:nvSpPr>
        <p:spPr bwMode="auto">
          <a:xfrm>
            <a:off x="8288338" y="4365625"/>
            <a:ext cx="204787" cy="471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57" name="Oval 66"/>
          <p:cNvSpPr>
            <a:spLocks noChangeArrowheads="1"/>
          </p:cNvSpPr>
          <p:nvPr/>
        </p:nvSpPr>
        <p:spPr bwMode="auto">
          <a:xfrm>
            <a:off x="6464300" y="5534025"/>
            <a:ext cx="119063" cy="1476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58" name="Oval 67"/>
          <p:cNvSpPr>
            <a:spLocks noChangeArrowheads="1"/>
          </p:cNvSpPr>
          <p:nvPr/>
        </p:nvSpPr>
        <p:spPr bwMode="auto">
          <a:xfrm>
            <a:off x="7064375" y="5494338"/>
            <a:ext cx="119063" cy="14763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 b="1"/>
          </a:p>
        </p:txBody>
      </p:sp>
      <p:sp>
        <p:nvSpPr>
          <p:cNvPr id="59459" name="Line 68"/>
          <p:cNvSpPr>
            <a:spLocks noChangeShapeType="1"/>
          </p:cNvSpPr>
          <p:nvPr/>
        </p:nvSpPr>
        <p:spPr bwMode="auto">
          <a:xfrm flipH="1">
            <a:off x="6543675" y="4975225"/>
            <a:ext cx="254000" cy="5699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60" name="Line 69"/>
          <p:cNvSpPr>
            <a:spLocks noChangeShapeType="1"/>
          </p:cNvSpPr>
          <p:nvPr/>
        </p:nvSpPr>
        <p:spPr bwMode="auto">
          <a:xfrm>
            <a:off x="6846888" y="4916488"/>
            <a:ext cx="266700" cy="5905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461" name="Text Box 70"/>
          <p:cNvSpPr txBox="1">
            <a:spLocks noChangeArrowheads="1"/>
          </p:cNvSpPr>
          <p:nvPr/>
        </p:nvSpPr>
        <p:spPr bwMode="auto">
          <a:xfrm>
            <a:off x="8229600" y="4791075"/>
            <a:ext cx="427038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3</a:t>
            </a:r>
          </a:p>
        </p:txBody>
      </p:sp>
      <p:sp>
        <p:nvSpPr>
          <p:cNvPr id="59462" name="Text Box 71"/>
          <p:cNvSpPr txBox="1">
            <a:spLocks noChangeArrowheads="1"/>
          </p:cNvSpPr>
          <p:nvPr/>
        </p:nvSpPr>
        <p:spPr bwMode="auto">
          <a:xfrm>
            <a:off x="7696200" y="4791075"/>
            <a:ext cx="427038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3</a:t>
            </a:r>
          </a:p>
        </p:txBody>
      </p:sp>
      <p:sp>
        <p:nvSpPr>
          <p:cNvPr id="59463" name="Text Box 72"/>
          <p:cNvSpPr txBox="1">
            <a:spLocks noChangeArrowheads="1"/>
          </p:cNvSpPr>
          <p:nvPr/>
        </p:nvSpPr>
        <p:spPr bwMode="auto">
          <a:xfrm>
            <a:off x="7391400" y="4867275"/>
            <a:ext cx="425450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5</a:t>
            </a:r>
          </a:p>
        </p:txBody>
      </p:sp>
      <p:sp>
        <p:nvSpPr>
          <p:cNvPr id="59464" name="Text Box 73"/>
          <p:cNvSpPr txBox="1">
            <a:spLocks noChangeArrowheads="1"/>
          </p:cNvSpPr>
          <p:nvPr/>
        </p:nvSpPr>
        <p:spPr bwMode="auto">
          <a:xfrm>
            <a:off x="7162800" y="5476875"/>
            <a:ext cx="427038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2</a:t>
            </a:r>
          </a:p>
        </p:txBody>
      </p:sp>
      <p:sp>
        <p:nvSpPr>
          <p:cNvPr id="59465" name="Text Box 74"/>
          <p:cNvSpPr txBox="1">
            <a:spLocks noChangeArrowheads="1"/>
          </p:cNvSpPr>
          <p:nvPr/>
        </p:nvSpPr>
        <p:spPr bwMode="auto">
          <a:xfrm>
            <a:off x="6553200" y="5476875"/>
            <a:ext cx="425450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2</a:t>
            </a:r>
          </a:p>
        </p:txBody>
      </p:sp>
      <p:sp>
        <p:nvSpPr>
          <p:cNvPr id="59466" name="Text Box 75"/>
          <p:cNvSpPr txBox="1">
            <a:spLocks noChangeArrowheads="1"/>
          </p:cNvSpPr>
          <p:nvPr/>
        </p:nvSpPr>
        <p:spPr bwMode="auto">
          <a:xfrm>
            <a:off x="7540625" y="5486400"/>
            <a:ext cx="11715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 i="1">
                <a:solidFill>
                  <a:srgbClr val="008000"/>
                </a:solidFill>
                <a:latin typeface="Times New Roman" charset="0"/>
              </a:rPr>
              <a:t>W</a:t>
            </a:r>
            <a:r>
              <a:rPr kumimoji="0" lang="en-US" altLang="zh-CN" sz="1800" b="1">
                <a:solidFill>
                  <a:srgbClr val="008000"/>
                </a:solidFill>
                <a:latin typeface="Times New Roman" charset="0"/>
              </a:rPr>
              <a:t>(</a:t>
            </a:r>
            <a:r>
              <a:rPr kumimoji="0" lang="en-US" altLang="zh-CN" sz="1800" b="1" i="1">
                <a:solidFill>
                  <a:srgbClr val="008000"/>
                </a:solidFill>
                <a:latin typeface="Times New Roman" charset="0"/>
              </a:rPr>
              <a:t>T</a:t>
            </a:r>
            <a:r>
              <a:rPr kumimoji="0" lang="en-US" altLang="zh-CN" sz="1800" b="1">
                <a:solidFill>
                  <a:srgbClr val="008000"/>
                </a:solidFill>
                <a:latin typeface="Times New Roman" charset="0"/>
              </a:rPr>
              <a:t>)=34</a:t>
            </a:r>
          </a:p>
        </p:txBody>
      </p:sp>
      <p:sp>
        <p:nvSpPr>
          <p:cNvPr id="59467" name="Text Box 76"/>
          <p:cNvSpPr txBox="1">
            <a:spLocks noChangeArrowheads="1"/>
          </p:cNvSpPr>
          <p:nvPr/>
        </p:nvSpPr>
        <p:spPr bwMode="auto">
          <a:xfrm>
            <a:off x="8193088" y="4051300"/>
            <a:ext cx="42703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6</a:t>
            </a:r>
          </a:p>
        </p:txBody>
      </p:sp>
      <p:sp>
        <p:nvSpPr>
          <p:cNvPr id="59468" name="Text Box 77"/>
          <p:cNvSpPr txBox="1">
            <a:spLocks noChangeArrowheads="1"/>
          </p:cNvSpPr>
          <p:nvPr/>
        </p:nvSpPr>
        <p:spPr bwMode="auto">
          <a:xfrm>
            <a:off x="7315200" y="3419475"/>
            <a:ext cx="696913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15</a:t>
            </a:r>
          </a:p>
        </p:txBody>
      </p:sp>
      <p:sp>
        <p:nvSpPr>
          <p:cNvPr id="59469" name="Text Box 78"/>
          <p:cNvSpPr txBox="1">
            <a:spLocks noChangeArrowheads="1"/>
          </p:cNvSpPr>
          <p:nvPr/>
        </p:nvSpPr>
        <p:spPr bwMode="auto">
          <a:xfrm>
            <a:off x="6858000" y="4105275"/>
            <a:ext cx="4270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9</a:t>
            </a:r>
          </a:p>
        </p:txBody>
      </p:sp>
      <p:sp>
        <p:nvSpPr>
          <p:cNvPr id="59470" name="Text Box 79"/>
          <p:cNvSpPr txBox="1">
            <a:spLocks noChangeArrowheads="1"/>
          </p:cNvSpPr>
          <p:nvPr/>
        </p:nvSpPr>
        <p:spPr bwMode="auto">
          <a:xfrm>
            <a:off x="6553200" y="4638675"/>
            <a:ext cx="696913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en-US" altLang="zh-CN" sz="1800" b="1">
                <a:latin typeface="Times New Roman" charset="0"/>
              </a:rPr>
              <a:t>4</a:t>
            </a:r>
          </a:p>
        </p:txBody>
      </p:sp>
      <p:sp>
        <p:nvSpPr>
          <p:cNvPr id="59471" name="Text Box 80"/>
          <p:cNvSpPr txBox="1">
            <a:spLocks noChangeArrowheads="1"/>
          </p:cNvSpPr>
          <p:nvPr/>
        </p:nvSpPr>
        <p:spPr bwMode="auto">
          <a:xfrm>
            <a:off x="1704975" y="4610100"/>
            <a:ext cx="457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1800" b="1">
                <a:solidFill>
                  <a:schemeClr val="tx2"/>
                </a:solidFill>
                <a:latin typeface="Times New Roman" charset="0"/>
              </a:rPr>
              <a:t>1</a:t>
            </a:r>
          </a:p>
        </p:txBody>
      </p:sp>
      <p:sp>
        <p:nvSpPr>
          <p:cNvPr id="59472" name="Text Box 81"/>
          <p:cNvSpPr txBox="1">
            <a:spLocks noChangeArrowheads="1"/>
          </p:cNvSpPr>
          <p:nvPr/>
        </p:nvSpPr>
        <p:spPr bwMode="auto">
          <a:xfrm>
            <a:off x="4057650" y="4486275"/>
            <a:ext cx="4238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1800" b="1">
                <a:solidFill>
                  <a:schemeClr val="tx2"/>
                </a:solidFill>
                <a:latin typeface="Times New Roman" charset="0"/>
              </a:rPr>
              <a:t>2</a:t>
            </a:r>
          </a:p>
        </p:txBody>
      </p:sp>
      <p:sp>
        <p:nvSpPr>
          <p:cNvPr id="59473" name="Text Box 82"/>
          <p:cNvSpPr txBox="1">
            <a:spLocks noChangeArrowheads="1"/>
          </p:cNvSpPr>
          <p:nvPr/>
        </p:nvSpPr>
        <p:spPr bwMode="auto">
          <a:xfrm>
            <a:off x="6267450" y="4305300"/>
            <a:ext cx="609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1800" b="1">
                <a:solidFill>
                  <a:schemeClr val="tx2"/>
                </a:solidFill>
                <a:latin typeface="Times New Roman" charset="0"/>
              </a:rPr>
              <a:t>3</a:t>
            </a:r>
          </a:p>
        </p:txBody>
      </p: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24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charset="0"/>
              </a:rPr>
              <a:t>Huffman</a:t>
            </a:r>
            <a:r>
              <a:rPr lang="zh-CN" altLang="en-US" dirty="0">
                <a:latin typeface="Times New Roman" charset="0"/>
              </a:rPr>
              <a:t>编码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110144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28775"/>
            <a:ext cx="4681537" cy="4114800"/>
          </a:xfrm>
        </p:spPr>
        <p:txBody>
          <a:bodyPr/>
          <a:lstStyle/>
          <a:p>
            <a:pPr eaLnBrk="1" hangingPunct="1"/>
            <a:r>
              <a:rPr kumimoji="0" lang="zh-CN" altLang="en-US" sz="2800" b="1" dirty="0">
                <a:latin typeface="Times New Roman" charset="0"/>
              </a:rPr>
              <a:t>八个字符的传输问题</a:t>
            </a:r>
            <a:endParaRPr kumimoji="0" lang="zh-CN" altLang="en-US" sz="2800" b="1" dirty="0"/>
          </a:p>
          <a:p>
            <a:pPr lvl="1" algn="just" eaLnBrk="1" hangingPunct="1"/>
            <a:r>
              <a:rPr kumimoji="0" lang="zh-CN" altLang="en-US" b="1" dirty="0">
                <a:latin typeface="Times New Roman" charset="0"/>
              </a:rPr>
              <a:t>假设八个字符的频率如下：</a:t>
            </a:r>
            <a:endParaRPr kumimoji="0" lang="zh-CN" altLang="en-US" b="1" dirty="0"/>
          </a:p>
          <a:p>
            <a:pPr lvl="2" algn="just" eaLnBrk="1" hangingPunct="1"/>
            <a:r>
              <a:rPr kumimoji="0" lang="en-US" altLang="zh-CN" sz="2400" b="1" dirty="0">
                <a:latin typeface="Times New Roman" charset="0"/>
              </a:rPr>
              <a:t>0</a:t>
            </a:r>
            <a:r>
              <a:rPr kumimoji="0" lang="zh-CN" altLang="en-US" sz="2400" b="1" dirty="0">
                <a:latin typeface="Times New Roman" charset="0"/>
              </a:rPr>
              <a:t>：</a:t>
            </a:r>
            <a:r>
              <a:rPr kumimoji="0" lang="en-US" altLang="zh-CN" sz="2400" b="1" dirty="0">
                <a:latin typeface="Times New Roman" charset="0"/>
              </a:rPr>
              <a:t>25%   1: 20%   </a:t>
            </a:r>
          </a:p>
          <a:p>
            <a:pPr lvl="2" algn="just" eaLnBrk="1" hangingPunct="1"/>
            <a:r>
              <a:rPr kumimoji="0" lang="en-US" altLang="zh-CN" sz="2400" b="1" dirty="0">
                <a:latin typeface="Times New Roman" charset="0"/>
              </a:rPr>
              <a:t>2: 15%     3: 10%</a:t>
            </a:r>
          </a:p>
          <a:p>
            <a:pPr lvl="2" algn="just" eaLnBrk="1" hangingPunct="1"/>
            <a:r>
              <a:rPr kumimoji="0" lang="en-US" altLang="zh-CN" sz="2400" b="1" dirty="0">
                <a:latin typeface="Times New Roman" charset="0"/>
              </a:rPr>
              <a:t>4: 10%     5: 10%  </a:t>
            </a:r>
          </a:p>
          <a:p>
            <a:pPr lvl="2" algn="just" eaLnBrk="1" hangingPunct="1"/>
            <a:r>
              <a:rPr kumimoji="0" lang="en-US" altLang="zh-CN" sz="2400" b="1" dirty="0">
                <a:latin typeface="Times New Roman" charset="0"/>
              </a:rPr>
              <a:t>6: 5%       7: 5%</a:t>
            </a:r>
          </a:p>
          <a:p>
            <a:pPr lvl="1" algn="just" eaLnBrk="1" hangingPunct="1"/>
            <a:r>
              <a:rPr kumimoji="0" lang="zh-CN" altLang="en-US" b="1" dirty="0">
                <a:latin typeface="Times New Roman" charset="0"/>
              </a:rPr>
              <a:t>则对应的权为：</a:t>
            </a:r>
          </a:p>
          <a:p>
            <a:pPr lvl="2" algn="just"/>
            <a:r>
              <a:rPr lang="en-US" altLang="zh-CN" sz="2400" dirty="0">
                <a:latin typeface="Times New Roman" charset="0"/>
              </a:rPr>
              <a:t>25,20,15,10,10,10,5,5</a:t>
            </a:r>
            <a:r>
              <a:rPr lang="en-US" altLang="zh-CN" sz="2400" dirty="0"/>
              <a:t> </a:t>
            </a:r>
          </a:p>
          <a:p>
            <a:pPr lvl="2" algn="just" eaLnBrk="1" hangingPunct="1"/>
            <a:endParaRPr kumimoji="0" lang="en-US" altLang="zh-CN" sz="2400" b="1" dirty="0"/>
          </a:p>
          <a:p>
            <a:pPr lvl="1" eaLnBrk="1" hangingPunct="1"/>
            <a:endParaRPr kumimoji="0" lang="en-US" altLang="zh-CN" dirty="0"/>
          </a:p>
        </p:txBody>
      </p:sp>
      <p:grpSp>
        <p:nvGrpSpPr>
          <p:cNvPr id="5" name="组合 4"/>
          <p:cNvGrpSpPr/>
          <p:nvPr/>
        </p:nvGrpSpPr>
        <p:grpSpPr>
          <a:xfrm>
            <a:off x="4499992" y="2274681"/>
            <a:ext cx="4103687" cy="3459162"/>
            <a:chOff x="4500563" y="2640013"/>
            <a:chExt cx="4103687" cy="3459162"/>
          </a:xfrm>
        </p:grpSpPr>
        <p:sp>
          <p:nvSpPr>
            <p:cNvPr id="61494" name="Text Box 55"/>
            <p:cNvSpPr txBox="1">
              <a:spLocks noChangeArrowheads="1"/>
            </p:cNvSpPr>
            <p:nvPr/>
          </p:nvSpPr>
          <p:spPr bwMode="auto">
            <a:xfrm>
              <a:off x="4500563" y="5661025"/>
              <a:ext cx="803275" cy="438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1800" b="1" dirty="0">
                  <a:solidFill>
                    <a:srgbClr val="0000FF"/>
                  </a:solidFill>
                  <a:latin typeface="Times New Roman" charset="0"/>
                </a:rPr>
                <a:t>00000</a:t>
              </a: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4716463" y="2640013"/>
              <a:ext cx="3887787" cy="3438525"/>
              <a:chOff x="4716463" y="2640013"/>
              <a:chExt cx="3887787" cy="3438525"/>
            </a:xfrm>
          </p:grpSpPr>
          <p:sp>
            <p:nvSpPr>
              <p:cNvPr id="61443" name="Oval 4"/>
              <p:cNvSpPr>
                <a:spLocks noChangeArrowheads="1"/>
              </p:cNvSpPr>
              <p:nvPr/>
            </p:nvSpPr>
            <p:spPr bwMode="auto">
              <a:xfrm>
                <a:off x="6881813" y="2640013"/>
                <a:ext cx="103187" cy="12223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1800" b="1"/>
              </a:p>
            </p:txBody>
          </p:sp>
          <p:sp>
            <p:nvSpPr>
              <p:cNvPr id="61444" name="Oval 5"/>
              <p:cNvSpPr>
                <a:spLocks noChangeArrowheads="1"/>
              </p:cNvSpPr>
              <p:nvPr/>
            </p:nvSpPr>
            <p:spPr bwMode="auto">
              <a:xfrm>
                <a:off x="5999163" y="3240088"/>
                <a:ext cx="104775" cy="123825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1800" b="1"/>
              </a:p>
            </p:txBody>
          </p:sp>
          <p:sp>
            <p:nvSpPr>
              <p:cNvPr id="61445" name="Oval 6"/>
              <p:cNvSpPr>
                <a:spLocks noChangeArrowheads="1"/>
              </p:cNvSpPr>
              <p:nvPr/>
            </p:nvSpPr>
            <p:spPr bwMode="auto">
              <a:xfrm>
                <a:off x="7666038" y="3192463"/>
                <a:ext cx="104775" cy="12223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1800" b="1"/>
              </a:p>
            </p:txBody>
          </p:sp>
          <p:sp>
            <p:nvSpPr>
              <p:cNvPr id="61446" name="Oval 7"/>
              <p:cNvSpPr>
                <a:spLocks noChangeArrowheads="1"/>
              </p:cNvSpPr>
              <p:nvPr/>
            </p:nvSpPr>
            <p:spPr bwMode="auto">
              <a:xfrm>
                <a:off x="5599113" y="3940175"/>
                <a:ext cx="104775" cy="12223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1800" b="1"/>
              </a:p>
            </p:txBody>
          </p:sp>
          <p:sp>
            <p:nvSpPr>
              <p:cNvPr id="61447" name="Oval 8"/>
              <p:cNvSpPr>
                <a:spLocks noChangeArrowheads="1"/>
              </p:cNvSpPr>
              <p:nvPr/>
            </p:nvSpPr>
            <p:spPr bwMode="auto">
              <a:xfrm>
                <a:off x="6345238" y="3875088"/>
                <a:ext cx="104775" cy="12223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1800" b="1"/>
              </a:p>
            </p:txBody>
          </p:sp>
          <p:sp>
            <p:nvSpPr>
              <p:cNvPr id="61448" name="Oval 9"/>
              <p:cNvSpPr>
                <a:spLocks noChangeArrowheads="1"/>
              </p:cNvSpPr>
              <p:nvPr/>
            </p:nvSpPr>
            <p:spPr bwMode="auto">
              <a:xfrm>
                <a:off x="8078788" y="3841750"/>
                <a:ext cx="103187" cy="12223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1800" b="1"/>
              </a:p>
            </p:txBody>
          </p:sp>
          <p:sp>
            <p:nvSpPr>
              <p:cNvPr id="61449" name="Oval 10"/>
              <p:cNvSpPr>
                <a:spLocks noChangeArrowheads="1"/>
              </p:cNvSpPr>
              <p:nvPr/>
            </p:nvSpPr>
            <p:spPr bwMode="auto">
              <a:xfrm>
                <a:off x="7358063" y="3841750"/>
                <a:ext cx="104775" cy="12223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1800" b="1"/>
              </a:p>
            </p:txBody>
          </p:sp>
          <p:sp>
            <p:nvSpPr>
              <p:cNvPr id="61450" name="Oval 11"/>
              <p:cNvSpPr>
                <a:spLocks noChangeArrowheads="1"/>
              </p:cNvSpPr>
              <p:nvPr/>
            </p:nvSpPr>
            <p:spPr bwMode="auto">
              <a:xfrm>
                <a:off x="7107238" y="4524375"/>
                <a:ext cx="103187" cy="12223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1800" b="1"/>
              </a:p>
            </p:txBody>
          </p:sp>
          <p:sp>
            <p:nvSpPr>
              <p:cNvPr id="61451" name="Oval 12"/>
              <p:cNvSpPr>
                <a:spLocks noChangeArrowheads="1"/>
              </p:cNvSpPr>
              <p:nvPr/>
            </p:nvSpPr>
            <p:spPr bwMode="auto">
              <a:xfrm>
                <a:off x="7675563" y="4475163"/>
                <a:ext cx="104775" cy="123825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1800" b="1"/>
              </a:p>
            </p:txBody>
          </p:sp>
          <p:sp>
            <p:nvSpPr>
              <p:cNvPr id="61452" name="Oval 13"/>
              <p:cNvSpPr>
                <a:spLocks noChangeArrowheads="1"/>
              </p:cNvSpPr>
              <p:nvPr/>
            </p:nvSpPr>
            <p:spPr bwMode="auto">
              <a:xfrm>
                <a:off x="5335588" y="4475163"/>
                <a:ext cx="103187" cy="123825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1800" b="1"/>
              </a:p>
            </p:txBody>
          </p:sp>
          <p:sp>
            <p:nvSpPr>
              <p:cNvPr id="61453" name="Oval 14"/>
              <p:cNvSpPr>
                <a:spLocks noChangeArrowheads="1"/>
              </p:cNvSpPr>
              <p:nvPr/>
            </p:nvSpPr>
            <p:spPr bwMode="auto">
              <a:xfrm>
                <a:off x="5181600" y="4946650"/>
                <a:ext cx="104775" cy="12223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1800" b="1"/>
              </a:p>
            </p:txBody>
          </p:sp>
          <p:sp>
            <p:nvSpPr>
              <p:cNvPr id="61454" name="Oval 15"/>
              <p:cNvSpPr>
                <a:spLocks noChangeArrowheads="1"/>
              </p:cNvSpPr>
              <p:nvPr/>
            </p:nvSpPr>
            <p:spPr bwMode="auto">
              <a:xfrm>
                <a:off x="5000625" y="5532438"/>
                <a:ext cx="104775" cy="12223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1800" b="1"/>
              </a:p>
            </p:txBody>
          </p:sp>
          <p:sp>
            <p:nvSpPr>
              <p:cNvPr id="61455" name="Oval 16"/>
              <p:cNvSpPr>
                <a:spLocks noChangeArrowheads="1"/>
              </p:cNvSpPr>
              <p:nvPr/>
            </p:nvSpPr>
            <p:spPr bwMode="auto">
              <a:xfrm>
                <a:off x="5929313" y="4475163"/>
                <a:ext cx="104775" cy="123825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1800" b="1"/>
              </a:p>
            </p:txBody>
          </p:sp>
          <p:sp>
            <p:nvSpPr>
              <p:cNvPr id="61456" name="Oval 17"/>
              <p:cNvSpPr>
                <a:spLocks noChangeArrowheads="1"/>
              </p:cNvSpPr>
              <p:nvPr/>
            </p:nvSpPr>
            <p:spPr bwMode="auto">
              <a:xfrm>
                <a:off x="5694363" y="4979988"/>
                <a:ext cx="104775" cy="12223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1800" b="1"/>
              </a:p>
            </p:txBody>
          </p:sp>
          <p:sp>
            <p:nvSpPr>
              <p:cNvPr id="61457" name="Oval 18"/>
              <p:cNvSpPr>
                <a:spLocks noChangeArrowheads="1"/>
              </p:cNvSpPr>
              <p:nvPr/>
            </p:nvSpPr>
            <p:spPr bwMode="auto">
              <a:xfrm>
                <a:off x="5513388" y="5564188"/>
                <a:ext cx="104775" cy="12223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1800" b="1"/>
              </a:p>
            </p:txBody>
          </p:sp>
          <p:sp>
            <p:nvSpPr>
              <p:cNvPr id="61458" name="Line 19"/>
              <p:cNvSpPr>
                <a:spLocks noChangeShapeType="1"/>
              </p:cNvSpPr>
              <p:nvPr/>
            </p:nvSpPr>
            <p:spPr bwMode="auto">
              <a:xfrm flipH="1">
                <a:off x="6096000" y="2736850"/>
                <a:ext cx="788988" cy="5365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59" name="Line 20"/>
              <p:cNvSpPr>
                <a:spLocks noChangeShapeType="1"/>
              </p:cNvSpPr>
              <p:nvPr/>
            </p:nvSpPr>
            <p:spPr bwMode="auto">
              <a:xfrm>
                <a:off x="6983413" y="2705100"/>
                <a:ext cx="704850" cy="5349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0" name="Line 21"/>
              <p:cNvSpPr>
                <a:spLocks noChangeShapeType="1"/>
              </p:cNvSpPr>
              <p:nvPr/>
            </p:nvSpPr>
            <p:spPr bwMode="auto">
              <a:xfrm flipH="1">
                <a:off x="5680075" y="3354388"/>
                <a:ext cx="346075" cy="61753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1" name="Line 22"/>
              <p:cNvSpPr>
                <a:spLocks noChangeShapeType="1"/>
              </p:cNvSpPr>
              <p:nvPr/>
            </p:nvSpPr>
            <p:spPr bwMode="auto">
              <a:xfrm>
                <a:off x="6096000" y="3305175"/>
                <a:ext cx="290513" cy="60166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2" name="Line 23"/>
              <p:cNvSpPr>
                <a:spLocks noChangeShapeType="1"/>
              </p:cNvSpPr>
              <p:nvPr/>
            </p:nvSpPr>
            <p:spPr bwMode="auto">
              <a:xfrm flipH="1">
                <a:off x="7426325" y="3305175"/>
                <a:ext cx="261938" cy="5365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3" name="Line 24"/>
              <p:cNvSpPr>
                <a:spLocks noChangeShapeType="1"/>
              </p:cNvSpPr>
              <p:nvPr/>
            </p:nvSpPr>
            <p:spPr bwMode="auto">
              <a:xfrm>
                <a:off x="7758113" y="3273425"/>
                <a:ext cx="360362" cy="60166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4" name="Line 25"/>
              <p:cNvSpPr>
                <a:spLocks noChangeShapeType="1"/>
              </p:cNvSpPr>
              <p:nvPr/>
            </p:nvSpPr>
            <p:spPr bwMode="auto">
              <a:xfrm flipH="1">
                <a:off x="5430838" y="4070350"/>
                <a:ext cx="206375" cy="4222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5" name="Line 26"/>
              <p:cNvSpPr>
                <a:spLocks noChangeShapeType="1"/>
              </p:cNvSpPr>
              <p:nvPr/>
            </p:nvSpPr>
            <p:spPr bwMode="auto">
              <a:xfrm flipH="1">
                <a:off x="5249863" y="4605338"/>
                <a:ext cx="111125" cy="34131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6" name="Line 27"/>
              <p:cNvSpPr>
                <a:spLocks noChangeShapeType="1"/>
              </p:cNvSpPr>
              <p:nvPr/>
            </p:nvSpPr>
            <p:spPr bwMode="auto">
              <a:xfrm flipH="1">
                <a:off x="5070475" y="5060950"/>
                <a:ext cx="138113" cy="48736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7" name="Line 28"/>
              <p:cNvSpPr>
                <a:spLocks noChangeShapeType="1"/>
              </p:cNvSpPr>
              <p:nvPr/>
            </p:nvSpPr>
            <p:spPr bwMode="auto">
              <a:xfrm>
                <a:off x="5708650" y="4052888"/>
                <a:ext cx="249238" cy="43973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8" name="Line 29"/>
              <p:cNvSpPr>
                <a:spLocks noChangeShapeType="1"/>
              </p:cNvSpPr>
              <p:nvPr/>
            </p:nvSpPr>
            <p:spPr bwMode="auto">
              <a:xfrm>
                <a:off x="5430838" y="4573588"/>
                <a:ext cx="290512" cy="45561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69" name="Line 30"/>
              <p:cNvSpPr>
                <a:spLocks noChangeShapeType="1"/>
              </p:cNvSpPr>
              <p:nvPr/>
            </p:nvSpPr>
            <p:spPr bwMode="auto">
              <a:xfrm>
                <a:off x="5278438" y="5045075"/>
                <a:ext cx="290512" cy="55245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70" name="Line 31"/>
              <p:cNvSpPr>
                <a:spLocks noChangeShapeType="1"/>
              </p:cNvSpPr>
              <p:nvPr/>
            </p:nvSpPr>
            <p:spPr bwMode="auto">
              <a:xfrm flipH="1">
                <a:off x="7177088" y="3956050"/>
                <a:ext cx="206375" cy="60166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71" name="Line 32"/>
              <p:cNvSpPr>
                <a:spLocks noChangeShapeType="1"/>
              </p:cNvSpPr>
              <p:nvPr/>
            </p:nvSpPr>
            <p:spPr bwMode="auto">
              <a:xfrm>
                <a:off x="7453313" y="3971925"/>
                <a:ext cx="263525" cy="5365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72" name="Text Box 33"/>
              <p:cNvSpPr txBox="1">
                <a:spLocks noChangeArrowheads="1"/>
              </p:cNvSpPr>
              <p:nvPr/>
            </p:nvSpPr>
            <p:spPr bwMode="auto">
              <a:xfrm>
                <a:off x="8001000" y="3581400"/>
                <a:ext cx="541338" cy="552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solidFill>
                      <a:srgbClr val="FF0000"/>
                    </a:solidFill>
                    <a:latin typeface="Times New Roman" charset="0"/>
                  </a:rPr>
                  <a:t>20</a:t>
                </a:r>
              </a:p>
            </p:txBody>
          </p:sp>
          <p:sp>
            <p:nvSpPr>
              <p:cNvPr id="61473" name="Text Box 34"/>
              <p:cNvSpPr txBox="1">
                <a:spLocks noChangeArrowheads="1"/>
              </p:cNvSpPr>
              <p:nvPr/>
            </p:nvSpPr>
            <p:spPr bwMode="auto">
              <a:xfrm>
                <a:off x="7391400" y="4267200"/>
                <a:ext cx="541338" cy="552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solidFill>
                      <a:srgbClr val="FF0000"/>
                    </a:solidFill>
                    <a:latin typeface="Times New Roman" charset="0"/>
                  </a:rPr>
                  <a:t>10</a:t>
                </a:r>
              </a:p>
            </p:txBody>
          </p:sp>
          <p:sp>
            <p:nvSpPr>
              <p:cNvPr id="61474" name="Text Box 35"/>
              <p:cNvSpPr txBox="1">
                <a:spLocks noChangeArrowheads="1"/>
              </p:cNvSpPr>
              <p:nvPr/>
            </p:nvSpPr>
            <p:spPr bwMode="auto">
              <a:xfrm>
                <a:off x="6934200" y="4267200"/>
                <a:ext cx="541338" cy="552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solidFill>
                      <a:srgbClr val="FF0000"/>
                    </a:solidFill>
                    <a:latin typeface="Times New Roman" charset="0"/>
                  </a:rPr>
                  <a:t>10</a:t>
                </a:r>
              </a:p>
            </p:txBody>
          </p:sp>
          <p:sp>
            <p:nvSpPr>
              <p:cNvPr id="61475" name="Text Box 36"/>
              <p:cNvSpPr txBox="1">
                <a:spLocks noChangeArrowheads="1"/>
              </p:cNvSpPr>
              <p:nvPr/>
            </p:nvSpPr>
            <p:spPr bwMode="auto">
              <a:xfrm>
                <a:off x="6011863" y="3860800"/>
                <a:ext cx="541337" cy="552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solidFill>
                      <a:srgbClr val="FF0000"/>
                    </a:solidFill>
                    <a:latin typeface="Times New Roman" charset="0"/>
                  </a:rPr>
                  <a:t>25</a:t>
                </a:r>
              </a:p>
            </p:txBody>
          </p:sp>
          <p:sp>
            <p:nvSpPr>
              <p:cNvPr id="61476" name="Text Box 37"/>
              <p:cNvSpPr txBox="1">
                <a:spLocks noChangeArrowheads="1"/>
              </p:cNvSpPr>
              <p:nvPr/>
            </p:nvSpPr>
            <p:spPr bwMode="auto">
              <a:xfrm>
                <a:off x="5651500" y="4508500"/>
                <a:ext cx="457200" cy="4587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solidFill>
                      <a:srgbClr val="FF0000"/>
                    </a:solidFill>
                    <a:latin typeface="Times New Roman" charset="0"/>
                  </a:rPr>
                  <a:t>15</a:t>
                </a:r>
              </a:p>
            </p:txBody>
          </p:sp>
          <p:sp>
            <p:nvSpPr>
              <p:cNvPr id="61477" name="Text Box 38"/>
              <p:cNvSpPr txBox="1">
                <a:spLocks noChangeArrowheads="1"/>
              </p:cNvSpPr>
              <p:nvPr/>
            </p:nvSpPr>
            <p:spPr bwMode="auto">
              <a:xfrm>
                <a:off x="5364163" y="4868863"/>
                <a:ext cx="541337" cy="552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solidFill>
                      <a:srgbClr val="FF0000"/>
                    </a:solidFill>
                    <a:latin typeface="Times New Roman" charset="0"/>
                  </a:rPr>
                  <a:t>10</a:t>
                </a:r>
              </a:p>
            </p:txBody>
          </p:sp>
          <p:sp>
            <p:nvSpPr>
              <p:cNvPr id="61478" name="Text Box 39"/>
              <p:cNvSpPr txBox="1">
                <a:spLocks noChangeArrowheads="1"/>
              </p:cNvSpPr>
              <p:nvPr/>
            </p:nvSpPr>
            <p:spPr bwMode="auto">
              <a:xfrm>
                <a:off x="5257800" y="5410200"/>
                <a:ext cx="541338" cy="552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solidFill>
                      <a:srgbClr val="FF0000"/>
                    </a:solidFill>
                    <a:latin typeface="Times New Roman" charset="0"/>
                  </a:rPr>
                  <a:t>5</a:t>
                </a:r>
              </a:p>
            </p:txBody>
          </p:sp>
          <p:sp>
            <p:nvSpPr>
              <p:cNvPr id="61479" name="Text Box 40"/>
              <p:cNvSpPr txBox="1">
                <a:spLocks noChangeArrowheads="1"/>
              </p:cNvSpPr>
              <p:nvPr/>
            </p:nvSpPr>
            <p:spPr bwMode="auto">
              <a:xfrm>
                <a:off x="4716463" y="5445125"/>
                <a:ext cx="539750" cy="552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solidFill>
                      <a:srgbClr val="FF0000"/>
                    </a:solidFill>
                    <a:latin typeface="Times New Roman" charset="0"/>
                  </a:rPr>
                  <a:t>5</a:t>
                </a:r>
              </a:p>
            </p:txBody>
          </p:sp>
          <p:sp>
            <p:nvSpPr>
              <p:cNvPr id="61480" name="Text Box 41"/>
              <p:cNvSpPr txBox="1">
                <a:spLocks noChangeArrowheads="1"/>
              </p:cNvSpPr>
              <p:nvPr/>
            </p:nvSpPr>
            <p:spPr bwMode="auto">
              <a:xfrm>
                <a:off x="7467600" y="3962400"/>
                <a:ext cx="685800" cy="649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latin typeface="Times New Roman" charset="0"/>
                  </a:rPr>
                  <a:t>1</a:t>
                </a:r>
              </a:p>
            </p:txBody>
          </p:sp>
          <p:sp>
            <p:nvSpPr>
              <p:cNvPr id="61481" name="Text Box 42"/>
              <p:cNvSpPr txBox="1">
                <a:spLocks noChangeArrowheads="1"/>
              </p:cNvSpPr>
              <p:nvPr/>
            </p:nvSpPr>
            <p:spPr bwMode="auto">
              <a:xfrm>
                <a:off x="5334000" y="5105400"/>
                <a:ext cx="679450" cy="649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latin typeface="Times New Roman" charset="0"/>
                  </a:rPr>
                  <a:t>1</a:t>
                </a:r>
              </a:p>
            </p:txBody>
          </p:sp>
          <p:sp>
            <p:nvSpPr>
              <p:cNvPr id="61482" name="Text Box 43"/>
              <p:cNvSpPr txBox="1">
                <a:spLocks noChangeArrowheads="1"/>
              </p:cNvSpPr>
              <p:nvPr/>
            </p:nvSpPr>
            <p:spPr bwMode="auto">
              <a:xfrm>
                <a:off x="4864100" y="5076825"/>
                <a:ext cx="679450" cy="650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latin typeface="Times New Roman" charset="0"/>
                  </a:rPr>
                  <a:t>0</a:t>
                </a:r>
              </a:p>
            </p:txBody>
          </p:sp>
          <p:sp>
            <p:nvSpPr>
              <p:cNvPr id="61483" name="Text Box 44"/>
              <p:cNvSpPr txBox="1">
                <a:spLocks noChangeArrowheads="1"/>
              </p:cNvSpPr>
              <p:nvPr/>
            </p:nvSpPr>
            <p:spPr bwMode="auto">
              <a:xfrm>
                <a:off x="5435600" y="4508500"/>
                <a:ext cx="463550" cy="403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 dirty="0">
                    <a:latin typeface="Times New Roman" charset="0"/>
                  </a:rPr>
                  <a:t>1</a:t>
                </a:r>
              </a:p>
            </p:txBody>
          </p:sp>
          <p:sp>
            <p:nvSpPr>
              <p:cNvPr id="61484" name="Text Box 45"/>
              <p:cNvSpPr txBox="1">
                <a:spLocks noChangeArrowheads="1"/>
              </p:cNvSpPr>
              <p:nvPr/>
            </p:nvSpPr>
            <p:spPr bwMode="auto">
              <a:xfrm>
                <a:off x="5003800" y="4508500"/>
                <a:ext cx="288925" cy="4508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latin typeface="Times New Roman" charset="0"/>
                  </a:rPr>
                  <a:t>0</a:t>
                </a:r>
              </a:p>
            </p:txBody>
          </p:sp>
          <p:sp>
            <p:nvSpPr>
              <p:cNvPr id="61485" name="Text Box 46"/>
              <p:cNvSpPr txBox="1">
                <a:spLocks noChangeArrowheads="1"/>
              </p:cNvSpPr>
              <p:nvPr/>
            </p:nvSpPr>
            <p:spPr bwMode="auto">
              <a:xfrm>
                <a:off x="5795963" y="4076700"/>
                <a:ext cx="288925" cy="431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latin typeface="Times New Roman" charset="0"/>
                  </a:rPr>
                  <a:t>1</a:t>
                </a:r>
              </a:p>
            </p:txBody>
          </p:sp>
          <p:sp>
            <p:nvSpPr>
              <p:cNvPr id="61486" name="Text Box 47"/>
              <p:cNvSpPr txBox="1">
                <a:spLocks noChangeArrowheads="1"/>
              </p:cNvSpPr>
              <p:nvPr/>
            </p:nvSpPr>
            <p:spPr bwMode="auto">
              <a:xfrm>
                <a:off x="5334000" y="4038600"/>
                <a:ext cx="679450" cy="650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latin typeface="Times New Roman" charset="0"/>
                  </a:rPr>
                  <a:t>0</a:t>
                </a:r>
              </a:p>
            </p:txBody>
          </p:sp>
          <p:sp>
            <p:nvSpPr>
              <p:cNvPr id="61487" name="Text Box 48"/>
              <p:cNvSpPr txBox="1">
                <a:spLocks noChangeArrowheads="1"/>
              </p:cNvSpPr>
              <p:nvPr/>
            </p:nvSpPr>
            <p:spPr bwMode="auto">
              <a:xfrm>
                <a:off x="6156325" y="3357563"/>
                <a:ext cx="404813" cy="4111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 dirty="0">
                    <a:latin typeface="Times New Roman" charset="0"/>
                  </a:rPr>
                  <a:t>1</a:t>
                </a:r>
              </a:p>
            </p:txBody>
          </p:sp>
          <p:sp>
            <p:nvSpPr>
              <p:cNvPr id="61488" name="Text Box 49"/>
              <p:cNvSpPr txBox="1">
                <a:spLocks noChangeArrowheads="1"/>
              </p:cNvSpPr>
              <p:nvPr/>
            </p:nvSpPr>
            <p:spPr bwMode="auto">
              <a:xfrm>
                <a:off x="5638800" y="3429000"/>
                <a:ext cx="635000" cy="650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latin typeface="Times New Roman" charset="0"/>
                  </a:rPr>
                  <a:t>0</a:t>
                </a:r>
              </a:p>
            </p:txBody>
          </p:sp>
          <p:sp>
            <p:nvSpPr>
              <p:cNvPr id="61489" name="Text Box 50"/>
              <p:cNvSpPr txBox="1">
                <a:spLocks noChangeArrowheads="1"/>
              </p:cNvSpPr>
              <p:nvPr/>
            </p:nvSpPr>
            <p:spPr bwMode="auto">
              <a:xfrm>
                <a:off x="7308850" y="2781300"/>
                <a:ext cx="2286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latin typeface="Times New Roman" charset="0"/>
                  </a:rPr>
                  <a:t>1</a:t>
                </a:r>
              </a:p>
            </p:txBody>
          </p:sp>
          <p:sp>
            <p:nvSpPr>
              <p:cNvPr id="61490" name="Text Box 51"/>
              <p:cNvSpPr txBox="1">
                <a:spLocks noChangeArrowheads="1"/>
              </p:cNvSpPr>
              <p:nvPr/>
            </p:nvSpPr>
            <p:spPr bwMode="auto">
              <a:xfrm>
                <a:off x="6156325" y="2708275"/>
                <a:ext cx="503238" cy="360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latin typeface="Times New Roman" charset="0"/>
                  </a:rPr>
                  <a:t>0</a:t>
                </a:r>
              </a:p>
            </p:txBody>
          </p:sp>
          <p:sp>
            <p:nvSpPr>
              <p:cNvPr id="61491" name="Text Box 52"/>
              <p:cNvSpPr txBox="1">
                <a:spLocks noChangeArrowheads="1"/>
              </p:cNvSpPr>
              <p:nvPr/>
            </p:nvSpPr>
            <p:spPr bwMode="auto">
              <a:xfrm>
                <a:off x="7815263" y="3289300"/>
                <a:ext cx="681037" cy="650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latin typeface="Times New Roman" charset="0"/>
                  </a:rPr>
                  <a:t>1</a:t>
                </a:r>
              </a:p>
            </p:txBody>
          </p:sp>
          <p:sp>
            <p:nvSpPr>
              <p:cNvPr id="61492" name="Text Box 53"/>
              <p:cNvSpPr txBox="1">
                <a:spLocks noChangeArrowheads="1"/>
              </p:cNvSpPr>
              <p:nvPr/>
            </p:nvSpPr>
            <p:spPr bwMode="auto">
              <a:xfrm>
                <a:off x="7086600" y="4038600"/>
                <a:ext cx="679450" cy="650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latin typeface="Times New Roman" charset="0"/>
                  </a:rPr>
                  <a:t>0</a:t>
                </a:r>
              </a:p>
            </p:txBody>
          </p:sp>
          <p:sp>
            <p:nvSpPr>
              <p:cNvPr id="61493" name="Text Box 54"/>
              <p:cNvSpPr txBox="1">
                <a:spLocks noChangeArrowheads="1"/>
              </p:cNvSpPr>
              <p:nvPr/>
            </p:nvSpPr>
            <p:spPr bwMode="auto">
              <a:xfrm>
                <a:off x="7308850" y="3429000"/>
                <a:ext cx="477838" cy="411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latin typeface="Times New Roman" charset="0"/>
                  </a:rPr>
                  <a:t>0</a:t>
                </a:r>
              </a:p>
            </p:txBody>
          </p:sp>
          <p:sp>
            <p:nvSpPr>
              <p:cNvPr id="61495" name="Text Box 56"/>
              <p:cNvSpPr txBox="1">
                <a:spLocks noChangeArrowheads="1"/>
              </p:cNvSpPr>
              <p:nvPr/>
            </p:nvSpPr>
            <p:spPr bwMode="auto">
              <a:xfrm>
                <a:off x="5257800" y="5638800"/>
                <a:ext cx="803275" cy="439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solidFill>
                      <a:srgbClr val="0000FF"/>
                    </a:solidFill>
                    <a:latin typeface="Times New Roman" charset="0"/>
                  </a:rPr>
                  <a:t>00001</a:t>
                </a:r>
              </a:p>
            </p:txBody>
          </p:sp>
          <p:sp>
            <p:nvSpPr>
              <p:cNvPr id="61496" name="Text Box 57"/>
              <p:cNvSpPr txBox="1">
                <a:spLocks noChangeArrowheads="1"/>
              </p:cNvSpPr>
              <p:nvPr/>
            </p:nvSpPr>
            <p:spPr bwMode="auto">
              <a:xfrm>
                <a:off x="5562600" y="5105400"/>
                <a:ext cx="803275" cy="439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solidFill>
                      <a:srgbClr val="0000FF"/>
                    </a:solidFill>
                    <a:latin typeface="Times New Roman" charset="0"/>
                  </a:rPr>
                  <a:t>0001</a:t>
                </a:r>
              </a:p>
            </p:txBody>
          </p:sp>
          <p:sp>
            <p:nvSpPr>
              <p:cNvPr id="61497" name="Text Box 58"/>
              <p:cNvSpPr txBox="1">
                <a:spLocks noChangeArrowheads="1"/>
              </p:cNvSpPr>
              <p:nvPr/>
            </p:nvSpPr>
            <p:spPr bwMode="auto">
              <a:xfrm>
                <a:off x="6084888" y="4508500"/>
                <a:ext cx="576262" cy="357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solidFill>
                      <a:srgbClr val="0000FF"/>
                    </a:solidFill>
                    <a:latin typeface="Times New Roman" charset="0"/>
                  </a:rPr>
                  <a:t>001</a:t>
                </a:r>
              </a:p>
            </p:txBody>
          </p:sp>
          <p:sp>
            <p:nvSpPr>
              <p:cNvPr id="61498" name="Text Box 59"/>
              <p:cNvSpPr txBox="1">
                <a:spLocks noChangeArrowheads="1"/>
              </p:cNvSpPr>
              <p:nvPr/>
            </p:nvSpPr>
            <p:spPr bwMode="auto">
              <a:xfrm>
                <a:off x="6516688" y="3789363"/>
                <a:ext cx="431800" cy="438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solidFill>
                      <a:srgbClr val="0000FF"/>
                    </a:solidFill>
                    <a:latin typeface="Times New Roman" charset="0"/>
                  </a:rPr>
                  <a:t>01</a:t>
                </a:r>
              </a:p>
            </p:txBody>
          </p:sp>
          <p:sp>
            <p:nvSpPr>
              <p:cNvPr id="61499" name="Text Box 60"/>
              <p:cNvSpPr txBox="1">
                <a:spLocks noChangeArrowheads="1"/>
              </p:cNvSpPr>
              <p:nvPr/>
            </p:nvSpPr>
            <p:spPr bwMode="auto">
              <a:xfrm>
                <a:off x="7480300" y="4495800"/>
                <a:ext cx="803275" cy="438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solidFill>
                      <a:srgbClr val="0000FF"/>
                    </a:solidFill>
                    <a:latin typeface="Times New Roman" charset="0"/>
                  </a:rPr>
                  <a:t>101</a:t>
                </a:r>
              </a:p>
            </p:txBody>
          </p:sp>
          <p:sp>
            <p:nvSpPr>
              <p:cNvPr id="61500" name="Text Box 61"/>
              <p:cNvSpPr txBox="1">
                <a:spLocks noChangeArrowheads="1"/>
              </p:cNvSpPr>
              <p:nvPr/>
            </p:nvSpPr>
            <p:spPr bwMode="auto">
              <a:xfrm>
                <a:off x="6732588" y="4527550"/>
                <a:ext cx="804862" cy="439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solidFill>
                      <a:srgbClr val="0000FF"/>
                    </a:solidFill>
                    <a:latin typeface="Times New Roman" charset="0"/>
                  </a:rPr>
                  <a:t>100</a:t>
                </a:r>
              </a:p>
            </p:txBody>
          </p:sp>
          <p:sp>
            <p:nvSpPr>
              <p:cNvPr id="61501" name="Text Box 62"/>
              <p:cNvSpPr txBox="1">
                <a:spLocks noChangeArrowheads="1"/>
              </p:cNvSpPr>
              <p:nvPr/>
            </p:nvSpPr>
            <p:spPr bwMode="auto">
              <a:xfrm>
                <a:off x="8027988" y="3933825"/>
                <a:ext cx="576262" cy="438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1800" b="1">
                    <a:solidFill>
                      <a:srgbClr val="0000FF"/>
                    </a:solidFill>
                    <a:latin typeface="Times New Roman" charset="0"/>
                  </a:rPr>
                  <a:t>11</a:t>
                </a:r>
              </a:p>
            </p:txBody>
          </p:sp>
        </p:grpSp>
      </p:grpSp>
      <p:sp>
        <p:nvSpPr>
          <p:cNvPr id="61502" name="Text Box 63"/>
          <p:cNvSpPr txBox="1">
            <a:spLocks noChangeArrowheads="1"/>
          </p:cNvSpPr>
          <p:nvPr/>
        </p:nvSpPr>
        <p:spPr bwMode="auto">
          <a:xfrm>
            <a:off x="6155754" y="5008356"/>
            <a:ext cx="2771775" cy="116046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/>
            <a:r>
              <a:rPr kumimoji="0" lang="zh-CN" altLang="en-US" b="1" dirty="0">
                <a:latin typeface="Times New Roman" charset="0"/>
              </a:rPr>
              <a:t>传送</a:t>
            </a:r>
            <a:r>
              <a:rPr kumimoji="0" lang="en-US" altLang="zh-CN" b="1" dirty="0">
                <a:latin typeface="Times New Roman" charset="0"/>
              </a:rPr>
              <a:t>1</a:t>
            </a:r>
            <a:r>
              <a:rPr kumimoji="0" lang="zh-CN" altLang="en-US" b="1" dirty="0">
                <a:latin typeface="Times New Roman" charset="0"/>
              </a:rPr>
              <a:t>个字符的加权平均长度：</a:t>
            </a:r>
            <a:r>
              <a:rPr kumimoji="0" lang="en-US" altLang="zh-CN" b="1" dirty="0">
                <a:solidFill>
                  <a:srgbClr val="0000FF"/>
                </a:solidFill>
                <a:latin typeface="Times New Roman" charset="0"/>
              </a:rPr>
              <a:t>2.85</a:t>
            </a:r>
            <a:endParaRPr kumimoji="0" lang="en-US" altLang="zh-CN" b="1" dirty="0">
              <a:latin typeface="Times New Roman" charset="0"/>
            </a:endParaRPr>
          </a:p>
        </p:txBody>
      </p: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25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一个应用示例</a:t>
            </a:r>
          </a:p>
        </p:txBody>
      </p:sp>
    </p:spTree>
    <p:extLst>
      <p:ext uri="{BB962C8B-B14F-4D97-AF65-F5344CB8AC3E}">
        <p14:creationId xmlns:p14="http://schemas.microsoft.com/office/powerpoint/2010/main" val="253491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/>
              <a:t>作业</a:t>
            </a:r>
          </a:p>
        </p:txBody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kumimoji="0" lang="zh-CN" altLang="en-US" sz="2800" b="1" dirty="0">
                <a:latin typeface="Times New Roman" charset="0"/>
              </a:rPr>
              <a:t>见课程网站</a:t>
            </a:r>
            <a:endParaRPr kumimoji="0" lang="en-US" altLang="zh-CN" b="1" dirty="0">
              <a:latin typeface="Times New Roman" charset="0"/>
            </a:endParaRPr>
          </a:p>
          <a:p>
            <a:pPr lvl="1" eaLnBrk="1" hangingPunct="1"/>
            <a:endParaRPr kumimoji="0" lang="en-US" altLang="zh-CN" b="1" dirty="0">
              <a:latin typeface="Times New Roman" charset="0"/>
            </a:endParaRPr>
          </a:p>
          <a:p>
            <a:pPr lvl="1" eaLnBrk="1" hangingPunct="1"/>
            <a:endParaRPr kumimoji="0" lang="en-US" altLang="zh-CN" b="1" dirty="0">
              <a:latin typeface="Times New Roman" charset="0"/>
            </a:endParaRPr>
          </a:p>
        </p:txBody>
      </p: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15565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3"/>
          <p:cNvSpPr txBox="1">
            <a:spLocks noChangeArrowheads="1"/>
          </p:cNvSpPr>
          <p:nvPr/>
        </p:nvSpPr>
        <p:spPr bwMode="auto">
          <a:xfrm>
            <a:off x="755650" y="1844675"/>
            <a:ext cx="80772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b="1" dirty="0">
                <a:latin typeface="Times New Roman" charset="0"/>
              </a:rPr>
              <a:t>设</a:t>
            </a:r>
            <a:r>
              <a:rPr lang="en-US" altLang="zh-CN" b="1" i="1" dirty="0">
                <a:latin typeface="Times New Roman" charset="0"/>
              </a:rPr>
              <a:t>C</a:t>
            </a:r>
            <a:r>
              <a:rPr lang="zh-CN" altLang="en-US" b="1" dirty="0">
                <a:latin typeface="Times New Roman" charset="0"/>
              </a:rPr>
              <a:t>是字母表，其中每个字符</a:t>
            </a:r>
            <a:r>
              <a:rPr lang="en-US" altLang="zh-CN" b="1" i="1" dirty="0">
                <a:latin typeface="Times New Roman" charset="0"/>
              </a:rPr>
              <a:t>c</a:t>
            </a:r>
            <a:r>
              <a:rPr lang="zh-CN" altLang="en-US" b="1" dirty="0">
                <a:latin typeface="Times New Roman" charset="0"/>
              </a:rPr>
              <a:t>的频率为</a:t>
            </a:r>
            <a:r>
              <a:rPr lang="en-US" altLang="zh-CN" b="1" i="1" dirty="0">
                <a:latin typeface="Times New Roman" charset="0"/>
              </a:rPr>
              <a:t>f</a:t>
            </a:r>
            <a:r>
              <a:rPr lang="en-US" altLang="zh-CN" b="1" dirty="0">
                <a:latin typeface="Times New Roman" charset="0"/>
              </a:rPr>
              <a:t>[</a:t>
            </a:r>
            <a:r>
              <a:rPr lang="en-US" altLang="zh-CN" b="1" i="1" dirty="0">
                <a:latin typeface="Times New Roman" charset="0"/>
              </a:rPr>
              <a:t>c</a:t>
            </a:r>
            <a:r>
              <a:rPr lang="en-US" altLang="zh-CN" b="1" dirty="0">
                <a:latin typeface="Times New Roman" charset="0"/>
              </a:rPr>
              <a:t>]</a:t>
            </a:r>
            <a:r>
              <a:rPr lang="zh-CN" altLang="en-US" b="1" dirty="0">
                <a:latin typeface="Times New Roman" charset="0"/>
              </a:rPr>
              <a:t>。若</a:t>
            </a:r>
            <a:r>
              <a:rPr lang="en-US" altLang="zh-CN" b="1" i="1" dirty="0" err="1">
                <a:latin typeface="Times New Roman" charset="0"/>
              </a:rPr>
              <a:t>x</a:t>
            </a:r>
            <a:r>
              <a:rPr lang="en-US" altLang="zh-CN" b="1" dirty="0" err="1">
                <a:latin typeface="Times New Roman" charset="0"/>
              </a:rPr>
              <a:t>,</a:t>
            </a:r>
            <a:r>
              <a:rPr lang="en-US" altLang="zh-CN" b="1" i="1" dirty="0" err="1">
                <a:latin typeface="Times New Roman" charset="0"/>
              </a:rPr>
              <a:t>y</a:t>
            </a:r>
            <a:r>
              <a:rPr lang="zh-CN" altLang="en-US" b="1" dirty="0">
                <a:latin typeface="Times New Roman" charset="0"/>
              </a:rPr>
              <a:t>是两个频率最小的字符，则必存在</a:t>
            </a:r>
            <a:r>
              <a:rPr lang="en-US" altLang="zh-CN" b="1" i="1" dirty="0">
                <a:latin typeface="Times New Roman" charset="0"/>
              </a:rPr>
              <a:t>C</a:t>
            </a:r>
            <a:r>
              <a:rPr lang="zh-CN" altLang="en-US" b="1" dirty="0">
                <a:latin typeface="Times New Roman" charset="0"/>
              </a:rPr>
              <a:t>的一种最优前缀码，使得</a:t>
            </a:r>
            <a:r>
              <a:rPr lang="en-US" altLang="zh-CN" b="1" i="1" dirty="0" err="1">
                <a:latin typeface="Times New Roman" charset="0"/>
              </a:rPr>
              <a:t>x</a:t>
            </a:r>
            <a:r>
              <a:rPr lang="en-US" altLang="zh-CN" b="1" dirty="0" err="1">
                <a:latin typeface="Times New Roman" charset="0"/>
              </a:rPr>
              <a:t>,</a:t>
            </a:r>
            <a:r>
              <a:rPr lang="en-US" altLang="zh-CN" b="1" i="1" dirty="0" err="1">
                <a:latin typeface="Times New Roman" charset="0"/>
              </a:rPr>
              <a:t>y</a:t>
            </a:r>
            <a:r>
              <a:rPr lang="zh-CN" altLang="en-US" b="1" dirty="0">
                <a:latin typeface="Times New Roman" charset="0"/>
              </a:rPr>
              <a:t>的编码仅有最后一位不同。</a:t>
            </a:r>
          </a:p>
        </p:txBody>
      </p:sp>
      <p:sp>
        <p:nvSpPr>
          <p:cNvPr id="65539" name="Oval 4"/>
          <p:cNvSpPr>
            <a:spLocks noChangeArrowheads="1"/>
          </p:cNvSpPr>
          <p:nvPr/>
        </p:nvSpPr>
        <p:spPr bwMode="auto">
          <a:xfrm>
            <a:off x="1619250" y="3395663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40" name="Oval 5"/>
          <p:cNvSpPr>
            <a:spLocks noChangeArrowheads="1"/>
          </p:cNvSpPr>
          <p:nvPr/>
        </p:nvSpPr>
        <p:spPr bwMode="auto">
          <a:xfrm>
            <a:off x="1162050" y="3776663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41" name="Oval 6"/>
          <p:cNvSpPr>
            <a:spLocks noChangeArrowheads="1"/>
          </p:cNvSpPr>
          <p:nvPr/>
        </p:nvSpPr>
        <p:spPr bwMode="auto">
          <a:xfrm>
            <a:off x="1543050" y="4157663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42" name="Rectangle 7"/>
          <p:cNvSpPr>
            <a:spLocks noChangeArrowheads="1"/>
          </p:cNvSpPr>
          <p:nvPr/>
        </p:nvSpPr>
        <p:spPr bwMode="auto">
          <a:xfrm>
            <a:off x="1162050" y="4691063"/>
            <a:ext cx="2286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43" name="Rectangle 8"/>
          <p:cNvSpPr>
            <a:spLocks noChangeArrowheads="1"/>
          </p:cNvSpPr>
          <p:nvPr/>
        </p:nvSpPr>
        <p:spPr bwMode="auto">
          <a:xfrm>
            <a:off x="1924050" y="4691063"/>
            <a:ext cx="2286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44" name="Rectangle 9"/>
          <p:cNvSpPr>
            <a:spLocks noChangeArrowheads="1"/>
          </p:cNvSpPr>
          <p:nvPr/>
        </p:nvSpPr>
        <p:spPr bwMode="auto">
          <a:xfrm>
            <a:off x="2228850" y="3776663"/>
            <a:ext cx="2286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45" name="Rectangle 10"/>
          <p:cNvSpPr>
            <a:spLocks noChangeArrowheads="1"/>
          </p:cNvSpPr>
          <p:nvPr/>
        </p:nvSpPr>
        <p:spPr bwMode="auto">
          <a:xfrm>
            <a:off x="781050" y="4157663"/>
            <a:ext cx="2286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46" name="Line 11"/>
          <p:cNvSpPr>
            <a:spLocks noChangeShapeType="1"/>
          </p:cNvSpPr>
          <p:nvPr/>
        </p:nvSpPr>
        <p:spPr bwMode="auto">
          <a:xfrm flipH="1">
            <a:off x="1352550" y="3581400"/>
            <a:ext cx="285750" cy="242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47" name="Line 12"/>
          <p:cNvSpPr>
            <a:spLocks noChangeShapeType="1"/>
          </p:cNvSpPr>
          <p:nvPr/>
        </p:nvSpPr>
        <p:spPr bwMode="auto">
          <a:xfrm flipH="1">
            <a:off x="909638" y="3967163"/>
            <a:ext cx="271462" cy="185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48" name="Line 13"/>
          <p:cNvSpPr>
            <a:spLocks noChangeShapeType="1"/>
          </p:cNvSpPr>
          <p:nvPr/>
        </p:nvSpPr>
        <p:spPr bwMode="auto">
          <a:xfrm>
            <a:off x="1366838" y="3952875"/>
            <a:ext cx="214312" cy="214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49" name="Line 14"/>
          <p:cNvSpPr>
            <a:spLocks noChangeShapeType="1"/>
          </p:cNvSpPr>
          <p:nvPr/>
        </p:nvSpPr>
        <p:spPr bwMode="auto">
          <a:xfrm flipH="1">
            <a:off x="1252538" y="4352925"/>
            <a:ext cx="328612" cy="328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50" name="Line 15"/>
          <p:cNvSpPr>
            <a:spLocks noChangeShapeType="1"/>
          </p:cNvSpPr>
          <p:nvPr/>
        </p:nvSpPr>
        <p:spPr bwMode="auto">
          <a:xfrm>
            <a:off x="1724025" y="4324350"/>
            <a:ext cx="314325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51" name="Line 16"/>
          <p:cNvSpPr>
            <a:spLocks noChangeShapeType="1"/>
          </p:cNvSpPr>
          <p:nvPr/>
        </p:nvSpPr>
        <p:spPr bwMode="auto">
          <a:xfrm>
            <a:off x="1824038" y="3552825"/>
            <a:ext cx="51435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52" name="Text Box 17"/>
          <p:cNvSpPr txBox="1">
            <a:spLocks noChangeArrowheads="1"/>
          </p:cNvSpPr>
          <p:nvPr/>
        </p:nvSpPr>
        <p:spPr bwMode="auto">
          <a:xfrm>
            <a:off x="1390650" y="3167063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charset="0"/>
              </a:rPr>
              <a:t>T</a:t>
            </a:r>
          </a:p>
        </p:txBody>
      </p:sp>
      <p:sp>
        <p:nvSpPr>
          <p:cNvPr id="65553" name="Text Box 18"/>
          <p:cNvSpPr txBox="1">
            <a:spLocks noChangeArrowheads="1"/>
          </p:cNvSpPr>
          <p:nvPr/>
        </p:nvSpPr>
        <p:spPr bwMode="auto">
          <a:xfrm>
            <a:off x="576263" y="3862388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charset="0"/>
              </a:rPr>
              <a:t>y</a:t>
            </a:r>
          </a:p>
        </p:txBody>
      </p:sp>
      <p:sp>
        <p:nvSpPr>
          <p:cNvPr id="65554" name="Text Box 19"/>
          <p:cNvSpPr txBox="1">
            <a:spLocks noChangeArrowheads="1"/>
          </p:cNvSpPr>
          <p:nvPr/>
        </p:nvSpPr>
        <p:spPr bwMode="auto">
          <a:xfrm>
            <a:off x="2114550" y="4586288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charset="0"/>
              </a:rPr>
              <a:t>b</a:t>
            </a:r>
          </a:p>
        </p:txBody>
      </p:sp>
      <p:sp>
        <p:nvSpPr>
          <p:cNvPr id="65555" name="Text Box 20"/>
          <p:cNvSpPr txBox="1">
            <a:spLocks noChangeArrowheads="1"/>
          </p:cNvSpPr>
          <p:nvPr/>
        </p:nvSpPr>
        <p:spPr bwMode="auto">
          <a:xfrm>
            <a:off x="2252663" y="3938588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charset="0"/>
              </a:rPr>
              <a:t>x</a:t>
            </a:r>
          </a:p>
        </p:txBody>
      </p:sp>
      <p:sp>
        <p:nvSpPr>
          <p:cNvPr id="65556" name="Text Box 21"/>
          <p:cNvSpPr txBox="1">
            <a:spLocks noChangeArrowheads="1"/>
          </p:cNvSpPr>
          <p:nvPr/>
        </p:nvSpPr>
        <p:spPr bwMode="auto">
          <a:xfrm>
            <a:off x="876300" y="461962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charset="0"/>
              </a:rPr>
              <a:t>a</a:t>
            </a:r>
          </a:p>
        </p:txBody>
      </p:sp>
      <p:sp>
        <p:nvSpPr>
          <p:cNvPr id="65557" name="Oval 22"/>
          <p:cNvSpPr>
            <a:spLocks noChangeArrowheads="1"/>
          </p:cNvSpPr>
          <p:nvPr/>
        </p:nvSpPr>
        <p:spPr bwMode="auto">
          <a:xfrm>
            <a:off x="4400550" y="3424238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58" name="Oval 23"/>
          <p:cNvSpPr>
            <a:spLocks noChangeArrowheads="1"/>
          </p:cNvSpPr>
          <p:nvPr/>
        </p:nvSpPr>
        <p:spPr bwMode="auto">
          <a:xfrm>
            <a:off x="3943350" y="3805238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59" name="Oval 24"/>
          <p:cNvSpPr>
            <a:spLocks noChangeArrowheads="1"/>
          </p:cNvSpPr>
          <p:nvPr/>
        </p:nvSpPr>
        <p:spPr bwMode="auto">
          <a:xfrm>
            <a:off x="4324350" y="4186238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60" name="Rectangle 25"/>
          <p:cNvSpPr>
            <a:spLocks noChangeArrowheads="1"/>
          </p:cNvSpPr>
          <p:nvPr/>
        </p:nvSpPr>
        <p:spPr bwMode="auto">
          <a:xfrm>
            <a:off x="3943350" y="4719638"/>
            <a:ext cx="2286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61" name="Rectangle 26"/>
          <p:cNvSpPr>
            <a:spLocks noChangeArrowheads="1"/>
          </p:cNvSpPr>
          <p:nvPr/>
        </p:nvSpPr>
        <p:spPr bwMode="auto">
          <a:xfrm>
            <a:off x="4705350" y="4719638"/>
            <a:ext cx="2286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62" name="Rectangle 27"/>
          <p:cNvSpPr>
            <a:spLocks noChangeArrowheads="1"/>
          </p:cNvSpPr>
          <p:nvPr/>
        </p:nvSpPr>
        <p:spPr bwMode="auto">
          <a:xfrm>
            <a:off x="5010150" y="3805238"/>
            <a:ext cx="2286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63" name="Rectangle 28"/>
          <p:cNvSpPr>
            <a:spLocks noChangeArrowheads="1"/>
          </p:cNvSpPr>
          <p:nvPr/>
        </p:nvSpPr>
        <p:spPr bwMode="auto">
          <a:xfrm>
            <a:off x="3562350" y="4186238"/>
            <a:ext cx="2286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64" name="Line 29"/>
          <p:cNvSpPr>
            <a:spLocks noChangeShapeType="1"/>
          </p:cNvSpPr>
          <p:nvPr/>
        </p:nvSpPr>
        <p:spPr bwMode="auto">
          <a:xfrm flipH="1">
            <a:off x="4133850" y="3609975"/>
            <a:ext cx="285750" cy="242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65" name="Line 30"/>
          <p:cNvSpPr>
            <a:spLocks noChangeShapeType="1"/>
          </p:cNvSpPr>
          <p:nvPr/>
        </p:nvSpPr>
        <p:spPr bwMode="auto">
          <a:xfrm flipH="1">
            <a:off x="3690938" y="3995738"/>
            <a:ext cx="271462" cy="185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66" name="Line 31"/>
          <p:cNvSpPr>
            <a:spLocks noChangeShapeType="1"/>
          </p:cNvSpPr>
          <p:nvPr/>
        </p:nvSpPr>
        <p:spPr bwMode="auto">
          <a:xfrm>
            <a:off x="4148138" y="3981450"/>
            <a:ext cx="214312" cy="214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67" name="Line 32"/>
          <p:cNvSpPr>
            <a:spLocks noChangeShapeType="1"/>
          </p:cNvSpPr>
          <p:nvPr/>
        </p:nvSpPr>
        <p:spPr bwMode="auto">
          <a:xfrm flipH="1">
            <a:off x="4076700" y="4381500"/>
            <a:ext cx="285750" cy="342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68" name="Line 33"/>
          <p:cNvSpPr>
            <a:spLocks noChangeShapeType="1"/>
          </p:cNvSpPr>
          <p:nvPr/>
        </p:nvSpPr>
        <p:spPr bwMode="auto">
          <a:xfrm>
            <a:off x="4505325" y="4352925"/>
            <a:ext cx="314325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69" name="Line 34"/>
          <p:cNvSpPr>
            <a:spLocks noChangeShapeType="1"/>
          </p:cNvSpPr>
          <p:nvPr/>
        </p:nvSpPr>
        <p:spPr bwMode="auto">
          <a:xfrm>
            <a:off x="4605338" y="3581400"/>
            <a:ext cx="528637" cy="214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70" name="Text Box 35"/>
          <p:cNvSpPr txBox="1">
            <a:spLocks noChangeArrowheads="1"/>
          </p:cNvSpPr>
          <p:nvPr/>
        </p:nvSpPr>
        <p:spPr bwMode="auto">
          <a:xfrm>
            <a:off x="4057650" y="318135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charset="0"/>
              </a:rPr>
              <a:t>T’</a:t>
            </a:r>
          </a:p>
        </p:txBody>
      </p:sp>
      <p:sp>
        <p:nvSpPr>
          <p:cNvPr id="65571" name="Text Box 36"/>
          <p:cNvSpPr txBox="1">
            <a:spLocks noChangeArrowheads="1"/>
          </p:cNvSpPr>
          <p:nvPr/>
        </p:nvSpPr>
        <p:spPr bwMode="auto">
          <a:xfrm>
            <a:off x="3357563" y="3890963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charset="0"/>
              </a:rPr>
              <a:t>y</a:t>
            </a:r>
          </a:p>
        </p:txBody>
      </p:sp>
      <p:sp>
        <p:nvSpPr>
          <p:cNvPr id="65572" name="Text Box 37"/>
          <p:cNvSpPr txBox="1">
            <a:spLocks noChangeArrowheads="1"/>
          </p:cNvSpPr>
          <p:nvPr/>
        </p:nvSpPr>
        <p:spPr bwMode="auto">
          <a:xfrm>
            <a:off x="4895850" y="4614863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charset="0"/>
              </a:rPr>
              <a:t>b</a:t>
            </a:r>
          </a:p>
        </p:txBody>
      </p:sp>
      <p:sp>
        <p:nvSpPr>
          <p:cNvPr id="65573" name="Text Box 38"/>
          <p:cNvSpPr txBox="1">
            <a:spLocks noChangeArrowheads="1"/>
          </p:cNvSpPr>
          <p:nvPr/>
        </p:nvSpPr>
        <p:spPr bwMode="auto">
          <a:xfrm>
            <a:off x="5033963" y="3967163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charset="0"/>
              </a:rPr>
              <a:t>a</a:t>
            </a:r>
          </a:p>
        </p:txBody>
      </p:sp>
      <p:sp>
        <p:nvSpPr>
          <p:cNvPr id="65574" name="Text Box 39"/>
          <p:cNvSpPr txBox="1">
            <a:spLocks noChangeArrowheads="1"/>
          </p:cNvSpPr>
          <p:nvPr/>
        </p:nvSpPr>
        <p:spPr bwMode="auto">
          <a:xfrm>
            <a:off x="3657600" y="4648200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charset="0"/>
              </a:rPr>
              <a:t>x</a:t>
            </a:r>
          </a:p>
        </p:txBody>
      </p:sp>
      <p:sp>
        <p:nvSpPr>
          <p:cNvPr id="65575" name="Oval 40"/>
          <p:cNvSpPr>
            <a:spLocks noChangeArrowheads="1"/>
          </p:cNvSpPr>
          <p:nvPr/>
        </p:nvSpPr>
        <p:spPr bwMode="auto">
          <a:xfrm>
            <a:off x="7448550" y="3348038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76" name="Oval 41"/>
          <p:cNvSpPr>
            <a:spLocks noChangeArrowheads="1"/>
          </p:cNvSpPr>
          <p:nvPr/>
        </p:nvSpPr>
        <p:spPr bwMode="auto">
          <a:xfrm>
            <a:off x="6991350" y="3729038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77" name="Oval 42"/>
          <p:cNvSpPr>
            <a:spLocks noChangeArrowheads="1"/>
          </p:cNvSpPr>
          <p:nvPr/>
        </p:nvSpPr>
        <p:spPr bwMode="auto">
          <a:xfrm>
            <a:off x="7372350" y="4110038"/>
            <a:ext cx="215900" cy="215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78" name="Rectangle 43"/>
          <p:cNvSpPr>
            <a:spLocks noChangeArrowheads="1"/>
          </p:cNvSpPr>
          <p:nvPr/>
        </p:nvSpPr>
        <p:spPr bwMode="auto">
          <a:xfrm>
            <a:off x="6991350" y="4643438"/>
            <a:ext cx="2286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79" name="Rectangle 44"/>
          <p:cNvSpPr>
            <a:spLocks noChangeArrowheads="1"/>
          </p:cNvSpPr>
          <p:nvPr/>
        </p:nvSpPr>
        <p:spPr bwMode="auto">
          <a:xfrm>
            <a:off x="7753350" y="4643438"/>
            <a:ext cx="2286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80" name="Rectangle 45"/>
          <p:cNvSpPr>
            <a:spLocks noChangeArrowheads="1"/>
          </p:cNvSpPr>
          <p:nvPr/>
        </p:nvSpPr>
        <p:spPr bwMode="auto">
          <a:xfrm>
            <a:off x="8058150" y="3729038"/>
            <a:ext cx="2286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81" name="Rectangle 46"/>
          <p:cNvSpPr>
            <a:spLocks noChangeArrowheads="1"/>
          </p:cNvSpPr>
          <p:nvPr/>
        </p:nvSpPr>
        <p:spPr bwMode="auto">
          <a:xfrm>
            <a:off x="6610350" y="4110038"/>
            <a:ext cx="2286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sp>
        <p:nvSpPr>
          <p:cNvPr id="65582" name="Line 47"/>
          <p:cNvSpPr>
            <a:spLocks noChangeShapeType="1"/>
          </p:cNvSpPr>
          <p:nvPr/>
        </p:nvSpPr>
        <p:spPr bwMode="auto">
          <a:xfrm flipH="1">
            <a:off x="7181850" y="3533775"/>
            <a:ext cx="285750" cy="242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83" name="Line 48"/>
          <p:cNvSpPr>
            <a:spLocks noChangeShapeType="1"/>
          </p:cNvSpPr>
          <p:nvPr/>
        </p:nvSpPr>
        <p:spPr bwMode="auto">
          <a:xfrm flipH="1">
            <a:off x="6738938" y="3919538"/>
            <a:ext cx="271462" cy="185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84" name="Line 49"/>
          <p:cNvSpPr>
            <a:spLocks noChangeShapeType="1"/>
          </p:cNvSpPr>
          <p:nvPr/>
        </p:nvSpPr>
        <p:spPr bwMode="auto">
          <a:xfrm>
            <a:off x="7196138" y="3905250"/>
            <a:ext cx="214312" cy="214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85" name="Line 50"/>
          <p:cNvSpPr>
            <a:spLocks noChangeShapeType="1"/>
          </p:cNvSpPr>
          <p:nvPr/>
        </p:nvSpPr>
        <p:spPr bwMode="auto">
          <a:xfrm flipH="1">
            <a:off x="7124700" y="4305300"/>
            <a:ext cx="285750" cy="342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86" name="Line 51"/>
          <p:cNvSpPr>
            <a:spLocks noChangeShapeType="1"/>
          </p:cNvSpPr>
          <p:nvPr/>
        </p:nvSpPr>
        <p:spPr bwMode="auto">
          <a:xfrm>
            <a:off x="7553325" y="4276725"/>
            <a:ext cx="314325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87" name="Line 52"/>
          <p:cNvSpPr>
            <a:spLocks noChangeShapeType="1"/>
          </p:cNvSpPr>
          <p:nvPr/>
        </p:nvSpPr>
        <p:spPr bwMode="auto">
          <a:xfrm>
            <a:off x="7653338" y="3505200"/>
            <a:ext cx="51435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5588" name="Text Box 53"/>
          <p:cNvSpPr txBox="1">
            <a:spLocks noChangeArrowheads="1"/>
          </p:cNvSpPr>
          <p:nvPr/>
        </p:nvSpPr>
        <p:spPr bwMode="auto">
          <a:xfrm>
            <a:off x="7134225" y="3119438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charset="0"/>
              </a:rPr>
              <a:t>T”</a:t>
            </a:r>
          </a:p>
        </p:txBody>
      </p:sp>
      <p:sp>
        <p:nvSpPr>
          <p:cNvPr id="65589" name="Text Box 54"/>
          <p:cNvSpPr txBox="1">
            <a:spLocks noChangeArrowheads="1"/>
          </p:cNvSpPr>
          <p:nvPr/>
        </p:nvSpPr>
        <p:spPr bwMode="auto">
          <a:xfrm>
            <a:off x="6405563" y="3814763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charset="0"/>
              </a:rPr>
              <a:t>b</a:t>
            </a:r>
          </a:p>
        </p:txBody>
      </p:sp>
      <p:sp>
        <p:nvSpPr>
          <p:cNvPr id="65590" name="Text Box 55"/>
          <p:cNvSpPr txBox="1">
            <a:spLocks noChangeArrowheads="1"/>
          </p:cNvSpPr>
          <p:nvPr/>
        </p:nvSpPr>
        <p:spPr bwMode="auto">
          <a:xfrm>
            <a:off x="7943850" y="4538663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charset="0"/>
              </a:rPr>
              <a:t>y</a:t>
            </a:r>
          </a:p>
        </p:txBody>
      </p:sp>
      <p:sp>
        <p:nvSpPr>
          <p:cNvPr id="65591" name="Text Box 56"/>
          <p:cNvSpPr txBox="1">
            <a:spLocks noChangeArrowheads="1"/>
          </p:cNvSpPr>
          <p:nvPr/>
        </p:nvSpPr>
        <p:spPr bwMode="auto">
          <a:xfrm>
            <a:off x="8081963" y="3890963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charset="0"/>
              </a:rPr>
              <a:t>a</a:t>
            </a:r>
          </a:p>
        </p:txBody>
      </p:sp>
      <p:sp>
        <p:nvSpPr>
          <p:cNvPr id="65592" name="Text Box 57"/>
          <p:cNvSpPr txBox="1">
            <a:spLocks noChangeArrowheads="1"/>
          </p:cNvSpPr>
          <p:nvPr/>
        </p:nvSpPr>
        <p:spPr bwMode="auto">
          <a:xfrm>
            <a:off x="6705600" y="4572000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000" i="1">
                <a:latin typeface="Times New Roman" charset="0"/>
              </a:rPr>
              <a:t>x</a:t>
            </a:r>
          </a:p>
        </p:txBody>
      </p:sp>
      <p:sp>
        <p:nvSpPr>
          <p:cNvPr id="150586" name="AutoShape 58"/>
          <p:cNvSpPr>
            <a:spLocks noChangeArrowheads="1"/>
          </p:cNvSpPr>
          <p:nvPr/>
        </p:nvSpPr>
        <p:spPr bwMode="auto">
          <a:xfrm>
            <a:off x="2743200" y="3733800"/>
            <a:ext cx="533400" cy="457200"/>
          </a:xfrm>
          <a:custGeom>
            <a:avLst/>
            <a:gdLst>
              <a:gd name="T0" fmla="*/ 400050 w 21600"/>
              <a:gd name="T1" fmla="*/ 0 h 21600"/>
              <a:gd name="T2" fmla="*/ 0 w 21600"/>
              <a:gd name="T3" fmla="*/ 228600 h 21600"/>
              <a:gd name="T4" fmla="*/ 400050 w 21600"/>
              <a:gd name="T5" fmla="*/ 457200 h 21600"/>
              <a:gd name="T6" fmla="*/ 533400 w 21600"/>
              <a:gd name="T7" fmla="*/ 2286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50000">
                <a:srgbClr val="767600"/>
              </a:gs>
              <a:gs pos="100000">
                <a:srgbClr val="FFFF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81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cs typeface="宋体" charset="0"/>
            </a:endParaRPr>
          </a:p>
        </p:txBody>
      </p:sp>
      <p:sp>
        <p:nvSpPr>
          <p:cNvPr id="150587" name="AutoShape 59"/>
          <p:cNvSpPr>
            <a:spLocks noChangeArrowheads="1"/>
          </p:cNvSpPr>
          <p:nvPr/>
        </p:nvSpPr>
        <p:spPr bwMode="auto">
          <a:xfrm>
            <a:off x="5638800" y="3657600"/>
            <a:ext cx="533400" cy="457200"/>
          </a:xfrm>
          <a:custGeom>
            <a:avLst/>
            <a:gdLst>
              <a:gd name="T0" fmla="*/ 400050 w 21600"/>
              <a:gd name="T1" fmla="*/ 0 h 21600"/>
              <a:gd name="T2" fmla="*/ 0 w 21600"/>
              <a:gd name="T3" fmla="*/ 228600 h 21600"/>
              <a:gd name="T4" fmla="*/ 400050 w 21600"/>
              <a:gd name="T5" fmla="*/ 457200 h 21600"/>
              <a:gd name="T6" fmla="*/ 533400 w 21600"/>
              <a:gd name="T7" fmla="*/ 2286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50000">
                <a:srgbClr val="767600"/>
              </a:gs>
              <a:gs pos="100000">
                <a:srgbClr val="FFFF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81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cs typeface="宋体" charset="0"/>
            </a:endParaRPr>
          </a:p>
        </p:txBody>
      </p:sp>
      <p:sp>
        <p:nvSpPr>
          <p:cNvPr id="65595" name="Text Box 60"/>
          <p:cNvSpPr txBox="1">
            <a:spLocks noChangeArrowheads="1"/>
          </p:cNvSpPr>
          <p:nvPr/>
        </p:nvSpPr>
        <p:spPr bwMode="auto">
          <a:xfrm>
            <a:off x="2411413" y="5516563"/>
            <a:ext cx="5761037" cy="830262"/>
          </a:xfrm>
          <a:prstGeom prst="rect">
            <a:avLst/>
          </a:prstGeom>
          <a:solidFill>
            <a:srgbClr val="CCFFCC"/>
          </a:solidFill>
          <a:ln w="57150" cmpd="thinThick">
            <a:solidFill>
              <a:srgbClr val="99CC00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74997"/>
              </a:schemeClr>
            </a:prstShdw>
          </a:effec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zh-CN" altLang="en-US" b="1">
                <a:latin typeface="Times New Roman" charset="0"/>
              </a:rPr>
              <a:t>在上图的变换中，二叉树的权保持不变，即：</a:t>
            </a:r>
            <a:r>
              <a:rPr lang="en-US" altLang="zh-CN" b="1" i="1">
                <a:latin typeface="Times New Roman" charset="0"/>
              </a:rPr>
              <a:t>W</a:t>
            </a:r>
            <a:r>
              <a:rPr lang="en-US" altLang="zh-CN" b="1">
                <a:latin typeface="Times New Roman" charset="0"/>
              </a:rPr>
              <a:t>(</a:t>
            </a:r>
            <a:r>
              <a:rPr lang="en-US" altLang="zh-CN" b="1" i="1">
                <a:latin typeface="Times New Roman" charset="0"/>
              </a:rPr>
              <a:t>T</a:t>
            </a:r>
            <a:r>
              <a:rPr lang="en-US" altLang="zh-CN" b="1">
                <a:latin typeface="Times New Roman" charset="0"/>
              </a:rPr>
              <a:t>)</a:t>
            </a:r>
            <a:r>
              <a:rPr lang="en-US" altLang="zh-CN" b="1">
                <a:latin typeface="Times New Roman" charset="0"/>
                <a:sym typeface="Symbol" charset="2"/>
              </a:rPr>
              <a:t></a:t>
            </a:r>
            <a:r>
              <a:rPr lang="en-US" altLang="zh-CN" b="1" i="1">
                <a:latin typeface="Times New Roman" charset="0"/>
              </a:rPr>
              <a:t>W</a:t>
            </a:r>
            <a:r>
              <a:rPr lang="en-US" altLang="zh-CN" b="1">
                <a:latin typeface="Times New Roman" charset="0"/>
              </a:rPr>
              <a:t>(</a:t>
            </a:r>
            <a:r>
              <a:rPr lang="en-US" altLang="zh-CN" b="1" i="1">
                <a:latin typeface="Times New Roman" charset="0"/>
              </a:rPr>
              <a:t>T </a:t>
            </a:r>
            <a:r>
              <a:rPr lang="en-US" altLang="zh-CN" b="1">
                <a:latin typeface="Times New Roman" charset="0"/>
              </a:rPr>
              <a:t>’)</a:t>
            </a:r>
            <a:r>
              <a:rPr lang="en-US" altLang="zh-CN" b="1">
                <a:latin typeface="Times New Roman" charset="0"/>
                <a:sym typeface="Symbol" charset="2"/>
              </a:rPr>
              <a:t> </a:t>
            </a:r>
            <a:r>
              <a:rPr lang="en-US" altLang="zh-CN" b="1" i="1">
                <a:latin typeface="Times New Roman" charset="0"/>
              </a:rPr>
              <a:t>W</a:t>
            </a:r>
            <a:r>
              <a:rPr lang="en-US" altLang="zh-CN" b="1">
                <a:latin typeface="Times New Roman" charset="0"/>
              </a:rPr>
              <a:t>(</a:t>
            </a:r>
            <a:r>
              <a:rPr lang="en-US" altLang="zh-CN" b="1" i="1">
                <a:latin typeface="Times New Roman" charset="0"/>
              </a:rPr>
              <a:t>T </a:t>
            </a:r>
            <a:r>
              <a:rPr lang="en-US" altLang="zh-CN" b="1">
                <a:latin typeface="Times New Roman" charset="0"/>
              </a:rPr>
              <a:t>”)</a:t>
            </a:r>
            <a:r>
              <a:rPr lang="en-US" altLang="zh-CN" b="1">
                <a:latin typeface="Times New Roman" charset="0"/>
                <a:sym typeface="Symbol" charset="2"/>
              </a:rPr>
              <a:t> </a:t>
            </a:r>
            <a:r>
              <a:rPr lang="en-US" altLang="zh-CN" b="1" i="1">
                <a:latin typeface="Times New Roman" charset="0"/>
              </a:rPr>
              <a:t>W</a:t>
            </a:r>
            <a:r>
              <a:rPr lang="en-US" altLang="zh-CN" b="1">
                <a:latin typeface="Times New Roman" charset="0"/>
              </a:rPr>
              <a:t>(</a:t>
            </a:r>
            <a:r>
              <a:rPr lang="en-US" altLang="zh-CN" b="1" i="1">
                <a:latin typeface="Times New Roman" charset="0"/>
              </a:rPr>
              <a:t>T</a:t>
            </a:r>
            <a:r>
              <a:rPr lang="en-US" altLang="zh-CN" b="1">
                <a:latin typeface="Times New Roman" charset="0"/>
              </a:rPr>
              <a:t>)</a:t>
            </a:r>
          </a:p>
        </p:txBody>
      </p:sp>
      <p:sp>
        <p:nvSpPr>
          <p:cNvPr id="65596" name="Text Box 61"/>
          <p:cNvSpPr txBox="1">
            <a:spLocks noChangeArrowheads="1"/>
          </p:cNvSpPr>
          <p:nvPr/>
        </p:nvSpPr>
        <p:spPr bwMode="auto">
          <a:xfrm>
            <a:off x="323850" y="5013325"/>
            <a:ext cx="3024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en-US" altLang="zh-CN" b="1" i="1">
                <a:solidFill>
                  <a:srgbClr val="FF0000"/>
                </a:solidFill>
                <a:latin typeface="Times New Roman" charset="0"/>
              </a:rPr>
              <a:t>T</a:t>
            </a:r>
            <a:r>
              <a:rPr kumimoji="0" lang="zh-CN" altLang="en-US" b="1">
                <a:solidFill>
                  <a:srgbClr val="FF0000"/>
                </a:solidFill>
                <a:latin typeface="Times New Roman" charset="0"/>
              </a:rPr>
              <a:t>为任意最优前缀码</a:t>
            </a:r>
            <a:endParaRPr kumimoji="0" lang="zh-CN" altLang="en-US" b="1" i="1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A643D90-A26C-3749-80D3-9329514296D8}" type="slidenum">
              <a:rPr lang="en-US" altLang="zh-CN" smtClean="0"/>
              <a:pPr/>
              <a:t>27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charset="0"/>
              </a:rPr>
              <a:t>Huffman</a:t>
            </a:r>
            <a:r>
              <a:rPr lang="zh-CN" altLang="en-US" dirty="0">
                <a:latin typeface="Times New Roman" charset="0"/>
              </a:rPr>
              <a:t>算法的正确性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69363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Oval 2" descr="粉色面巾纸"/>
          <p:cNvSpPr>
            <a:spLocks noChangeArrowheads="1"/>
          </p:cNvSpPr>
          <p:nvPr/>
        </p:nvSpPr>
        <p:spPr bwMode="auto">
          <a:xfrm>
            <a:off x="3851275" y="3500438"/>
            <a:ext cx="3673475" cy="1296987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 sz="1800"/>
          </a:p>
        </p:txBody>
      </p:sp>
      <p:graphicFrame>
        <p:nvGraphicFramePr>
          <p:cNvPr id="6758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95288" y="1844675"/>
          <a:ext cx="8497887" cy="432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公式" r:id="rId5" imgW="3911600" imgH="1955800" progId="Equation.3">
                  <p:embed/>
                </p:oleObj>
              </mc:Choice>
              <mc:Fallback>
                <p:oleObj name="公式" r:id="rId5" imgW="3911600" imgH="1955800" progId="Equation.3">
                  <p:embed/>
                  <p:pic>
                    <p:nvPicPr>
                      <p:cNvPr id="6758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44675"/>
                        <a:ext cx="8497887" cy="432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28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保持权不变的变换</a:t>
            </a:r>
          </a:p>
        </p:txBody>
      </p:sp>
    </p:spTree>
    <p:extLst>
      <p:ext uri="{BB962C8B-B14F-4D97-AF65-F5344CB8AC3E}">
        <p14:creationId xmlns:p14="http://schemas.microsoft.com/office/powerpoint/2010/main" val="33840954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3"/>
          <p:cNvSpPr>
            <a:spLocks noGrp="1" noChangeArrowheads="1"/>
          </p:cNvSpPr>
          <p:nvPr>
            <p:ph type="title"/>
          </p:nvPr>
        </p:nvSpPr>
        <p:spPr>
          <a:xfrm>
            <a:off x="395288" y="351156"/>
            <a:ext cx="7772400" cy="855662"/>
          </a:xfrm>
        </p:spPr>
        <p:txBody>
          <a:bodyPr/>
          <a:lstStyle/>
          <a:p>
            <a:pPr algn="ctr"/>
            <a:r>
              <a:rPr lang="en-US" altLang="zh-CN" dirty="0">
                <a:latin typeface="Times New Roman" charset="0"/>
              </a:rPr>
              <a:t>Huffman</a:t>
            </a:r>
            <a:r>
              <a:rPr lang="zh-CN" altLang="en-US" dirty="0">
                <a:latin typeface="Times New Roman" charset="0"/>
              </a:rPr>
              <a:t>算法的正确性（续）</a:t>
            </a:r>
          </a:p>
        </p:txBody>
      </p:sp>
      <p:sp>
        <p:nvSpPr>
          <p:cNvPr id="69634" name="Text Box 4"/>
          <p:cNvSpPr txBox="1">
            <a:spLocks noChangeArrowheads="1"/>
          </p:cNvSpPr>
          <p:nvPr/>
        </p:nvSpPr>
        <p:spPr bwMode="auto">
          <a:xfrm>
            <a:off x="457200" y="1752600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endParaRPr lang="zh-CN" altLang="zh-CN">
              <a:latin typeface="Times New Roman" charset="0"/>
            </a:endParaRPr>
          </a:p>
        </p:txBody>
      </p:sp>
      <p:sp>
        <p:nvSpPr>
          <p:cNvPr id="69635" name="Text Box 5"/>
          <p:cNvSpPr txBox="1">
            <a:spLocks noChangeArrowheads="1"/>
          </p:cNvSpPr>
          <p:nvPr/>
        </p:nvSpPr>
        <p:spPr bwMode="auto">
          <a:xfrm>
            <a:off x="323850" y="1571253"/>
            <a:ext cx="85693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zh-CN" sz="2200" b="1" i="1" dirty="0">
                <a:latin typeface="Times New Roman" charset="0"/>
              </a:rPr>
              <a:t>C</a:t>
            </a:r>
            <a:r>
              <a:rPr lang="zh-CN" altLang="en-US" sz="2200" b="1" dirty="0">
                <a:latin typeface="Times New Roman" charset="0"/>
              </a:rPr>
              <a:t>是字母表，</a:t>
            </a:r>
            <a:r>
              <a:rPr lang="en-US" altLang="zh-CN" sz="2200" b="1" i="1" dirty="0">
                <a:latin typeface="Times New Roman" charset="0"/>
              </a:rPr>
              <a:t>f </a:t>
            </a:r>
            <a:r>
              <a:rPr lang="en-US" altLang="zh-CN" sz="2200" b="1" dirty="0">
                <a:latin typeface="Times New Roman" charset="0"/>
              </a:rPr>
              <a:t>[</a:t>
            </a:r>
            <a:r>
              <a:rPr lang="en-US" altLang="zh-CN" sz="2200" b="1" i="1" dirty="0">
                <a:latin typeface="Times New Roman" charset="0"/>
              </a:rPr>
              <a:t>c</a:t>
            </a:r>
            <a:r>
              <a:rPr lang="en-US" altLang="zh-CN" sz="2200" b="1" dirty="0">
                <a:latin typeface="Times New Roman" charset="0"/>
              </a:rPr>
              <a:t>]</a:t>
            </a:r>
            <a:r>
              <a:rPr lang="zh-CN" altLang="en-US" sz="2200" b="1" dirty="0">
                <a:latin typeface="Times New Roman" charset="0"/>
              </a:rPr>
              <a:t>为字符</a:t>
            </a:r>
            <a:r>
              <a:rPr lang="en-US" altLang="zh-CN" sz="2200" b="1" i="1" dirty="0">
                <a:latin typeface="Times New Roman" charset="0"/>
              </a:rPr>
              <a:t>c</a:t>
            </a:r>
            <a:r>
              <a:rPr lang="zh-CN" altLang="en-US" sz="2200" b="1" dirty="0">
                <a:latin typeface="Times New Roman" charset="0"/>
              </a:rPr>
              <a:t>的频率，</a:t>
            </a:r>
            <a:r>
              <a:rPr lang="en-US" altLang="zh-CN" sz="2200" b="1" i="1" dirty="0" err="1">
                <a:latin typeface="Times New Roman" charset="0"/>
              </a:rPr>
              <a:t>x</a:t>
            </a:r>
            <a:r>
              <a:rPr lang="en-US" altLang="zh-CN" sz="2200" b="1" dirty="0" err="1">
                <a:latin typeface="Times New Roman" charset="0"/>
              </a:rPr>
              <a:t>,</a:t>
            </a:r>
            <a:r>
              <a:rPr lang="en-US" altLang="zh-CN" sz="2200" b="1" i="1" dirty="0" err="1">
                <a:latin typeface="Times New Roman" charset="0"/>
              </a:rPr>
              <a:t>y</a:t>
            </a:r>
            <a:r>
              <a:rPr lang="zh-CN" altLang="en-US" sz="2200" b="1" dirty="0">
                <a:latin typeface="Times New Roman" charset="0"/>
              </a:rPr>
              <a:t>是两个频率最小的字符。令</a:t>
            </a:r>
            <a:r>
              <a:rPr lang="en-US" altLang="zh-CN" sz="2200" b="1" i="1" dirty="0">
                <a:latin typeface="Times New Roman" charset="0"/>
              </a:rPr>
              <a:t>C</a:t>
            </a:r>
            <a:r>
              <a:rPr lang="en-US" altLang="zh-CN" sz="2200" b="1" dirty="0">
                <a:latin typeface="Times New Roman" charset="0"/>
              </a:rPr>
              <a:t>’=</a:t>
            </a:r>
            <a:r>
              <a:rPr lang="en-US" altLang="zh-CN" sz="2200" b="1" i="1" dirty="0">
                <a:latin typeface="Times New Roman" charset="0"/>
              </a:rPr>
              <a:t>C</a:t>
            </a:r>
            <a:r>
              <a:rPr lang="en-US" altLang="zh-CN" sz="2200" b="1" dirty="0">
                <a:latin typeface="Times New Roman" charset="0"/>
              </a:rPr>
              <a:t>-{</a:t>
            </a:r>
            <a:r>
              <a:rPr lang="en-US" altLang="zh-CN" sz="2200" b="1" i="1" dirty="0" err="1">
                <a:latin typeface="Times New Roman" charset="0"/>
              </a:rPr>
              <a:t>x</a:t>
            </a:r>
            <a:r>
              <a:rPr lang="en-US" altLang="zh-CN" sz="2200" b="1" dirty="0" err="1">
                <a:latin typeface="Times New Roman" charset="0"/>
              </a:rPr>
              <a:t>,</a:t>
            </a:r>
            <a:r>
              <a:rPr lang="en-US" altLang="zh-CN" sz="2200" b="1" i="1" dirty="0" err="1">
                <a:latin typeface="Times New Roman" charset="0"/>
              </a:rPr>
              <a:t>y</a:t>
            </a:r>
            <a:r>
              <a:rPr lang="en-US" altLang="zh-CN" sz="2200" b="1" dirty="0">
                <a:latin typeface="Times New Roman" charset="0"/>
              </a:rPr>
              <a:t>}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{</a:t>
            </a:r>
            <a:r>
              <a:rPr lang="en-US" altLang="zh-CN" sz="2200" b="1" i="1" dirty="0">
                <a:latin typeface="Times New Roman" charset="0"/>
                <a:sym typeface="Symbol" charset="2"/>
              </a:rPr>
              <a:t>z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}, </a:t>
            </a:r>
            <a:r>
              <a:rPr lang="en-US" altLang="zh-CN" sz="2200" b="1" i="1" dirty="0">
                <a:latin typeface="Times New Roman" charset="0"/>
                <a:sym typeface="Symbol" charset="2"/>
              </a:rPr>
              <a:t>f 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[</a:t>
            </a:r>
            <a:r>
              <a:rPr lang="en-US" altLang="zh-CN" sz="2200" b="1" i="1" dirty="0">
                <a:latin typeface="Times New Roman" charset="0"/>
                <a:sym typeface="Symbol" charset="2"/>
              </a:rPr>
              <a:t>z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]=</a:t>
            </a:r>
            <a:r>
              <a:rPr lang="en-US" altLang="zh-CN" sz="2200" b="1" i="1" dirty="0">
                <a:latin typeface="Times New Roman" charset="0"/>
                <a:sym typeface="Symbol" charset="2"/>
              </a:rPr>
              <a:t>f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 [</a:t>
            </a:r>
            <a:r>
              <a:rPr lang="en-US" altLang="zh-CN" sz="2200" b="1" i="1" dirty="0">
                <a:latin typeface="Times New Roman" charset="0"/>
                <a:sym typeface="Symbol" charset="2"/>
              </a:rPr>
              <a:t>x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]+</a:t>
            </a:r>
            <a:r>
              <a:rPr lang="en-US" altLang="zh-CN" sz="2200" b="1" i="1" dirty="0">
                <a:latin typeface="Times New Roman" charset="0"/>
                <a:sym typeface="Symbol" charset="2"/>
              </a:rPr>
              <a:t>f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 [</a:t>
            </a:r>
            <a:r>
              <a:rPr lang="en-US" altLang="zh-CN" sz="2200" b="1" i="1" dirty="0">
                <a:latin typeface="Times New Roman" charset="0"/>
                <a:sym typeface="Symbol" charset="2"/>
              </a:rPr>
              <a:t>y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], 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若</a:t>
            </a:r>
            <a:r>
              <a:rPr lang="en-US" altLang="zh-CN" sz="2200" b="1" i="1" dirty="0">
                <a:latin typeface="Times New Roman" charset="0"/>
                <a:sym typeface="Symbol" charset="2"/>
              </a:rPr>
              <a:t>T 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’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是</a:t>
            </a:r>
            <a:r>
              <a:rPr lang="en-US" altLang="zh-CN" sz="2200" b="1" i="1" dirty="0">
                <a:latin typeface="Times New Roman" charset="0"/>
                <a:sym typeface="Symbol" charset="2"/>
              </a:rPr>
              <a:t>C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’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的最优二叉树，则将顶点</a:t>
            </a:r>
            <a:r>
              <a:rPr lang="en-US" altLang="zh-CN" sz="2200" b="1" i="1" dirty="0">
                <a:latin typeface="Times New Roman" charset="0"/>
                <a:sym typeface="Symbol" charset="2"/>
              </a:rPr>
              <a:t>z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替换为分支点，并以</a:t>
            </a:r>
            <a:r>
              <a:rPr lang="en-US" altLang="zh-CN" sz="2200" b="1" i="1" dirty="0" err="1">
                <a:latin typeface="Times New Roman" charset="0"/>
                <a:sym typeface="Symbol" charset="2"/>
              </a:rPr>
              <a:t>x</a:t>
            </a:r>
            <a:r>
              <a:rPr lang="en-US" altLang="zh-CN" sz="2200" b="1" dirty="0" err="1">
                <a:latin typeface="Times New Roman" charset="0"/>
                <a:sym typeface="Symbol" charset="2"/>
              </a:rPr>
              <a:t>,</a:t>
            </a:r>
            <a:r>
              <a:rPr lang="en-US" altLang="zh-CN" sz="2200" b="1" i="1" dirty="0" err="1">
                <a:latin typeface="Times New Roman" charset="0"/>
                <a:sym typeface="Symbol" charset="2"/>
              </a:rPr>
              <a:t>y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为其子女，所得</a:t>
            </a:r>
            <a:r>
              <a:rPr lang="en-US" altLang="zh-CN" sz="2200" b="1" i="1" dirty="0">
                <a:latin typeface="Times New Roman" charset="0"/>
                <a:sym typeface="Symbol" charset="2"/>
              </a:rPr>
              <a:t>T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是</a:t>
            </a:r>
            <a:r>
              <a:rPr lang="en-US" altLang="zh-CN" sz="2200" b="1" i="1" dirty="0">
                <a:latin typeface="Times New Roman" charset="0"/>
                <a:sym typeface="Symbol" charset="2"/>
              </a:rPr>
              <a:t>C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的一棵最优二叉树。</a:t>
            </a:r>
            <a:endParaRPr lang="zh-CN" altLang="en-US" sz="2200" b="1" dirty="0">
              <a:latin typeface="Times New Roman" charset="0"/>
            </a:endParaRPr>
          </a:p>
        </p:txBody>
      </p:sp>
      <p:graphicFrame>
        <p:nvGraphicFramePr>
          <p:cNvPr id="6963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5707529"/>
              </p:ext>
            </p:extLst>
          </p:nvPr>
        </p:nvGraphicFramePr>
        <p:xfrm>
          <a:off x="385763" y="2849711"/>
          <a:ext cx="8651875" cy="360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公式" r:id="rId4" imgW="4381500" imgH="1879600" progId="Equation.3">
                  <p:embed/>
                </p:oleObj>
              </mc:Choice>
              <mc:Fallback>
                <p:oleObj name="公式" r:id="rId4" imgW="4381500" imgH="1879600" progId="Equation.3">
                  <p:embed/>
                  <p:pic>
                    <p:nvPicPr>
                      <p:cNvPr id="6963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3" y="2849711"/>
                        <a:ext cx="8651875" cy="360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7" name="Line 7"/>
          <p:cNvSpPr>
            <a:spLocks noChangeShapeType="1"/>
          </p:cNvSpPr>
          <p:nvPr/>
        </p:nvSpPr>
        <p:spPr bwMode="auto">
          <a:xfrm>
            <a:off x="1022350" y="5042991"/>
            <a:ext cx="3429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9638" name="Line 9"/>
          <p:cNvSpPr>
            <a:spLocks noChangeShapeType="1"/>
          </p:cNvSpPr>
          <p:nvPr/>
        </p:nvSpPr>
        <p:spPr bwMode="auto">
          <a:xfrm>
            <a:off x="6934200" y="6378079"/>
            <a:ext cx="7207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9639" name="Line 9"/>
          <p:cNvSpPr>
            <a:spLocks noChangeShapeType="1"/>
          </p:cNvSpPr>
          <p:nvPr/>
        </p:nvSpPr>
        <p:spPr bwMode="auto">
          <a:xfrm>
            <a:off x="395288" y="6382841"/>
            <a:ext cx="863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9640" name="Line 9"/>
          <p:cNvSpPr>
            <a:spLocks noChangeShapeType="1"/>
          </p:cNvSpPr>
          <p:nvPr/>
        </p:nvSpPr>
        <p:spPr bwMode="auto">
          <a:xfrm flipV="1">
            <a:off x="4067175" y="6378079"/>
            <a:ext cx="2889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A643D90-A26C-3749-80D3-9329514296D8}" type="slidenum">
              <a:rPr lang="en-US" altLang="zh-CN" smtClean="0"/>
              <a:pPr/>
              <a:t>29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6386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8081835" cy="4609107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kumimoji="0" lang="zh-CN" altLang="en-US" sz="2800" b="1" dirty="0"/>
              <a:t>内容</a:t>
            </a:r>
            <a:r>
              <a:rPr kumimoji="0" lang="en-US" altLang="zh-CN" sz="2800" b="1" dirty="0"/>
              <a:t>1</a:t>
            </a:r>
            <a:r>
              <a:rPr kumimoji="0" lang="zh-CN" altLang="en-US" sz="2800" b="1" dirty="0"/>
              <a:t>：表达式的（逆）波兰记法</a:t>
            </a:r>
            <a:endParaRPr kumimoji="0" lang="en-US" altLang="zh-CN" sz="2800" b="1" dirty="0"/>
          </a:p>
          <a:p>
            <a:pPr eaLnBrk="1" hangingPunct="1">
              <a:lnSpc>
                <a:spcPct val="120000"/>
              </a:lnSpc>
            </a:pPr>
            <a:r>
              <a:rPr kumimoji="0" lang="zh-CN" altLang="en-US" sz="2800" b="1" dirty="0"/>
              <a:t>内容</a:t>
            </a:r>
            <a:r>
              <a:rPr kumimoji="0" lang="en-US" altLang="zh-CN" sz="2800" b="1" dirty="0"/>
              <a:t>2</a:t>
            </a:r>
            <a:r>
              <a:rPr kumimoji="0" lang="zh-CN" altLang="en-US" sz="2800" b="1" dirty="0"/>
              <a:t>：二叉搜索树</a:t>
            </a:r>
            <a:endParaRPr kumimoji="0" lang="en-US" altLang="zh-CN" sz="2800" b="1" dirty="0"/>
          </a:p>
          <a:p>
            <a:pPr>
              <a:lnSpc>
                <a:spcPct val="120000"/>
              </a:lnSpc>
            </a:pPr>
            <a:r>
              <a:rPr kumimoji="0" lang="zh-CN" altLang="en-US" sz="2800" b="1" dirty="0">
                <a:latin typeface="Times New Roman" charset="0"/>
              </a:rPr>
              <a:t>内容</a:t>
            </a:r>
            <a:r>
              <a:rPr lang="en-US" altLang="zh-CN" sz="2800" dirty="0"/>
              <a:t>3</a:t>
            </a:r>
            <a:r>
              <a:rPr lang="zh-CN" altLang="en-US" sz="2800" dirty="0">
                <a:latin typeface="Times New Roman" charset="0"/>
              </a:rPr>
              <a:t>：</a:t>
            </a:r>
            <a:r>
              <a:rPr kumimoji="0" lang="zh-CN" altLang="en-US" sz="2800" b="1" dirty="0">
                <a:latin typeface="Times New Roman" charset="0"/>
              </a:rPr>
              <a:t>前缀码</a:t>
            </a:r>
            <a:r>
              <a:rPr lang="zh-CN" altLang="en-US" sz="2800" dirty="0">
                <a:latin typeface="Times New Roman" charset="0"/>
              </a:rPr>
              <a:t>与</a:t>
            </a:r>
            <a:r>
              <a:rPr kumimoji="0" lang="en-US" altLang="zh-CN" sz="2800" b="1" dirty="0">
                <a:latin typeface="Times New Roman" charset="0"/>
              </a:rPr>
              <a:t>Huffman</a:t>
            </a:r>
            <a:r>
              <a:rPr kumimoji="0" lang="zh-CN" altLang="en-US" sz="2800" b="1" dirty="0">
                <a:latin typeface="Times New Roman" charset="0"/>
              </a:rPr>
              <a:t>编码</a:t>
            </a:r>
          </a:p>
        </p:txBody>
      </p: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3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289400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7577137" cy="1512887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kumimoji="0" lang="zh-CN" altLang="en-US" sz="2400" b="1" dirty="0">
                <a:latin typeface="Times New Roman" charset="0"/>
              </a:rPr>
              <a:t>用根树表示表达式：内点对应于运算符，树叶对应于运算分量。</a:t>
            </a:r>
          </a:p>
          <a:p>
            <a:pPr algn="just" eaLnBrk="1" hangingPunct="1">
              <a:lnSpc>
                <a:spcPct val="120000"/>
              </a:lnSpc>
            </a:pPr>
            <a:r>
              <a:rPr kumimoji="0" lang="zh-CN" altLang="en-US" sz="2400" b="1" dirty="0">
                <a:latin typeface="Times New Roman" charset="0"/>
              </a:rPr>
              <a:t>举例：</a:t>
            </a:r>
            <a:r>
              <a:rPr kumimoji="0" lang="en-US" altLang="zh-CN" sz="2400" b="1" dirty="0">
                <a:latin typeface="Times New Roman" charset="0"/>
              </a:rPr>
              <a:t>((</a:t>
            </a:r>
            <a:r>
              <a:rPr kumimoji="0" lang="en-US" altLang="zh-CN" sz="2400" b="1" dirty="0" err="1">
                <a:latin typeface="Times New Roman" charset="0"/>
              </a:rPr>
              <a:t>x+y</a:t>
            </a:r>
            <a:r>
              <a:rPr kumimoji="0" lang="en-US" altLang="zh-CN" sz="2400" b="1" dirty="0">
                <a:latin typeface="Times New Roman" charset="0"/>
              </a:rPr>
              <a:t>)</a:t>
            </a:r>
            <a:r>
              <a:rPr kumimoji="0" lang="en-US" altLang="zh-CN" sz="2400" b="1" dirty="0">
                <a:latin typeface="Times New Roman" charset="0"/>
                <a:sym typeface="Symbol" charset="2"/>
              </a:rPr>
              <a:t>2</a:t>
            </a:r>
            <a:r>
              <a:rPr kumimoji="0" lang="en-US" altLang="zh-CN" sz="2400" b="1" dirty="0">
                <a:latin typeface="Times New Roman" charset="0"/>
              </a:rPr>
              <a:t>+ ((x-4)/3)</a:t>
            </a:r>
          </a:p>
        </p:txBody>
      </p:sp>
      <p:grpSp>
        <p:nvGrpSpPr>
          <p:cNvPr id="2" name="组合 100"/>
          <p:cNvGrpSpPr>
            <a:grpSpLocks/>
          </p:cNvGrpSpPr>
          <p:nvPr/>
        </p:nvGrpSpPr>
        <p:grpSpPr bwMode="auto">
          <a:xfrm>
            <a:off x="1187450" y="2924175"/>
            <a:ext cx="1155700" cy="1211263"/>
            <a:chOff x="5611779" y="5089957"/>
            <a:chExt cx="1156029" cy="1211001"/>
          </a:xfrm>
        </p:grpSpPr>
        <p:sp>
          <p:nvSpPr>
            <p:cNvPr id="18487" name="Text Box 4"/>
            <p:cNvSpPr txBox="1">
              <a:spLocks noChangeArrowheads="1"/>
            </p:cNvSpPr>
            <p:nvPr/>
          </p:nvSpPr>
          <p:spPr bwMode="auto">
            <a:xfrm>
              <a:off x="6263752" y="5935833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y</a:t>
              </a:r>
            </a:p>
          </p:txBody>
        </p:sp>
        <p:sp>
          <p:nvSpPr>
            <p:cNvPr id="18488" name="Line 29"/>
            <p:cNvSpPr>
              <a:spLocks noChangeShapeType="1"/>
            </p:cNvSpPr>
            <p:nvPr/>
          </p:nvSpPr>
          <p:spPr bwMode="auto">
            <a:xfrm flipH="1">
              <a:off x="5796136" y="5495924"/>
              <a:ext cx="247477" cy="525363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89" name="Line 30"/>
            <p:cNvSpPr>
              <a:spLocks noChangeShapeType="1"/>
            </p:cNvSpPr>
            <p:nvPr/>
          </p:nvSpPr>
          <p:spPr bwMode="auto">
            <a:xfrm>
              <a:off x="6141197" y="5491909"/>
              <a:ext cx="244450" cy="542825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90" name="Text Box 4"/>
            <p:cNvSpPr txBox="1">
              <a:spLocks noChangeArrowheads="1"/>
            </p:cNvSpPr>
            <p:nvPr/>
          </p:nvSpPr>
          <p:spPr bwMode="auto">
            <a:xfrm>
              <a:off x="5611779" y="5949280"/>
              <a:ext cx="288032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x</a:t>
              </a:r>
            </a:p>
          </p:txBody>
        </p:sp>
        <p:sp>
          <p:nvSpPr>
            <p:cNvPr id="18491" name="Text Box 4"/>
            <p:cNvSpPr txBox="1">
              <a:spLocks noChangeArrowheads="1"/>
            </p:cNvSpPr>
            <p:nvPr/>
          </p:nvSpPr>
          <p:spPr bwMode="auto">
            <a:xfrm>
              <a:off x="5895038" y="5089957"/>
              <a:ext cx="432048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0" hangingPunct="0"/>
              <a:r>
                <a:rPr kumimoji="0" lang="en-US" altLang="zh-CN" b="1">
                  <a:latin typeface="Times New Roman" charset="0"/>
                </a:rPr>
                <a:t>+</a:t>
              </a:r>
            </a:p>
          </p:txBody>
        </p:sp>
      </p:grpSp>
      <p:grpSp>
        <p:nvGrpSpPr>
          <p:cNvPr id="3" name="组合 127"/>
          <p:cNvGrpSpPr>
            <a:grpSpLocks/>
          </p:cNvGrpSpPr>
          <p:nvPr/>
        </p:nvGrpSpPr>
        <p:grpSpPr bwMode="auto">
          <a:xfrm>
            <a:off x="755650" y="4508500"/>
            <a:ext cx="1643063" cy="1863725"/>
            <a:chOff x="611560" y="4522567"/>
            <a:chExt cx="1642737" cy="2007862"/>
          </a:xfrm>
        </p:grpSpPr>
        <p:sp>
          <p:nvSpPr>
            <p:cNvPr id="18478" name="Text Box 4"/>
            <p:cNvSpPr txBox="1">
              <a:spLocks noChangeArrowheads="1"/>
            </p:cNvSpPr>
            <p:nvPr/>
          </p:nvSpPr>
          <p:spPr bwMode="auto">
            <a:xfrm>
              <a:off x="1750241" y="5301208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2</a:t>
              </a:r>
            </a:p>
          </p:txBody>
        </p:sp>
        <p:sp>
          <p:nvSpPr>
            <p:cNvPr id="18479" name="Line 29"/>
            <p:cNvSpPr>
              <a:spLocks noChangeShapeType="1"/>
            </p:cNvSpPr>
            <p:nvPr/>
          </p:nvSpPr>
          <p:spPr bwMode="auto">
            <a:xfrm flipH="1">
              <a:off x="1187624" y="4869160"/>
              <a:ext cx="247477" cy="525363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80" name="Line 30"/>
            <p:cNvSpPr>
              <a:spLocks noChangeShapeType="1"/>
            </p:cNvSpPr>
            <p:nvPr/>
          </p:nvSpPr>
          <p:spPr bwMode="auto">
            <a:xfrm>
              <a:off x="1614239" y="4857284"/>
              <a:ext cx="244450" cy="542825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81" name="Text Box 4"/>
            <p:cNvSpPr txBox="1">
              <a:spLocks noChangeArrowheads="1"/>
            </p:cNvSpPr>
            <p:nvPr/>
          </p:nvSpPr>
          <p:spPr bwMode="auto">
            <a:xfrm>
              <a:off x="611560" y="6160531"/>
              <a:ext cx="288032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x</a:t>
              </a:r>
            </a:p>
          </p:txBody>
        </p:sp>
        <p:sp>
          <p:nvSpPr>
            <p:cNvPr id="18482" name="Text Box 4"/>
            <p:cNvSpPr txBox="1">
              <a:spLocks noChangeArrowheads="1"/>
            </p:cNvSpPr>
            <p:nvPr/>
          </p:nvSpPr>
          <p:spPr bwMode="auto">
            <a:xfrm>
              <a:off x="894819" y="5301208"/>
              <a:ext cx="432048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0" hangingPunct="0"/>
              <a:r>
                <a:rPr kumimoji="0" lang="en-US" altLang="zh-CN" b="1">
                  <a:latin typeface="Times New Roman" charset="0"/>
                </a:rPr>
                <a:t>+</a:t>
              </a:r>
            </a:p>
          </p:txBody>
        </p:sp>
        <p:sp>
          <p:nvSpPr>
            <p:cNvPr id="18483" name="Line 29"/>
            <p:cNvSpPr>
              <a:spLocks noChangeShapeType="1"/>
            </p:cNvSpPr>
            <p:nvPr/>
          </p:nvSpPr>
          <p:spPr bwMode="auto">
            <a:xfrm flipH="1">
              <a:off x="769023" y="5733256"/>
              <a:ext cx="247477" cy="525363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84" name="Text Box 4"/>
            <p:cNvSpPr txBox="1">
              <a:spLocks noChangeArrowheads="1"/>
            </p:cNvSpPr>
            <p:nvPr/>
          </p:nvSpPr>
          <p:spPr bwMode="auto">
            <a:xfrm>
              <a:off x="1349860" y="4522567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  <a:sym typeface="Symbol" charset="2"/>
                </a:rPr>
                <a:t></a:t>
              </a:r>
              <a:endParaRPr kumimoji="0" lang="en-US" altLang="zh-CN" sz="2000" b="1">
                <a:latin typeface="Times New Roman" charset="0"/>
              </a:endParaRPr>
            </a:p>
          </p:txBody>
        </p:sp>
        <p:sp>
          <p:nvSpPr>
            <p:cNvPr id="18485" name="Text Box 4"/>
            <p:cNvSpPr txBox="1">
              <a:spLocks noChangeArrowheads="1"/>
            </p:cNvSpPr>
            <p:nvPr/>
          </p:nvSpPr>
          <p:spPr bwMode="auto">
            <a:xfrm>
              <a:off x="1331640" y="6165304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y</a:t>
              </a:r>
            </a:p>
          </p:txBody>
        </p:sp>
        <p:sp>
          <p:nvSpPr>
            <p:cNvPr id="18486" name="Line 30"/>
            <p:cNvSpPr>
              <a:spLocks noChangeShapeType="1"/>
            </p:cNvSpPr>
            <p:nvPr/>
          </p:nvSpPr>
          <p:spPr bwMode="auto">
            <a:xfrm>
              <a:off x="1209085" y="5721380"/>
              <a:ext cx="244450" cy="542825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" name="组合 110"/>
          <p:cNvGrpSpPr>
            <a:grpSpLocks/>
          </p:cNvGrpSpPr>
          <p:nvPr/>
        </p:nvGrpSpPr>
        <p:grpSpPr bwMode="auto">
          <a:xfrm>
            <a:off x="3203575" y="2852738"/>
            <a:ext cx="1155700" cy="1304925"/>
            <a:chOff x="5611779" y="4995828"/>
            <a:chExt cx="1156029" cy="1305130"/>
          </a:xfrm>
        </p:grpSpPr>
        <p:sp>
          <p:nvSpPr>
            <p:cNvPr id="18473" name="Text Box 4"/>
            <p:cNvSpPr txBox="1">
              <a:spLocks noChangeArrowheads="1"/>
            </p:cNvSpPr>
            <p:nvPr/>
          </p:nvSpPr>
          <p:spPr bwMode="auto">
            <a:xfrm>
              <a:off x="6263752" y="5935833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4</a:t>
              </a:r>
            </a:p>
          </p:txBody>
        </p:sp>
        <p:sp>
          <p:nvSpPr>
            <p:cNvPr id="18474" name="Line 29"/>
            <p:cNvSpPr>
              <a:spLocks noChangeShapeType="1"/>
            </p:cNvSpPr>
            <p:nvPr/>
          </p:nvSpPr>
          <p:spPr bwMode="auto">
            <a:xfrm flipH="1">
              <a:off x="5796136" y="5495924"/>
              <a:ext cx="247477" cy="525363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75" name="Line 30"/>
            <p:cNvSpPr>
              <a:spLocks noChangeShapeType="1"/>
            </p:cNvSpPr>
            <p:nvPr/>
          </p:nvSpPr>
          <p:spPr bwMode="auto">
            <a:xfrm>
              <a:off x="6141197" y="5491909"/>
              <a:ext cx="244450" cy="542825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76" name="Text Box 4"/>
            <p:cNvSpPr txBox="1">
              <a:spLocks noChangeArrowheads="1"/>
            </p:cNvSpPr>
            <p:nvPr/>
          </p:nvSpPr>
          <p:spPr bwMode="auto">
            <a:xfrm>
              <a:off x="5611779" y="5949280"/>
              <a:ext cx="288032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x</a:t>
              </a:r>
            </a:p>
          </p:txBody>
        </p:sp>
        <p:sp>
          <p:nvSpPr>
            <p:cNvPr id="18477" name="Text Box 4"/>
            <p:cNvSpPr txBox="1">
              <a:spLocks noChangeArrowheads="1"/>
            </p:cNvSpPr>
            <p:nvPr/>
          </p:nvSpPr>
          <p:spPr bwMode="auto">
            <a:xfrm>
              <a:off x="5895038" y="4995828"/>
              <a:ext cx="364813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0" hangingPunct="0"/>
              <a:r>
                <a:rPr kumimoji="0" lang="en-US" altLang="zh-CN" sz="2800" b="1">
                  <a:latin typeface="Times New Roman" charset="0"/>
                  <a:sym typeface="Symbol" charset="2"/>
                </a:rPr>
                <a:t></a:t>
              </a:r>
              <a:endParaRPr kumimoji="0" lang="en-US" altLang="zh-CN" sz="2800" b="1">
                <a:latin typeface="Times New Roman" charset="0"/>
              </a:endParaRPr>
            </a:p>
          </p:txBody>
        </p:sp>
      </p:grpSp>
      <p:grpSp>
        <p:nvGrpSpPr>
          <p:cNvPr id="5" name="组合 128"/>
          <p:cNvGrpSpPr>
            <a:grpSpLocks/>
          </p:cNvGrpSpPr>
          <p:nvPr/>
        </p:nvGrpSpPr>
        <p:grpSpPr bwMode="auto">
          <a:xfrm>
            <a:off x="2851150" y="4360863"/>
            <a:ext cx="1593850" cy="1868487"/>
            <a:chOff x="2555776" y="4545560"/>
            <a:chExt cx="1592850" cy="2060778"/>
          </a:xfrm>
        </p:grpSpPr>
        <p:grpSp>
          <p:nvGrpSpPr>
            <p:cNvPr id="18463" name="组合 116"/>
            <p:cNvGrpSpPr>
              <a:grpSpLocks/>
            </p:cNvGrpSpPr>
            <p:nvPr/>
          </p:nvGrpSpPr>
          <p:grpSpPr bwMode="auto">
            <a:xfrm>
              <a:off x="2555776" y="5301208"/>
              <a:ext cx="1156029" cy="1305130"/>
              <a:chOff x="5611779" y="4995828"/>
              <a:chExt cx="1156029" cy="1305130"/>
            </a:xfrm>
          </p:grpSpPr>
          <p:sp>
            <p:nvSpPr>
              <p:cNvPr id="18468" name="Text Box 4"/>
              <p:cNvSpPr txBox="1">
                <a:spLocks noChangeArrowheads="1"/>
              </p:cNvSpPr>
              <p:nvPr/>
            </p:nvSpPr>
            <p:spPr bwMode="auto">
              <a:xfrm>
                <a:off x="6263752" y="5935833"/>
                <a:ext cx="504056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>
                    <a:latin typeface="Times New Roman" charset="0"/>
                  </a:rPr>
                  <a:t>4</a:t>
                </a:r>
              </a:p>
            </p:txBody>
          </p:sp>
          <p:sp>
            <p:nvSpPr>
              <p:cNvPr id="18469" name="Line 29"/>
              <p:cNvSpPr>
                <a:spLocks noChangeShapeType="1"/>
              </p:cNvSpPr>
              <p:nvPr/>
            </p:nvSpPr>
            <p:spPr bwMode="auto">
              <a:xfrm flipH="1">
                <a:off x="5796136" y="5495924"/>
                <a:ext cx="247477" cy="525363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470" name="Line 30"/>
              <p:cNvSpPr>
                <a:spLocks noChangeShapeType="1"/>
              </p:cNvSpPr>
              <p:nvPr/>
            </p:nvSpPr>
            <p:spPr bwMode="auto">
              <a:xfrm>
                <a:off x="6141197" y="5491909"/>
                <a:ext cx="244450" cy="542825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471" name="Text Box 4"/>
              <p:cNvSpPr txBox="1">
                <a:spLocks noChangeArrowheads="1"/>
              </p:cNvSpPr>
              <p:nvPr/>
            </p:nvSpPr>
            <p:spPr bwMode="auto">
              <a:xfrm>
                <a:off x="5611779" y="5949280"/>
                <a:ext cx="288032" cy="293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 i="1">
                    <a:latin typeface="Times New Roman" charset="0"/>
                  </a:rPr>
                  <a:t>x</a:t>
                </a:r>
              </a:p>
            </p:txBody>
          </p:sp>
          <p:sp>
            <p:nvSpPr>
              <p:cNvPr id="18472" name="Text Box 4"/>
              <p:cNvSpPr txBox="1">
                <a:spLocks noChangeArrowheads="1"/>
              </p:cNvSpPr>
              <p:nvPr/>
            </p:nvSpPr>
            <p:spPr bwMode="auto">
              <a:xfrm>
                <a:off x="5895038" y="4995828"/>
                <a:ext cx="364813" cy="360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 eaLnBrk="0" hangingPunct="0"/>
                <a:r>
                  <a:rPr kumimoji="0" lang="en-US" altLang="zh-CN" sz="2800" b="1">
                    <a:latin typeface="Times New Roman" charset="0"/>
                    <a:sym typeface="Symbol" charset="2"/>
                  </a:rPr>
                  <a:t></a:t>
                </a:r>
                <a:endParaRPr kumimoji="0" lang="en-US" altLang="zh-CN" sz="2800" b="1">
                  <a:latin typeface="Times New Roman" charset="0"/>
                </a:endParaRPr>
              </a:p>
            </p:txBody>
          </p:sp>
        </p:grpSp>
        <p:sp>
          <p:nvSpPr>
            <p:cNvPr id="18464" name="Text Box 4"/>
            <p:cNvSpPr txBox="1">
              <a:spLocks noChangeArrowheads="1"/>
            </p:cNvSpPr>
            <p:nvPr/>
          </p:nvSpPr>
          <p:spPr bwMode="auto">
            <a:xfrm>
              <a:off x="3644570" y="5431777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3</a:t>
              </a:r>
            </a:p>
          </p:txBody>
        </p:sp>
        <p:sp>
          <p:nvSpPr>
            <p:cNvPr id="18465" name="Line 29"/>
            <p:cNvSpPr>
              <a:spLocks noChangeShapeType="1"/>
            </p:cNvSpPr>
            <p:nvPr/>
          </p:nvSpPr>
          <p:spPr bwMode="auto">
            <a:xfrm flipH="1">
              <a:off x="3081953" y="4999729"/>
              <a:ext cx="247477" cy="525363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66" name="Line 30"/>
            <p:cNvSpPr>
              <a:spLocks noChangeShapeType="1"/>
            </p:cNvSpPr>
            <p:nvPr/>
          </p:nvSpPr>
          <p:spPr bwMode="auto">
            <a:xfrm>
              <a:off x="3508568" y="4987853"/>
              <a:ext cx="244450" cy="542825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67" name="Text Box 4"/>
            <p:cNvSpPr txBox="1">
              <a:spLocks noChangeArrowheads="1"/>
            </p:cNvSpPr>
            <p:nvPr/>
          </p:nvSpPr>
          <p:spPr bwMode="auto">
            <a:xfrm>
              <a:off x="3311424" y="4545560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800">
                  <a:latin typeface="Times New Roman" charset="0"/>
                  <a:sym typeface="Symbol" charset="2"/>
                </a:rPr>
                <a:t>/</a:t>
              </a:r>
              <a:endParaRPr kumimoji="0" lang="en-US" altLang="zh-CN" sz="2800">
                <a:latin typeface="Times New Roman" charset="0"/>
              </a:endParaRPr>
            </a:p>
          </p:txBody>
        </p:sp>
      </p:grpSp>
      <p:grpSp>
        <p:nvGrpSpPr>
          <p:cNvPr id="7" name="组合 155"/>
          <p:cNvGrpSpPr>
            <a:grpSpLocks/>
          </p:cNvGrpSpPr>
          <p:nvPr/>
        </p:nvGrpSpPr>
        <p:grpSpPr bwMode="auto">
          <a:xfrm>
            <a:off x="5148263" y="3068638"/>
            <a:ext cx="3176587" cy="3068637"/>
            <a:chOff x="5076056" y="3140968"/>
            <a:chExt cx="3177026" cy="3068890"/>
          </a:xfrm>
        </p:grpSpPr>
        <p:sp>
          <p:nvSpPr>
            <p:cNvPr id="18440" name="Text Box 4"/>
            <p:cNvSpPr txBox="1">
              <a:spLocks noChangeArrowheads="1"/>
            </p:cNvSpPr>
            <p:nvPr/>
          </p:nvSpPr>
          <p:spPr bwMode="auto">
            <a:xfrm>
              <a:off x="6214737" y="4855713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2</a:t>
              </a:r>
            </a:p>
          </p:txBody>
        </p:sp>
        <p:sp>
          <p:nvSpPr>
            <p:cNvPr id="18441" name="Line 29"/>
            <p:cNvSpPr>
              <a:spLocks noChangeShapeType="1"/>
            </p:cNvSpPr>
            <p:nvPr/>
          </p:nvSpPr>
          <p:spPr bwMode="auto">
            <a:xfrm flipH="1">
              <a:off x="5652120" y="4423665"/>
              <a:ext cx="247477" cy="525363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42" name="Line 30"/>
            <p:cNvSpPr>
              <a:spLocks noChangeShapeType="1"/>
            </p:cNvSpPr>
            <p:nvPr/>
          </p:nvSpPr>
          <p:spPr bwMode="auto">
            <a:xfrm>
              <a:off x="6078735" y="4411789"/>
              <a:ext cx="244450" cy="542825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43" name="Text Box 4"/>
            <p:cNvSpPr txBox="1">
              <a:spLocks noChangeArrowheads="1"/>
            </p:cNvSpPr>
            <p:nvPr/>
          </p:nvSpPr>
          <p:spPr bwMode="auto">
            <a:xfrm>
              <a:off x="5076056" y="5715036"/>
              <a:ext cx="288032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x</a:t>
              </a:r>
            </a:p>
          </p:txBody>
        </p:sp>
        <p:sp>
          <p:nvSpPr>
            <p:cNvPr id="18444" name="Text Box 4"/>
            <p:cNvSpPr txBox="1">
              <a:spLocks noChangeArrowheads="1"/>
            </p:cNvSpPr>
            <p:nvPr/>
          </p:nvSpPr>
          <p:spPr bwMode="auto">
            <a:xfrm>
              <a:off x="5359315" y="4855713"/>
              <a:ext cx="432048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0" hangingPunct="0"/>
              <a:r>
                <a:rPr kumimoji="0" lang="en-US" altLang="zh-CN" b="1">
                  <a:latin typeface="Times New Roman" charset="0"/>
                </a:rPr>
                <a:t>+</a:t>
              </a:r>
            </a:p>
          </p:txBody>
        </p:sp>
        <p:sp>
          <p:nvSpPr>
            <p:cNvPr id="18445" name="Line 29"/>
            <p:cNvSpPr>
              <a:spLocks noChangeShapeType="1"/>
            </p:cNvSpPr>
            <p:nvPr/>
          </p:nvSpPr>
          <p:spPr bwMode="auto">
            <a:xfrm flipH="1">
              <a:off x="5233519" y="5287761"/>
              <a:ext cx="247477" cy="525363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46" name="Text Box 4"/>
            <p:cNvSpPr txBox="1">
              <a:spLocks noChangeArrowheads="1"/>
            </p:cNvSpPr>
            <p:nvPr/>
          </p:nvSpPr>
          <p:spPr bwMode="auto">
            <a:xfrm>
              <a:off x="5814356" y="4077072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  <a:sym typeface="Symbol" charset="2"/>
                </a:rPr>
                <a:t></a:t>
              </a:r>
              <a:endParaRPr kumimoji="0" lang="en-US" altLang="zh-CN" sz="2000" b="1">
                <a:latin typeface="Times New Roman" charset="0"/>
              </a:endParaRPr>
            </a:p>
          </p:txBody>
        </p:sp>
        <p:sp>
          <p:nvSpPr>
            <p:cNvPr id="18447" name="Text Box 4"/>
            <p:cNvSpPr txBox="1">
              <a:spLocks noChangeArrowheads="1"/>
            </p:cNvSpPr>
            <p:nvPr/>
          </p:nvSpPr>
          <p:spPr bwMode="auto">
            <a:xfrm>
              <a:off x="5796136" y="5719809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y</a:t>
              </a:r>
            </a:p>
          </p:txBody>
        </p:sp>
        <p:sp>
          <p:nvSpPr>
            <p:cNvPr id="18448" name="Line 30"/>
            <p:cNvSpPr>
              <a:spLocks noChangeShapeType="1"/>
            </p:cNvSpPr>
            <p:nvPr/>
          </p:nvSpPr>
          <p:spPr bwMode="auto">
            <a:xfrm>
              <a:off x="5673581" y="5275885"/>
              <a:ext cx="244450" cy="542825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8449" name="组合 139"/>
            <p:cNvGrpSpPr>
              <a:grpSpLocks/>
            </p:cNvGrpSpPr>
            <p:nvPr/>
          </p:nvGrpSpPr>
          <p:grpSpPr bwMode="auto">
            <a:xfrm>
              <a:off x="6660232" y="4149080"/>
              <a:ext cx="1592850" cy="2060778"/>
              <a:chOff x="2555776" y="4545560"/>
              <a:chExt cx="1592850" cy="2060778"/>
            </a:xfrm>
          </p:grpSpPr>
          <p:grpSp>
            <p:nvGrpSpPr>
              <p:cNvPr id="18453" name="组合 140"/>
              <p:cNvGrpSpPr>
                <a:grpSpLocks/>
              </p:cNvGrpSpPr>
              <p:nvPr/>
            </p:nvGrpSpPr>
            <p:grpSpPr bwMode="auto">
              <a:xfrm>
                <a:off x="2555776" y="5301208"/>
                <a:ext cx="1156029" cy="1305130"/>
                <a:chOff x="5611779" y="4995828"/>
                <a:chExt cx="1156029" cy="1305130"/>
              </a:xfrm>
            </p:grpSpPr>
            <p:sp>
              <p:nvSpPr>
                <p:cNvPr id="18458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263752" y="5935833"/>
                  <a:ext cx="504056" cy="3651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1pPr>
                  <a:lvl2pPr marL="742950" indent="-28575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2pPr>
                  <a:lvl3pPr marL="1143000" indent="-22860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3pPr>
                  <a:lvl4pPr marL="1600200" indent="-22860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4pPr>
                  <a:lvl5pPr marL="2057400" indent="-22860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9pPr>
                </a:lstStyle>
                <a:p>
                  <a:pPr algn="just" eaLnBrk="0" hangingPunct="0"/>
                  <a:r>
                    <a:rPr kumimoji="0" lang="en-US" altLang="zh-CN" sz="2000" b="1">
                      <a:latin typeface="Times New Roman" charset="0"/>
                    </a:rPr>
                    <a:t>4</a:t>
                  </a:r>
                </a:p>
              </p:txBody>
            </p:sp>
            <p:sp>
              <p:nvSpPr>
                <p:cNvPr id="18459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5796136" y="5495924"/>
                  <a:ext cx="247477" cy="525363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60" name="Line 30"/>
                <p:cNvSpPr>
                  <a:spLocks noChangeShapeType="1"/>
                </p:cNvSpPr>
                <p:nvPr/>
              </p:nvSpPr>
              <p:spPr bwMode="auto">
                <a:xfrm>
                  <a:off x="6141197" y="5491909"/>
                  <a:ext cx="244450" cy="542825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461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5611779" y="5949280"/>
                  <a:ext cx="288032" cy="2931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1pPr>
                  <a:lvl2pPr marL="742950" indent="-28575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2pPr>
                  <a:lvl3pPr marL="1143000" indent="-22860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3pPr>
                  <a:lvl4pPr marL="1600200" indent="-22860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4pPr>
                  <a:lvl5pPr marL="2057400" indent="-22860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9pPr>
                </a:lstStyle>
                <a:p>
                  <a:pPr algn="just" eaLnBrk="0" hangingPunct="0"/>
                  <a:r>
                    <a:rPr kumimoji="0" lang="en-US" altLang="zh-CN" sz="2000" b="1" i="1">
                      <a:latin typeface="Times New Roman" charset="0"/>
                    </a:rPr>
                    <a:t>x</a:t>
                  </a:r>
                </a:p>
              </p:txBody>
            </p:sp>
            <p:sp>
              <p:nvSpPr>
                <p:cNvPr id="18462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5895038" y="4995828"/>
                  <a:ext cx="364813" cy="3600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1pPr>
                  <a:lvl2pPr marL="742950" indent="-28575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2pPr>
                  <a:lvl3pPr marL="1143000" indent="-22860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3pPr>
                  <a:lvl4pPr marL="1600200" indent="-22860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4pPr>
                  <a:lvl5pPr marL="2057400" indent="-22860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9pPr>
                </a:lstStyle>
                <a:p>
                  <a:pPr algn="ctr" eaLnBrk="0" hangingPunct="0"/>
                  <a:r>
                    <a:rPr kumimoji="0" lang="en-US" altLang="zh-CN" sz="2800" b="1">
                      <a:latin typeface="Times New Roman" charset="0"/>
                      <a:sym typeface="Symbol" charset="2"/>
                    </a:rPr>
                    <a:t></a:t>
                  </a:r>
                  <a:endParaRPr kumimoji="0" lang="en-US" altLang="zh-CN" sz="2800" b="1">
                    <a:latin typeface="Times New Roman" charset="0"/>
                  </a:endParaRPr>
                </a:p>
              </p:txBody>
            </p:sp>
          </p:grpSp>
          <p:sp>
            <p:nvSpPr>
              <p:cNvPr id="18454" name="Text Box 4"/>
              <p:cNvSpPr txBox="1">
                <a:spLocks noChangeArrowheads="1"/>
              </p:cNvSpPr>
              <p:nvPr/>
            </p:nvSpPr>
            <p:spPr bwMode="auto">
              <a:xfrm>
                <a:off x="3644570" y="5431777"/>
                <a:ext cx="504056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>
                    <a:latin typeface="Times New Roman" charset="0"/>
                  </a:rPr>
                  <a:t>3</a:t>
                </a:r>
              </a:p>
            </p:txBody>
          </p:sp>
          <p:sp>
            <p:nvSpPr>
              <p:cNvPr id="18455" name="Line 29"/>
              <p:cNvSpPr>
                <a:spLocks noChangeShapeType="1"/>
              </p:cNvSpPr>
              <p:nvPr/>
            </p:nvSpPr>
            <p:spPr bwMode="auto">
              <a:xfrm flipH="1">
                <a:off x="3081953" y="4999729"/>
                <a:ext cx="247477" cy="525363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456" name="Line 30"/>
              <p:cNvSpPr>
                <a:spLocks noChangeShapeType="1"/>
              </p:cNvSpPr>
              <p:nvPr/>
            </p:nvSpPr>
            <p:spPr bwMode="auto">
              <a:xfrm>
                <a:off x="3508568" y="4987853"/>
                <a:ext cx="244450" cy="542825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457" name="Text Box 4"/>
              <p:cNvSpPr txBox="1">
                <a:spLocks noChangeArrowheads="1"/>
              </p:cNvSpPr>
              <p:nvPr/>
            </p:nvSpPr>
            <p:spPr bwMode="auto">
              <a:xfrm>
                <a:off x="3311424" y="4545560"/>
                <a:ext cx="504056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800">
                    <a:latin typeface="Times New Roman" charset="0"/>
                    <a:sym typeface="Symbol" charset="2"/>
                  </a:rPr>
                  <a:t>/</a:t>
                </a:r>
                <a:endParaRPr kumimoji="0" lang="en-US" altLang="zh-CN" sz="2800">
                  <a:latin typeface="Times New Roman" charset="0"/>
                </a:endParaRPr>
              </a:p>
            </p:txBody>
          </p:sp>
        </p:grpSp>
        <p:sp>
          <p:nvSpPr>
            <p:cNvPr id="18450" name="Text Box 4"/>
            <p:cNvSpPr txBox="1">
              <a:spLocks noChangeArrowheads="1"/>
            </p:cNvSpPr>
            <p:nvPr/>
          </p:nvSpPr>
          <p:spPr bwMode="auto">
            <a:xfrm>
              <a:off x="6588224" y="3140968"/>
              <a:ext cx="432048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0" hangingPunct="0"/>
              <a:r>
                <a:rPr kumimoji="0" lang="en-US" altLang="zh-CN" b="1">
                  <a:latin typeface="Times New Roman" charset="0"/>
                </a:rPr>
                <a:t>+</a:t>
              </a:r>
            </a:p>
          </p:txBody>
        </p:sp>
        <p:sp>
          <p:nvSpPr>
            <p:cNvPr id="18451" name="Line 29"/>
            <p:cNvSpPr>
              <a:spLocks noChangeShapeType="1"/>
            </p:cNvSpPr>
            <p:nvPr/>
          </p:nvSpPr>
          <p:spPr bwMode="auto">
            <a:xfrm flipH="1">
              <a:off x="6156175" y="3474114"/>
              <a:ext cx="504056" cy="59737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52" name="Line 30"/>
            <p:cNvSpPr>
              <a:spLocks noChangeShapeType="1"/>
            </p:cNvSpPr>
            <p:nvPr/>
          </p:nvSpPr>
          <p:spPr bwMode="auto">
            <a:xfrm>
              <a:off x="6975158" y="3474114"/>
              <a:ext cx="460474" cy="68684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4</a:t>
            </a:fld>
            <a:endParaRPr lang="en-US" altLang="zh-CN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charset="0"/>
              </a:rPr>
              <a:t>表达式的根树表示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160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4897437" cy="4608512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kumimoji="0" lang="en-US" altLang="zh-CN" sz="2800" b="1" dirty="0">
                <a:latin typeface="Times New Roman" charset="0"/>
              </a:rPr>
              <a:t>(</a:t>
            </a:r>
            <a:r>
              <a:rPr kumimoji="0" lang="en-US" altLang="zh-CN" sz="2800" b="1" i="1" dirty="0" err="1">
                <a:latin typeface="Times New Roman" charset="0"/>
              </a:rPr>
              <a:t>x</a:t>
            </a:r>
            <a:r>
              <a:rPr kumimoji="0" lang="en-US" altLang="zh-CN" sz="2800" b="1" dirty="0" err="1">
                <a:latin typeface="Times New Roman" charset="0"/>
              </a:rPr>
              <a:t>+</a:t>
            </a:r>
            <a:r>
              <a:rPr kumimoji="0" lang="en-US" altLang="zh-CN" sz="2800" b="1" i="1" dirty="0" err="1">
                <a:latin typeface="Times New Roman" charset="0"/>
              </a:rPr>
              <a:t>y</a:t>
            </a:r>
            <a:r>
              <a:rPr kumimoji="0" lang="en-US" altLang="zh-CN" sz="2800" b="1" dirty="0">
                <a:latin typeface="Times New Roman" charset="0"/>
              </a:rPr>
              <a:t>)</a:t>
            </a:r>
            <a:r>
              <a:rPr kumimoji="0" lang="en-US" altLang="zh-CN" sz="2800" b="1" dirty="0">
                <a:latin typeface="Times New Roman" charset="0"/>
                <a:sym typeface="Symbol" charset="2"/>
              </a:rPr>
              <a:t>2</a:t>
            </a:r>
            <a:r>
              <a:rPr kumimoji="0" lang="en-US" altLang="zh-CN" sz="2800" b="1" dirty="0">
                <a:latin typeface="Times New Roman" charset="0"/>
              </a:rPr>
              <a:t>+ ((</a:t>
            </a:r>
            <a:r>
              <a:rPr kumimoji="0" lang="en-US" altLang="zh-CN" sz="2800" b="1" i="1" dirty="0">
                <a:latin typeface="Times New Roman" charset="0"/>
              </a:rPr>
              <a:t>x</a:t>
            </a:r>
            <a:r>
              <a:rPr kumimoji="0" lang="en-US" altLang="zh-CN" sz="2800" b="1" dirty="0">
                <a:latin typeface="Times New Roman" charset="0"/>
              </a:rPr>
              <a:t>-4)/3)</a:t>
            </a:r>
          </a:p>
          <a:p>
            <a:pPr algn="just" eaLnBrk="1" hangingPunct="1">
              <a:lnSpc>
                <a:spcPct val="120000"/>
              </a:lnSpc>
            </a:pPr>
            <a:r>
              <a:rPr kumimoji="0" lang="zh-CN" altLang="en-US" sz="2800" b="1" dirty="0">
                <a:latin typeface="Times New Roman" charset="0"/>
              </a:rPr>
              <a:t>前缀形式（波兰表示法）</a:t>
            </a:r>
            <a:endParaRPr kumimoji="0" lang="en-US" altLang="zh-CN" sz="2800" b="1" dirty="0">
              <a:latin typeface="Times New Roman" charset="0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kumimoji="0" lang="en-US" altLang="zh-CN" sz="2400" b="1" dirty="0">
                <a:latin typeface="Times New Roman" charset="0"/>
              </a:rPr>
              <a:t>+</a:t>
            </a:r>
            <a:r>
              <a:rPr kumimoji="0" lang="en-US" altLang="zh-CN" sz="2400" b="1" dirty="0">
                <a:latin typeface="Times New Roman" charset="0"/>
                <a:sym typeface="Symbol" charset="2"/>
              </a:rPr>
              <a:t></a:t>
            </a:r>
            <a:r>
              <a:rPr kumimoji="0" lang="en-US" altLang="zh-CN" sz="2400" b="1" dirty="0">
                <a:latin typeface="Times New Roman" charset="0"/>
              </a:rPr>
              <a:t>+</a:t>
            </a:r>
            <a:r>
              <a:rPr kumimoji="0" lang="en-US" altLang="zh-CN" sz="2400" b="1" i="1" dirty="0">
                <a:latin typeface="Times New Roman" charset="0"/>
              </a:rPr>
              <a:t>xy</a:t>
            </a:r>
            <a:r>
              <a:rPr kumimoji="0" lang="en-US" altLang="zh-CN" sz="2400" b="1" dirty="0">
                <a:latin typeface="Times New Roman" charset="0"/>
                <a:sym typeface="Symbol" charset="2"/>
              </a:rPr>
              <a:t>2</a:t>
            </a:r>
            <a:r>
              <a:rPr kumimoji="0" lang="en-US" altLang="zh-CN" sz="2400" b="1" dirty="0">
                <a:latin typeface="Times New Roman" charset="0"/>
              </a:rPr>
              <a:t> /-</a:t>
            </a:r>
            <a:r>
              <a:rPr kumimoji="0" lang="en-US" altLang="zh-CN" sz="2400" b="1" i="1" dirty="0">
                <a:latin typeface="Times New Roman" charset="0"/>
              </a:rPr>
              <a:t>x</a:t>
            </a:r>
            <a:r>
              <a:rPr kumimoji="0" lang="en-US" altLang="zh-CN" sz="2400" b="1" dirty="0">
                <a:latin typeface="Times New Roman" charset="0"/>
              </a:rPr>
              <a:t>4 3</a:t>
            </a:r>
          </a:p>
          <a:p>
            <a:pPr algn="just" eaLnBrk="1" hangingPunct="1">
              <a:lnSpc>
                <a:spcPct val="120000"/>
              </a:lnSpc>
            </a:pPr>
            <a:r>
              <a:rPr kumimoji="0" lang="zh-CN" altLang="en-US" sz="2800" b="1" dirty="0">
                <a:latin typeface="Times New Roman" charset="0"/>
              </a:rPr>
              <a:t>后缀形式（逆波兰表示法）</a:t>
            </a:r>
            <a:endParaRPr kumimoji="0" lang="en-US" altLang="zh-CN" sz="2800" b="1" dirty="0">
              <a:latin typeface="Times New Roman" charset="0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kumimoji="0" lang="en-US" altLang="zh-CN" sz="2400" b="1" i="1" dirty="0">
                <a:latin typeface="Times New Roman" charset="0"/>
              </a:rPr>
              <a:t>xy</a:t>
            </a:r>
            <a:r>
              <a:rPr kumimoji="0" lang="en-US" altLang="zh-CN" sz="2400" b="1" dirty="0">
                <a:latin typeface="Times New Roman" charset="0"/>
              </a:rPr>
              <a:t>+</a:t>
            </a:r>
            <a:r>
              <a:rPr kumimoji="0" lang="en-US" altLang="zh-CN" sz="2400" b="1" dirty="0">
                <a:latin typeface="Times New Roman" charset="0"/>
                <a:sym typeface="Symbol" charset="2"/>
              </a:rPr>
              <a:t>2</a:t>
            </a:r>
            <a:r>
              <a:rPr kumimoji="0" lang="en-US" altLang="zh-CN" sz="2400" b="1" dirty="0">
                <a:latin typeface="Times New Roman" charset="0"/>
              </a:rPr>
              <a:t> </a:t>
            </a:r>
            <a:r>
              <a:rPr kumimoji="0" lang="en-US" altLang="zh-CN" sz="2400" b="1" i="1" dirty="0">
                <a:latin typeface="Times New Roman" charset="0"/>
              </a:rPr>
              <a:t>x</a:t>
            </a:r>
            <a:r>
              <a:rPr kumimoji="0" lang="en-US" altLang="zh-CN" sz="2400" b="1" dirty="0">
                <a:latin typeface="Times New Roman" charset="0"/>
              </a:rPr>
              <a:t>4- 3/+</a:t>
            </a:r>
          </a:p>
          <a:p>
            <a:pPr algn="just" eaLnBrk="1" hangingPunct="1">
              <a:lnSpc>
                <a:spcPct val="120000"/>
              </a:lnSpc>
            </a:pPr>
            <a:r>
              <a:rPr kumimoji="0" lang="zh-CN" altLang="en-US" sz="2800" b="1" dirty="0">
                <a:latin typeface="Times New Roman" charset="0"/>
              </a:rPr>
              <a:t>中缀形式</a:t>
            </a:r>
            <a:endParaRPr kumimoji="0" lang="en-US" altLang="zh-CN" sz="2800" b="1" dirty="0">
              <a:latin typeface="Times New Roman" charset="0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kumimoji="0" lang="en-US" altLang="zh-CN" sz="2400" b="1" i="1" dirty="0">
                <a:latin typeface="Times New Roman" charset="0"/>
              </a:rPr>
              <a:t>x</a:t>
            </a:r>
            <a:r>
              <a:rPr kumimoji="0" lang="en-US" altLang="zh-CN" sz="2400" b="1" dirty="0">
                <a:latin typeface="Times New Roman" charset="0"/>
              </a:rPr>
              <a:t>+</a:t>
            </a:r>
            <a:r>
              <a:rPr kumimoji="0" lang="en-US" altLang="zh-CN" sz="2400" b="1" i="1" dirty="0">
                <a:latin typeface="Times New Roman" charset="0"/>
              </a:rPr>
              <a:t>y</a:t>
            </a:r>
            <a:r>
              <a:rPr kumimoji="0" lang="en-US" altLang="zh-CN" sz="2400" b="1" dirty="0">
                <a:latin typeface="Times New Roman" charset="0"/>
                <a:sym typeface="Symbol" charset="2"/>
              </a:rPr>
              <a:t>2</a:t>
            </a:r>
            <a:r>
              <a:rPr kumimoji="0" lang="en-US" altLang="zh-CN" sz="2400" b="1" dirty="0">
                <a:latin typeface="Times New Roman" charset="0"/>
              </a:rPr>
              <a:t>+ </a:t>
            </a:r>
            <a:r>
              <a:rPr kumimoji="0" lang="en-US" altLang="zh-CN" sz="2400" b="1" i="1" dirty="0">
                <a:latin typeface="Times New Roman" charset="0"/>
              </a:rPr>
              <a:t>x</a:t>
            </a:r>
            <a:r>
              <a:rPr kumimoji="0" lang="en-US" altLang="zh-CN" sz="2400" b="1" dirty="0">
                <a:latin typeface="Times New Roman" charset="0"/>
              </a:rPr>
              <a:t>-4/3 </a:t>
            </a:r>
          </a:p>
          <a:p>
            <a:pPr algn="just" eaLnBrk="1" hangingPunct="1">
              <a:lnSpc>
                <a:spcPct val="120000"/>
              </a:lnSpc>
            </a:pPr>
            <a:endParaRPr kumimoji="0" lang="en-US" altLang="zh-CN" sz="2800" b="1" dirty="0">
              <a:latin typeface="Times New Roman" charset="0"/>
            </a:endParaRPr>
          </a:p>
          <a:p>
            <a:pPr algn="just" eaLnBrk="1" hangingPunct="1">
              <a:lnSpc>
                <a:spcPct val="120000"/>
              </a:lnSpc>
            </a:pPr>
            <a:endParaRPr kumimoji="0" lang="en-US" altLang="zh-CN" sz="2400" b="1" dirty="0">
              <a:latin typeface="Times New Roman" charset="0"/>
            </a:endParaRPr>
          </a:p>
        </p:txBody>
      </p:sp>
      <p:grpSp>
        <p:nvGrpSpPr>
          <p:cNvPr id="20483" name="组合 155"/>
          <p:cNvGrpSpPr>
            <a:grpSpLocks/>
          </p:cNvGrpSpPr>
          <p:nvPr/>
        </p:nvGrpSpPr>
        <p:grpSpPr bwMode="auto">
          <a:xfrm>
            <a:off x="5580063" y="1484313"/>
            <a:ext cx="3176587" cy="3068637"/>
            <a:chOff x="5076056" y="3140968"/>
            <a:chExt cx="3177026" cy="3068890"/>
          </a:xfrm>
        </p:grpSpPr>
        <p:sp>
          <p:nvSpPr>
            <p:cNvPr id="20484" name="Text Box 4"/>
            <p:cNvSpPr txBox="1">
              <a:spLocks noChangeArrowheads="1"/>
            </p:cNvSpPr>
            <p:nvPr/>
          </p:nvSpPr>
          <p:spPr bwMode="auto">
            <a:xfrm>
              <a:off x="6214737" y="4855713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2</a:t>
              </a:r>
            </a:p>
          </p:txBody>
        </p:sp>
        <p:sp>
          <p:nvSpPr>
            <p:cNvPr id="20485" name="Line 29"/>
            <p:cNvSpPr>
              <a:spLocks noChangeShapeType="1"/>
            </p:cNvSpPr>
            <p:nvPr/>
          </p:nvSpPr>
          <p:spPr bwMode="auto">
            <a:xfrm flipH="1">
              <a:off x="5652120" y="4423665"/>
              <a:ext cx="247477" cy="525363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86" name="Line 30"/>
            <p:cNvSpPr>
              <a:spLocks noChangeShapeType="1"/>
            </p:cNvSpPr>
            <p:nvPr/>
          </p:nvSpPr>
          <p:spPr bwMode="auto">
            <a:xfrm>
              <a:off x="6078735" y="4411789"/>
              <a:ext cx="244450" cy="542825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87" name="Text Box 4"/>
            <p:cNvSpPr txBox="1">
              <a:spLocks noChangeArrowheads="1"/>
            </p:cNvSpPr>
            <p:nvPr/>
          </p:nvSpPr>
          <p:spPr bwMode="auto">
            <a:xfrm>
              <a:off x="5076056" y="5715036"/>
              <a:ext cx="288032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x</a:t>
              </a:r>
            </a:p>
          </p:txBody>
        </p:sp>
        <p:sp>
          <p:nvSpPr>
            <p:cNvPr id="20488" name="Text Box 4"/>
            <p:cNvSpPr txBox="1">
              <a:spLocks noChangeArrowheads="1"/>
            </p:cNvSpPr>
            <p:nvPr/>
          </p:nvSpPr>
          <p:spPr bwMode="auto">
            <a:xfrm>
              <a:off x="5359315" y="4855713"/>
              <a:ext cx="432048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0" hangingPunct="0"/>
              <a:r>
                <a:rPr kumimoji="0" lang="en-US" altLang="zh-CN" b="1">
                  <a:latin typeface="Times New Roman" charset="0"/>
                </a:rPr>
                <a:t>+</a:t>
              </a:r>
            </a:p>
          </p:txBody>
        </p:sp>
        <p:sp>
          <p:nvSpPr>
            <p:cNvPr id="20489" name="Line 29"/>
            <p:cNvSpPr>
              <a:spLocks noChangeShapeType="1"/>
            </p:cNvSpPr>
            <p:nvPr/>
          </p:nvSpPr>
          <p:spPr bwMode="auto">
            <a:xfrm flipH="1">
              <a:off x="5233519" y="5287761"/>
              <a:ext cx="247477" cy="525363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90" name="Text Box 4"/>
            <p:cNvSpPr txBox="1">
              <a:spLocks noChangeArrowheads="1"/>
            </p:cNvSpPr>
            <p:nvPr/>
          </p:nvSpPr>
          <p:spPr bwMode="auto">
            <a:xfrm>
              <a:off x="5814356" y="4077072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  <a:sym typeface="Symbol" charset="2"/>
                </a:rPr>
                <a:t></a:t>
              </a:r>
              <a:endParaRPr kumimoji="0" lang="en-US" altLang="zh-CN" sz="2000" b="1">
                <a:latin typeface="Times New Roman" charset="0"/>
              </a:endParaRPr>
            </a:p>
          </p:txBody>
        </p:sp>
        <p:sp>
          <p:nvSpPr>
            <p:cNvPr id="20491" name="Text Box 4"/>
            <p:cNvSpPr txBox="1">
              <a:spLocks noChangeArrowheads="1"/>
            </p:cNvSpPr>
            <p:nvPr/>
          </p:nvSpPr>
          <p:spPr bwMode="auto">
            <a:xfrm>
              <a:off x="5796136" y="5719809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y</a:t>
              </a:r>
            </a:p>
          </p:txBody>
        </p:sp>
        <p:sp>
          <p:nvSpPr>
            <p:cNvPr id="20492" name="Line 30"/>
            <p:cNvSpPr>
              <a:spLocks noChangeShapeType="1"/>
            </p:cNvSpPr>
            <p:nvPr/>
          </p:nvSpPr>
          <p:spPr bwMode="auto">
            <a:xfrm>
              <a:off x="5673581" y="5275885"/>
              <a:ext cx="244450" cy="542825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0493" name="组合 139"/>
            <p:cNvGrpSpPr>
              <a:grpSpLocks/>
            </p:cNvGrpSpPr>
            <p:nvPr/>
          </p:nvGrpSpPr>
          <p:grpSpPr bwMode="auto">
            <a:xfrm>
              <a:off x="6660232" y="4149080"/>
              <a:ext cx="1592850" cy="2060778"/>
              <a:chOff x="2555776" y="4545560"/>
              <a:chExt cx="1592850" cy="2060778"/>
            </a:xfrm>
          </p:grpSpPr>
          <p:grpSp>
            <p:nvGrpSpPr>
              <p:cNvPr id="20497" name="组合 140"/>
              <p:cNvGrpSpPr>
                <a:grpSpLocks/>
              </p:cNvGrpSpPr>
              <p:nvPr/>
            </p:nvGrpSpPr>
            <p:grpSpPr bwMode="auto">
              <a:xfrm>
                <a:off x="2555776" y="5301208"/>
                <a:ext cx="1156029" cy="1305130"/>
                <a:chOff x="5611779" y="4995828"/>
                <a:chExt cx="1156029" cy="1305130"/>
              </a:xfrm>
            </p:grpSpPr>
            <p:sp>
              <p:nvSpPr>
                <p:cNvPr id="20502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263752" y="5935833"/>
                  <a:ext cx="504056" cy="3651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1pPr>
                  <a:lvl2pPr marL="742950" indent="-28575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2pPr>
                  <a:lvl3pPr marL="1143000" indent="-22860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3pPr>
                  <a:lvl4pPr marL="1600200" indent="-22860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4pPr>
                  <a:lvl5pPr marL="2057400" indent="-22860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9pPr>
                </a:lstStyle>
                <a:p>
                  <a:pPr algn="just" eaLnBrk="0" hangingPunct="0"/>
                  <a:r>
                    <a:rPr kumimoji="0" lang="en-US" altLang="zh-CN" sz="2000" b="1">
                      <a:latin typeface="Times New Roman" charset="0"/>
                    </a:rPr>
                    <a:t>4</a:t>
                  </a:r>
                </a:p>
              </p:txBody>
            </p:sp>
            <p:sp>
              <p:nvSpPr>
                <p:cNvPr id="20503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5796136" y="5495924"/>
                  <a:ext cx="247477" cy="525363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04" name="Line 30"/>
                <p:cNvSpPr>
                  <a:spLocks noChangeShapeType="1"/>
                </p:cNvSpPr>
                <p:nvPr/>
              </p:nvSpPr>
              <p:spPr bwMode="auto">
                <a:xfrm>
                  <a:off x="6141197" y="5491909"/>
                  <a:ext cx="244450" cy="542825"/>
                </a:xfrm>
                <a:prstGeom prst="line">
                  <a:avLst/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05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5611779" y="5949280"/>
                  <a:ext cx="288032" cy="2931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1pPr>
                  <a:lvl2pPr marL="742950" indent="-28575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2pPr>
                  <a:lvl3pPr marL="1143000" indent="-22860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3pPr>
                  <a:lvl4pPr marL="1600200" indent="-22860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4pPr>
                  <a:lvl5pPr marL="2057400" indent="-22860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9pPr>
                </a:lstStyle>
                <a:p>
                  <a:pPr algn="just" eaLnBrk="0" hangingPunct="0"/>
                  <a:r>
                    <a:rPr kumimoji="0" lang="en-US" altLang="zh-CN" sz="2000" b="1" i="1">
                      <a:latin typeface="Times New Roman" charset="0"/>
                    </a:rPr>
                    <a:t>x</a:t>
                  </a:r>
                </a:p>
              </p:txBody>
            </p:sp>
            <p:sp>
              <p:nvSpPr>
                <p:cNvPr id="20506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5895038" y="4995828"/>
                  <a:ext cx="364813" cy="3600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1pPr>
                  <a:lvl2pPr marL="742950" indent="-28575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2pPr>
                  <a:lvl3pPr marL="1143000" indent="-22860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3pPr>
                  <a:lvl4pPr marL="1600200" indent="-22860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4pPr>
                  <a:lvl5pPr marL="2057400" indent="-228600"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charset="0"/>
                      <a:ea typeface="宋体" charset="0"/>
                    </a:defRPr>
                  </a:lvl9pPr>
                </a:lstStyle>
                <a:p>
                  <a:pPr algn="ctr" eaLnBrk="0" hangingPunct="0"/>
                  <a:r>
                    <a:rPr kumimoji="0" lang="en-US" altLang="zh-CN" sz="2800" b="1">
                      <a:latin typeface="Times New Roman" charset="0"/>
                      <a:sym typeface="Symbol" charset="2"/>
                    </a:rPr>
                    <a:t></a:t>
                  </a:r>
                  <a:endParaRPr kumimoji="0" lang="en-US" altLang="zh-CN" sz="2800" b="1">
                    <a:latin typeface="Times New Roman" charset="0"/>
                  </a:endParaRPr>
                </a:p>
              </p:txBody>
            </p:sp>
          </p:grpSp>
          <p:sp>
            <p:nvSpPr>
              <p:cNvPr id="20498" name="Text Box 4"/>
              <p:cNvSpPr txBox="1">
                <a:spLocks noChangeArrowheads="1"/>
              </p:cNvSpPr>
              <p:nvPr/>
            </p:nvSpPr>
            <p:spPr bwMode="auto">
              <a:xfrm>
                <a:off x="3644570" y="5431777"/>
                <a:ext cx="504056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>
                    <a:latin typeface="Times New Roman" charset="0"/>
                  </a:rPr>
                  <a:t>3</a:t>
                </a:r>
              </a:p>
            </p:txBody>
          </p:sp>
          <p:sp>
            <p:nvSpPr>
              <p:cNvPr id="20499" name="Line 29"/>
              <p:cNvSpPr>
                <a:spLocks noChangeShapeType="1"/>
              </p:cNvSpPr>
              <p:nvPr/>
            </p:nvSpPr>
            <p:spPr bwMode="auto">
              <a:xfrm flipH="1">
                <a:off x="3081953" y="4999729"/>
                <a:ext cx="247477" cy="525363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500" name="Line 30"/>
              <p:cNvSpPr>
                <a:spLocks noChangeShapeType="1"/>
              </p:cNvSpPr>
              <p:nvPr/>
            </p:nvSpPr>
            <p:spPr bwMode="auto">
              <a:xfrm>
                <a:off x="3508568" y="4987853"/>
                <a:ext cx="244450" cy="542825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501" name="Text Box 4"/>
              <p:cNvSpPr txBox="1">
                <a:spLocks noChangeArrowheads="1"/>
              </p:cNvSpPr>
              <p:nvPr/>
            </p:nvSpPr>
            <p:spPr bwMode="auto">
              <a:xfrm>
                <a:off x="3311424" y="4545560"/>
                <a:ext cx="504056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800">
                    <a:latin typeface="Times New Roman" charset="0"/>
                    <a:sym typeface="Symbol" charset="2"/>
                  </a:rPr>
                  <a:t>/</a:t>
                </a:r>
                <a:endParaRPr kumimoji="0" lang="en-US" altLang="zh-CN" sz="2800">
                  <a:latin typeface="Times New Roman" charset="0"/>
                </a:endParaRPr>
              </a:p>
            </p:txBody>
          </p:sp>
        </p:grpSp>
        <p:sp>
          <p:nvSpPr>
            <p:cNvPr id="20494" name="Text Box 4"/>
            <p:cNvSpPr txBox="1">
              <a:spLocks noChangeArrowheads="1"/>
            </p:cNvSpPr>
            <p:nvPr/>
          </p:nvSpPr>
          <p:spPr bwMode="auto">
            <a:xfrm>
              <a:off x="6588224" y="3140968"/>
              <a:ext cx="432048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0" hangingPunct="0"/>
              <a:r>
                <a:rPr kumimoji="0" lang="en-US" altLang="zh-CN" b="1">
                  <a:latin typeface="Times New Roman" charset="0"/>
                </a:rPr>
                <a:t>+</a:t>
              </a:r>
            </a:p>
          </p:txBody>
        </p:sp>
        <p:sp>
          <p:nvSpPr>
            <p:cNvPr id="20495" name="Line 29"/>
            <p:cNvSpPr>
              <a:spLocks noChangeShapeType="1"/>
            </p:cNvSpPr>
            <p:nvPr/>
          </p:nvSpPr>
          <p:spPr bwMode="auto">
            <a:xfrm flipH="1">
              <a:off x="6156175" y="3474114"/>
              <a:ext cx="504056" cy="59737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96" name="Line 30"/>
            <p:cNvSpPr>
              <a:spLocks noChangeShapeType="1"/>
            </p:cNvSpPr>
            <p:nvPr/>
          </p:nvSpPr>
          <p:spPr bwMode="auto">
            <a:xfrm>
              <a:off x="6975158" y="3474114"/>
              <a:ext cx="460474" cy="68684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5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charset="0"/>
              </a:rPr>
              <a:t>表达式的（逆）波兰表示法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1986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288" y="1557338"/>
            <a:ext cx="3960812" cy="2808287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kumimoji="0" lang="zh-CN" altLang="en-US" sz="2800" b="1" dirty="0">
                <a:latin typeface="Times New Roman" charset="0"/>
              </a:rPr>
              <a:t>中缀形式：</a:t>
            </a:r>
            <a:r>
              <a:rPr kumimoji="0" lang="en-US" altLang="zh-CN" sz="2800" b="1" i="1" dirty="0" err="1">
                <a:latin typeface="Times New Roman" charset="0"/>
              </a:rPr>
              <a:t>x</a:t>
            </a:r>
            <a:r>
              <a:rPr kumimoji="0" lang="en-US" altLang="zh-CN" sz="2800" b="1" dirty="0" err="1">
                <a:latin typeface="Times New Roman" charset="0"/>
              </a:rPr>
              <a:t>+</a:t>
            </a:r>
            <a:r>
              <a:rPr kumimoji="0" lang="en-US" altLang="zh-CN" sz="2800" b="1" i="1" dirty="0" err="1">
                <a:latin typeface="Times New Roman" charset="0"/>
              </a:rPr>
              <a:t>y</a:t>
            </a:r>
            <a:r>
              <a:rPr kumimoji="0" lang="en-US" altLang="zh-CN" sz="2800" b="1" dirty="0">
                <a:latin typeface="Times New Roman" charset="0"/>
              </a:rPr>
              <a:t>/</a:t>
            </a:r>
            <a:r>
              <a:rPr kumimoji="0" lang="en-US" altLang="zh-CN" sz="2800" b="1" i="1" dirty="0">
                <a:latin typeface="Times New Roman" charset="0"/>
              </a:rPr>
              <a:t>x</a:t>
            </a:r>
            <a:r>
              <a:rPr kumimoji="0" lang="en-US" altLang="zh-CN" sz="2800" b="1" dirty="0">
                <a:latin typeface="Times New Roman" charset="0"/>
              </a:rPr>
              <a:t>+3</a:t>
            </a:r>
          </a:p>
          <a:p>
            <a:pPr lvl="1" algn="just" eaLnBrk="1" hangingPunct="1">
              <a:lnSpc>
                <a:spcPct val="120000"/>
              </a:lnSpc>
            </a:pPr>
            <a:r>
              <a:rPr kumimoji="0" lang="zh-CN" altLang="en-US" sz="2400" b="1" dirty="0">
                <a:latin typeface="Times New Roman" charset="0"/>
              </a:rPr>
              <a:t>有</a:t>
            </a:r>
            <a:r>
              <a:rPr kumimoji="0" lang="en-US" altLang="zh-CN" sz="2400" b="1" dirty="0">
                <a:latin typeface="Times New Roman" charset="0"/>
              </a:rPr>
              <a:t>3</a:t>
            </a:r>
            <a:r>
              <a:rPr kumimoji="0" lang="zh-CN" altLang="en-US" sz="2400" b="1" dirty="0">
                <a:latin typeface="Times New Roman" charset="0"/>
              </a:rPr>
              <a:t>种解释</a:t>
            </a:r>
            <a:r>
              <a:rPr kumimoji="0" lang="en-US" altLang="zh-CN" sz="2400" b="1" dirty="0">
                <a:latin typeface="Times New Roman" charset="0"/>
              </a:rPr>
              <a:t>:</a:t>
            </a:r>
          </a:p>
          <a:p>
            <a:pPr lvl="1" algn="just" eaLnBrk="1" hangingPunct="1">
              <a:lnSpc>
                <a:spcPct val="120000"/>
              </a:lnSpc>
            </a:pPr>
            <a:r>
              <a:rPr kumimoji="0" lang="en-US" altLang="zh-CN" sz="2400" b="1" dirty="0">
                <a:latin typeface="Times New Roman" charset="0"/>
              </a:rPr>
              <a:t>(</a:t>
            </a:r>
            <a:r>
              <a:rPr kumimoji="0" lang="en-US" altLang="zh-CN" sz="2400" b="1" i="1" dirty="0" err="1">
                <a:latin typeface="Times New Roman" charset="0"/>
              </a:rPr>
              <a:t>x</a:t>
            </a:r>
            <a:r>
              <a:rPr kumimoji="0" lang="en-US" altLang="zh-CN" sz="2400" b="1" dirty="0" err="1">
                <a:latin typeface="Times New Roman" charset="0"/>
              </a:rPr>
              <a:t>+</a:t>
            </a:r>
            <a:r>
              <a:rPr kumimoji="0" lang="en-US" altLang="zh-CN" sz="2400" b="1" i="1" dirty="0" err="1">
                <a:latin typeface="Times New Roman" charset="0"/>
              </a:rPr>
              <a:t>y</a:t>
            </a:r>
            <a:r>
              <a:rPr kumimoji="0" lang="en-US" altLang="zh-CN" sz="2400" b="1" dirty="0">
                <a:latin typeface="Times New Roman" charset="0"/>
              </a:rPr>
              <a:t>)/(</a:t>
            </a:r>
            <a:r>
              <a:rPr kumimoji="0" lang="en-US" altLang="zh-CN" sz="2400" b="1" i="1" dirty="0">
                <a:latin typeface="Times New Roman" charset="0"/>
              </a:rPr>
              <a:t>x</a:t>
            </a:r>
            <a:r>
              <a:rPr kumimoji="0" lang="en-US" altLang="zh-CN" sz="2400" b="1" dirty="0">
                <a:latin typeface="Times New Roman" charset="0"/>
              </a:rPr>
              <a:t>+3)</a:t>
            </a:r>
          </a:p>
          <a:p>
            <a:pPr lvl="1" algn="just" eaLnBrk="1" hangingPunct="1">
              <a:lnSpc>
                <a:spcPct val="120000"/>
              </a:lnSpc>
            </a:pPr>
            <a:r>
              <a:rPr kumimoji="0" lang="en-US" altLang="zh-CN" sz="2400" b="1" i="1" dirty="0" err="1">
                <a:latin typeface="Times New Roman" charset="0"/>
              </a:rPr>
              <a:t>x</a:t>
            </a:r>
            <a:r>
              <a:rPr kumimoji="0" lang="en-US" altLang="zh-CN" sz="2400" b="1" dirty="0" err="1">
                <a:latin typeface="Times New Roman" charset="0"/>
              </a:rPr>
              <a:t>+</a:t>
            </a:r>
            <a:r>
              <a:rPr kumimoji="0" lang="en-US" altLang="zh-CN" sz="2400" b="1" i="1" dirty="0" err="1">
                <a:latin typeface="Times New Roman" charset="0"/>
              </a:rPr>
              <a:t>y</a:t>
            </a:r>
            <a:r>
              <a:rPr kumimoji="0" lang="en-US" altLang="zh-CN" sz="2400" b="1" dirty="0">
                <a:latin typeface="Times New Roman" charset="0"/>
              </a:rPr>
              <a:t>/</a:t>
            </a:r>
            <a:r>
              <a:rPr kumimoji="0" lang="en-US" altLang="zh-CN" sz="2400" b="1" i="1" dirty="0">
                <a:latin typeface="Times New Roman" charset="0"/>
              </a:rPr>
              <a:t>x</a:t>
            </a:r>
            <a:r>
              <a:rPr kumimoji="0" lang="en-US" altLang="zh-CN" sz="2400" b="1" dirty="0">
                <a:latin typeface="Times New Roman" charset="0"/>
              </a:rPr>
              <a:t>+3</a:t>
            </a:r>
          </a:p>
          <a:p>
            <a:pPr lvl="1" algn="just" eaLnBrk="1" hangingPunct="1">
              <a:lnSpc>
                <a:spcPct val="120000"/>
              </a:lnSpc>
            </a:pPr>
            <a:r>
              <a:rPr kumimoji="0" lang="en-US" altLang="zh-CN" sz="2400" b="1" i="1" dirty="0" err="1">
                <a:latin typeface="Times New Roman" charset="0"/>
              </a:rPr>
              <a:t>x</a:t>
            </a:r>
            <a:r>
              <a:rPr kumimoji="0" lang="en-US" altLang="zh-CN" sz="2400" b="1" dirty="0" err="1">
                <a:latin typeface="Times New Roman" charset="0"/>
              </a:rPr>
              <a:t>+</a:t>
            </a:r>
            <a:r>
              <a:rPr kumimoji="0" lang="en-US" altLang="zh-CN" sz="2400" b="1" i="1" dirty="0" err="1">
                <a:latin typeface="Times New Roman" charset="0"/>
              </a:rPr>
              <a:t>y</a:t>
            </a:r>
            <a:r>
              <a:rPr kumimoji="0" lang="en-US" altLang="zh-CN" sz="2400" b="1" dirty="0">
                <a:latin typeface="Times New Roman" charset="0"/>
              </a:rPr>
              <a:t>/(</a:t>
            </a:r>
            <a:r>
              <a:rPr kumimoji="0" lang="en-US" altLang="zh-CN" sz="2400" b="1" i="1" dirty="0">
                <a:latin typeface="Times New Roman" charset="0"/>
              </a:rPr>
              <a:t>x</a:t>
            </a:r>
            <a:r>
              <a:rPr kumimoji="0" lang="en-US" altLang="zh-CN" sz="2400" b="1" dirty="0">
                <a:latin typeface="Times New Roman" charset="0"/>
              </a:rPr>
              <a:t>+3)</a:t>
            </a:r>
            <a:endParaRPr kumimoji="0" lang="en-US" altLang="zh-CN" sz="2800" b="1" dirty="0">
              <a:latin typeface="Times New Roman" charset="0"/>
            </a:endParaRPr>
          </a:p>
          <a:p>
            <a:pPr algn="just" eaLnBrk="1" hangingPunct="1">
              <a:lnSpc>
                <a:spcPct val="120000"/>
              </a:lnSpc>
            </a:pPr>
            <a:endParaRPr kumimoji="0" lang="en-US" altLang="zh-CN" sz="2400" b="1" dirty="0">
              <a:latin typeface="Times New Roman" charset="0"/>
            </a:endParaRPr>
          </a:p>
        </p:txBody>
      </p:sp>
      <p:grpSp>
        <p:nvGrpSpPr>
          <p:cNvPr id="22531" name="组合 53"/>
          <p:cNvGrpSpPr>
            <a:grpSpLocks/>
          </p:cNvGrpSpPr>
          <p:nvPr/>
        </p:nvGrpSpPr>
        <p:grpSpPr bwMode="auto">
          <a:xfrm>
            <a:off x="5219700" y="1412776"/>
            <a:ext cx="2417763" cy="1800225"/>
            <a:chOff x="4679163" y="4221088"/>
            <a:chExt cx="2417018" cy="1872520"/>
          </a:xfrm>
        </p:grpSpPr>
        <p:sp>
          <p:nvSpPr>
            <p:cNvPr id="22565" name="Text Box 4"/>
            <p:cNvSpPr txBox="1">
              <a:spLocks noChangeArrowheads="1"/>
            </p:cNvSpPr>
            <p:nvPr/>
          </p:nvSpPr>
          <p:spPr bwMode="auto">
            <a:xfrm>
              <a:off x="4679163" y="5712833"/>
              <a:ext cx="288032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x</a:t>
              </a:r>
            </a:p>
          </p:txBody>
        </p:sp>
        <p:sp>
          <p:nvSpPr>
            <p:cNvPr id="22566" name="Text Box 4"/>
            <p:cNvSpPr txBox="1">
              <a:spLocks noChangeArrowheads="1"/>
            </p:cNvSpPr>
            <p:nvPr/>
          </p:nvSpPr>
          <p:spPr bwMode="auto">
            <a:xfrm>
              <a:off x="4962422" y="4853510"/>
              <a:ext cx="432048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0" hangingPunct="0"/>
              <a:r>
                <a:rPr kumimoji="0" lang="en-US" altLang="zh-CN" b="1">
                  <a:latin typeface="Times New Roman" charset="0"/>
                </a:rPr>
                <a:t>+</a:t>
              </a:r>
            </a:p>
          </p:txBody>
        </p:sp>
        <p:sp>
          <p:nvSpPr>
            <p:cNvPr id="22567" name="Line 29"/>
            <p:cNvSpPr>
              <a:spLocks noChangeShapeType="1"/>
            </p:cNvSpPr>
            <p:nvPr/>
          </p:nvSpPr>
          <p:spPr bwMode="auto">
            <a:xfrm flipH="1">
              <a:off x="4836626" y="5285558"/>
              <a:ext cx="247477" cy="525363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68" name="Text Box 4"/>
            <p:cNvSpPr txBox="1">
              <a:spLocks noChangeArrowheads="1"/>
            </p:cNvSpPr>
            <p:nvPr/>
          </p:nvSpPr>
          <p:spPr bwMode="auto">
            <a:xfrm>
              <a:off x="5399243" y="5717606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y</a:t>
              </a:r>
            </a:p>
          </p:txBody>
        </p:sp>
        <p:sp>
          <p:nvSpPr>
            <p:cNvPr id="22569" name="Line 30"/>
            <p:cNvSpPr>
              <a:spLocks noChangeShapeType="1"/>
            </p:cNvSpPr>
            <p:nvPr/>
          </p:nvSpPr>
          <p:spPr bwMode="auto">
            <a:xfrm>
              <a:off x="5276688" y="5273682"/>
              <a:ext cx="244450" cy="542825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70" name="Text Box 4"/>
            <p:cNvSpPr txBox="1">
              <a:spLocks noChangeArrowheads="1"/>
            </p:cNvSpPr>
            <p:nvPr/>
          </p:nvSpPr>
          <p:spPr bwMode="auto">
            <a:xfrm>
              <a:off x="5508105" y="4221088"/>
              <a:ext cx="576064" cy="360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0" hangingPunct="0"/>
              <a:r>
                <a:rPr kumimoji="0" lang="en-US" altLang="zh-CN" b="1">
                  <a:latin typeface="Times New Roman" charset="0"/>
                </a:rPr>
                <a:t>/</a:t>
              </a:r>
            </a:p>
          </p:txBody>
        </p:sp>
        <p:sp>
          <p:nvSpPr>
            <p:cNvPr id="22571" name="Line 29"/>
            <p:cNvSpPr>
              <a:spLocks noChangeShapeType="1"/>
            </p:cNvSpPr>
            <p:nvPr/>
          </p:nvSpPr>
          <p:spPr bwMode="auto">
            <a:xfrm flipH="1">
              <a:off x="5327647" y="4549461"/>
              <a:ext cx="360041" cy="42646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72" name="Line 30"/>
            <p:cNvSpPr>
              <a:spLocks noChangeShapeType="1"/>
            </p:cNvSpPr>
            <p:nvPr/>
          </p:nvSpPr>
          <p:spPr bwMode="auto">
            <a:xfrm>
              <a:off x="5891137" y="4562908"/>
              <a:ext cx="343352" cy="443923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2573" name="组合 140"/>
            <p:cNvGrpSpPr>
              <a:grpSpLocks/>
            </p:cNvGrpSpPr>
            <p:nvPr/>
          </p:nvGrpSpPr>
          <p:grpSpPr bwMode="auto">
            <a:xfrm>
              <a:off x="5940152" y="4869160"/>
              <a:ext cx="1156029" cy="1224448"/>
              <a:chOff x="5611779" y="5076510"/>
              <a:chExt cx="1156029" cy="1224448"/>
            </a:xfrm>
          </p:grpSpPr>
          <p:sp>
            <p:nvSpPr>
              <p:cNvPr id="22574" name="Text Box 4"/>
              <p:cNvSpPr txBox="1">
                <a:spLocks noChangeArrowheads="1"/>
              </p:cNvSpPr>
              <p:nvPr/>
            </p:nvSpPr>
            <p:spPr bwMode="auto">
              <a:xfrm>
                <a:off x="6263752" y="5935833"/>
                <a:ext cx="504056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>
                    <a:latin typeface="Times New Roman" charset="0"/>
                  </a:rPr>
                  <a:t>3</a:t>
                </a:r>
              </a:p>
            </p:txBody>
          </p:sp>
          <p:sp>
            <p:nvSpPr>
              <p:cNvPr id="22575" name="Line 29"/>
              <p:cNvSpPr>
                <a:spLocks noChangeShapeType="1"/>
              </p:cNvSpPr>
              <p:nvPr/>
            </p:nvSpPr>
            <p:spPr bwMode="auto">
              <a:xfrm flipH="1">
                <a:off x="5796136" y="5495924"/>
                <a:ext cx="247477" cy="525363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76" name="Line 30"/>
              <p:cNvSpPr>
                <a:spLocks noChangeShapeType="1"/>
              </p:cNvSpPr>
              <p:nvPr/>
            </p:nvSpPr>
            <p:spPr bwMode="auto">
              <a:xfrm>
                <a:off x="6141197" y="5491909"/>
                <a:ext cx="244450" cy="542825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77" name="Text Box 4"/>
              <p:cNvSpPr txBox="1">
                <a:spLocks noChangeArrowheads="1"/>
              </p:cNvSpPr>
              <p:nvPr/>
            </p:nvSpPr>
            <p:spPr bwMode="auto">
              <a:xfrm>
                <a:off x="5611779" y="5949280"/>
                <a:ext cx="288032" cy="293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 i="1">
                    <a:latin typeface="Times New Roman" charset="0"/>
                  </a:rPr>
                  <a:t>x</a:t>
                </a:r>
              </a:p>
            </p:txBody>
          </p:sp>
          <p:sp>
            <p:nvSpPr>
              <p:cNvPr id="22578" name="Text Box 4"/>
              <p:cNvSpPr txBox="1">
                <a:spLocks noChangeArrowheads="1"/>
              </p:cNvSpPr>
              <p:nvPr/>
            </p:nvSpPr>
            <p:spPr bwMode="auto">
              <a:xfrm>
                <a:off x="5908485" y="5076510"/>
                <a:ext cx="364813" cy="360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 eaLnBrk="0" hangingPunct="0"/>
                <a:r>
                  <a:rPr kumimoji="0" lang="en-US" altLang="zh-CN" b="1">
                    <a:latin typeface="Times New Roman" charset="0"/>
                  </a:rPr>
                  <a:t>+</a:t>
                </a:r>
              </a:p>
            </p:txBody>
          </p:sp>
        </p:grpSp>
      </p:grpSp>
      <p:grpSp>
        <p:nvGrpSpPr>
          <p:cNvPr id="22532" name="组合 52"/>
          <p:cNvGrpSpPr>
            <a:grpSpLocks/>
          </p:cNvGrpSpPr>
          <p:nvPr/>
        </p:nvGrpSpPr>
        <p:grpSpPr bwMode="auto">
          <a:xfrm>
            <a:off x="4643438" y="3355876"/>
            <a:ext cx="1800225" cy="2447925"/>
            <a:chOff x="4067944" y="2060848"/>
            <a:chExt cx="1800200" cy="2592288"/>
          </a:xfrm>
        </p:grpSpPr>
        <p:sp>
          <p:nvSpPr>
            <p:cNvPr id="22550" name="Text Box 4"/>
            <p:cNvSpPr txBox="1">
              <a:spLocks noChangeArrowheads="1"/>
            </p:cNvSpPr>
            <p:nvPr/>
          </p:nvSpPr>
          <p:spPr bwMode="auto">
            <a:xfrm>
              <a:off x="5364088" y="2852936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3</a:t>
              </a:r>
            </a:p>
          </p:txBody>
        </p:sp>
        <p:grpSp>
          <p:nvGrpSpPr>
            <p:cNvPr id="22551" name="组合 140"/>
            <p:cNvGrpSpPr>
              <a:grpSpLocks/>
            </p:cNvGrpSpPr>
            <p:nvPr/>
          </p:nvGrpSpPr>
          <p:grpSpPr bwMode="auto">
            <a:xfrm>
              <a:off x="4067944" y="2708920"/>
              <a:ext cx="773868" cy="1165887"/>
              <a:chOff x="5611779" y="5076510"/>
              <a:chExt cx="773868" cy="1165887"/>
            </a:xfrm>
          </p:grpSpPr>
          <p:sp>
            <p:nvSpPr>
              <p:cNvPr id="22561" name="Line 29"/>
              <p:cNvSpPr>
                <a:spLocks noChangeShapeType="1"/>
              </p:cNvSpPr>
              <p:nvPr/>
            </p:nvSpPr>
            <p:spPr bwMode="auto">
              <a:xfrm flipH="1">
                <a:off x="5796136" y="5495924"/>
                <a:ext cx="247477" cy="525363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62" name="Line 30"/>
              <p:cNvSpPr>
                <a:spLocks noChangeShapeType="1"/>
              </p:cNvSpPr>
              <p:nvPr/>
            </p:nvSpPr>
            <p:spPr bwMode="auto">
              <a:xfrm>
                <a:off x="6141197" y="5491909"/>
                <a:ext cx="244450" cy="542825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63" name="Text Box 4"/>
              <p:cNvSpPr txBox="1">
                <a:spLocks noChangeArrowheads="1"/>
              </p:cNvSpPr>
              <p:nvPr/>
            </p:nvSpPr>
            <p:spPr bwMode="auto">
              <a:xfrm>
                <a:off x="5611779" y="5949280"/>
                <a:ext cx="288032" cy="293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 i="1">
                    <a:latin typeface="Times New Roman" charset="0"/>
                  </a:rPr>
                  <a:t>x</a:t>
                </a:r>
              </a:p>
            </p:txBody>
          </p:sp>
          <p:sp>
            <p:nvSpPr>
              <p:cNvPr id="22564" name="Text Box 4"/>
              <p:cNvSpPr txBox="1">
                <a:spLocks noChangeArrowheads="1"/>
              </p:cNvSpPr>
              <p:nvPr/>
            </p:nvSpPr>
            <p:spPr bwMode="auto">
              <a:xfrm>
                <a:off x="5908485" y="5076510"/>
                <a:ext cx="364813" cy="360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 eaLnBrk="0" hangingPunct="0"/>
                <a:r>
                  <a:rPr kumimoji="0" lang="en-US" altLang="zh-CN" b="1">
                    <a:latin typeface="Times New Roman" charset="0"/>
                  </a:rPr>
                  <a:t>+</a:t>
                </a:r>
              </a:p>
            </p:txBody>
          </p:sp>
        </p:grpSp>
        <p:grpSp>
          <p:nvGrpSpPr>
            <p:cNvPr id="22552" name="组合 140"/>
            <p:cNvGrpSpPr>
              <a:grpSpLocks/>
            </p:cNvGrpSpPr>
            <p:nvPr/>
          </p:nvGrpSpPr>
          <p:grpSpPr bwMode="auto">
            <a:xfrm>
              <a:off x="4436658" y="3501008"/>
              <a:ext cx="1156029" cy="1152128"/>
              <a:chOff x="5611779" y="5076510"/>
              <a:chExt cx="1156029" cy="1224448"/>
            </a:xfrm>
          </p:grpSpPr>
          <p:sp>
            <p:nvSpPr>
              <p:cNvPr id="22556" name="Text Box 4"/>
              <p:cNvSpPr txBox="1">
                <a:spLocks noChangeArrowheads="1"/>
              </p:cNvSpPr>
              <p:nvPr/>
            </p:nvSpPr>
            <p:spPr bwMode="auto">
              <a:xfrm>
                <a:off x="6263752" y="5935833"/>
                <a:ext cx="504056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 i="1">
                    <a:latin typeface="Times New Roman" charset="0"/>
                  </a:rPr>
                  <a:t>x</a:t>
                </a:r>
              </a:p>
            </p:txBody>
          </p:sp>
          <p:sp>
            <p:nvSpPr>
              <p:cNvPr id="22557" name="Line 29"/>
              <p:cNvSpPr>
                <a:spLocks noChangeShapeType="1"/>
              </p:cNvSpPr>
              <p:nvPr/>
            </p:nvSpPr>
            <p:spPr bwMode="auto">
              <a:xfrm flipH="1">
                <a:off x="5796136" y="5495924"/>
                <a:ext cx="247477" cy="525363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58" name="Line 30"/>
              <p:cNvSpPr>
                <a:spLocks noChangeShapeType="1"/>
              </p:cNvSpPr>
              <p:nvPr/>
            </p:nvSpPr>
            <p:spPr bwMode="auto">
              <a:xfrm>
                <a:off x="6141197" y="5491909"/>
                <a:ext cx="244450" cy="542825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59" name="Text Box 4"/>
              <p:cNvSpPr txBox="1">
                <a:spLocks noChangeArrowheads="1"/>
              </p:cNvSpPr>
              <p:nvPr/>
            </p:nvSpPr>
            <p:spPr bwMode="auto">
              <a:xfrm>
                <a:off x="5611779" y="5949280"/>
                <a:ext cx="288032" cy="293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 i="1">
                    <a:latin typeface="Times New Roman" charset="0"/>
                  </a:rPr>
                  <a:t>y</a:t>
                </a:r>
              </a:p>
            </p:txBody>
          </p:sp>
          <p:sp>
            <p:nvSpPr>
              <p:cNvPr id="22560" name="Text Box 4"/>
              <p:cNvSpPr txBox="1">
                <a:spLocks noChangeArrowheads="1"/>
              </p:cNvSpPr>
              <p:nvPr/>
            </p:nvSpPr>
            <p:spPr bwMode="auto">
              <a:xfrm>
                <a:off x="5908485" y="5076510"/>
                <a:ext cx="364813" cy="360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 eaLnBrk="0" hangingPunct="0"/>
                <a:r>
                  <a:rPr kumimoji="0" lang="en-US" altLang="zh-CN" b="1">
                    <a:latin typeface="Times New Roman" charset="0"/>
                  </a:rPr>
                  <a:t>/</a:t>
                </a:r>
              </a:p>
            </p:txBody>
          </p:sp>
        </p:grpSp>
        <p:sp>
          <p:nvSpPr>
            <p:cNvPr id="22553" name="Line 29"/>
            <p:cNvSpPr>
              <a:spLocks noChangeShapeType="1"/>
            </p:cNvSpPr>
            <p:nvPr/>
          </p:nvSpPr>
          <p:spPr bwMode="auto">
            <a:xfrm flipH="1">
              <a:off x="4697795" y="2492896"/>
              <a:ext cx="306252" cy="439908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54" name="Line 30"/>
            <p:cNvSpPr>
              <a:spLocks noChangeShapeType="1"/>
            </p:cNvSpPr>
            <p:nvPr/>
          </p:nvSpPr>
          <p:spPr bwMode="auto">
            <a:xfrm>
              <a:off x="5148064" y="2492896"/>
              <a:ext cx="288032" cy="36004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55" name="Text Box 4"/>
            <p:cNvSpPr txBox="1">
              <a:spLocks noChangeArrowheads="1"/>
            </p:cNvSpPr>
            <p:nvPr/>
          </p:nvSpPr>
          <p:spPr bwMode="auto">
            <a:xfrm>
              <a:off x="4644008" y="2060848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r" eaLnBrk="0" hangingPunct="0"/>
              <a:r>
                <a:rPr kumimoji="0" lang="en-US" altLang="zh-CN" b="1">
                  <a:latin typeface="Times New Roman" charset="0"/>
                  <a:sym typeface="Symbol" charset="2"/>
                </a:rPr>
                <a:t>+</a:t>
              </a:r>
              <a:endParaRPr kumimoji="0" lang="en-US" altLang="zh-CN" b="1">
                <a:latin typeface="Times New Roman" charset="0"/>
              </a:endParaRPr>
            </a:p>
          </p:txBody>
        </p:sp>
      </p:grpSp>
      <p:grpSp>
        <p:nvGrpSpPr>
          <p:cNvPr id="22533" name="组合 54"/>
          <p:cNvGrpSpPr>
            <a:grpSpLocks/>
          </p:cNvGrpSpPr>
          <p:nvPr/>
        </p:nvGrpSpPr>
        <p:grpSpPr bwMode="auto">
          <a:xfrm>
            <a:off x="6659563" y="3428901"/>
            <a:ext cx="2276475" cy="2236787"/>
            <a:chOff x="6867582" y="1916832"/>
            <a:chExt cx="2276418" cy="2453046"/>
          </a:xfrm>
        </p:grpSpPr>
        <p:sp>
          <p:nvSpPr>
            <p:cNvPr id="22536" name="Line 29"/>
            <p:cNvSpPr>
              <a:spLocks noChangeShapeType="1"/>
            </p:cNvSpPr>
            <p:nvPr/>
          </p:nvSpPr>
          <p:spPr bwMode="auto">
            <a:xfrm flipH="1">
              <a:off x="7092279" y="2420889"/>
              <a:ext cx="319485" cy="36004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37" name="Line 30"/>
            <p:cNvSpPr>
              <a:spLocks noChangeShapeType="1"/>
            </p:cNvSpPr>
            <p:nvPr/>
          </p:nvSpPr>
          <p:spPr bwMode="auto">
            <a:xfrm>
              <a:off x="7596336" y="2420888"/>
              <a:ext cx="388466" cy="32680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2538" name="组合 140"/>
            <p:cNvGrpSpPr>
              <a:grpSpLocks/>
            </p:cNvGrpSpPr>
            <p:nvPr/>
          </p:nvGrpSpPr>
          <p:grpSpPr bwMode="auto">
            <a:xfrm>
              <a:off x="7987971" y="3284987"/>
              <a:ext cx="1156029" cy="1084891"/>
              <a:chOff x="5611779" y="4995828"/>
              <a:chExt cx="1156029" cy="1228963"/>
            </a:xfrm>
          </p:grpSpPr>
          <p:sp>
            <p:nvSpPr>
              <p:cNvPr id="22545" name="Text Box 4"/>
              <p:cNvSpPr txBox="1">
                <a:spLocks noChangeArrowheads="1"/>
              </p:cNvSpPr>
              <p:nvPr/>
            </p:nvSpPr>
            <p:spPr bwMode="auto">
              <a:xfrm>
                <a:off x="6263752" y="5859666"/>
                <a:ext cx="504056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>
                    <a:latin typeface="Times New Roman" charset="0"/>
                  </a:rPr>
                  <a:t>3</a:t>
                </a:r>
              </a:p>
            </p:txBody>
          </p:sp>
          <p:sp>
            <p:nvSpPr>
              <p:cNvPr id="22546" name="Line 29"/>
              <p:cNvSpPr>
                <a:spLocks noChangeShapeType="1"/>
              </p:cNvSpPr>
              <p:nvPr/>
            </p:nvSpPr>
            <p:spPr bwMode="auto">
              <a:xfrm flipH="1">
                <a:off x="5796136" y="5419760"/>
                <a:ext cx="247477" cy="525363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47" name="Line 30"/>
              <p:cNvSpPr>
                <a:spLocks noChangeShapeType="1"/>
              </p:cNvSpPr>
              <p:nvPr/>
            </p:nvSpPr>
            <p:spPr bwMode="auto">
              <a:xfrm>
                <a:off x="6141197" y="5415745"/>
                <a:ext cx="244450" cy="542825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48" name="Text Box 4"/>
              <p:cNvSpPr txBox="1">
                <a:spLocks noChangeArrowheads="1"/>
              </p:cNvSpPr>
              <p:nvPr/>
            </p:nvSpPr>
            <p:spPr bwMode="auto">
              <a:xfrm>
                <a:off x="5611779" y="5873114"/>
                <a:ext cx="288032" cy="293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 i="1">
                    <a:latin typeface="Times New Roman" charset="0"/>
                  </a:rPr>
                  <a:t>x</a:t>
                </a:r>
              </a:p>
            </p:txBody>
          </p:sp>
          <p:sp>
            <p:nvSpPr>
              <p:cNvPr id="22549" name="Text Box 4"/>
              <p:cNvSpPr txBox="1">
                <a:spLocks noChangeArrowheads="1"/>
              </p:cNvSpPr>
              <p:nvPr/>
            </p:nvSpPr>
            <p:spPr bwMode="auto">
              <a:xfrm>
                <a:off x="5895038" y="4995828"/>
                <a:ext cx="364813" cy="360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 eaLnBrk="0" hangingPunct="0"/>
                <a:r>
                  <a:rPr kumimoji="0" lang="en-US" altLang="zh-CN" b="1">
                    <a:latin typeface="Times New Roman" charset="0"/>
                  </a:rPr>
                  <a:t>+</a:t>
                </a:r>
              </a:p>
            </p:txBody>
          </p:sp>
        </p:grpSp>
        <p:sp>
          <p:nvSpPr>
            <p:cNvPr id="22539" name="Line 29"/>
            <p:cNvSpPr>
              <a:spLocks noChangeShapeType="1"/>
            </p:cNvSpPr>
            <p:nvPr/>
          </p:nvSpPr>
          <p:spPr bwMode="auto">
            <a:xfrm flipH="1">
              <a:off x="7740352" y="2924944"/>
              <a:ext cx="265911" cy="475476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0" name="Line 30"/>
            <p:cNvSpPr>
              <a:spLocks noChangeShapeType="1"/>
            </p:cNvSpPr>
            <p:nvPr/>
          </p:nvSpPr>
          <p:spPr bwMode="auto">
            <a:xfrm>
              <a:off x="8117080" y="2935189"/>
              <a:ext cx="343352" cy="49381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41" name="Text Box 4"/>
            <p:cNvSpPr txBox="1">
              <a:spLocks noChangeArrowheads="1"/>
            </p:cNvSpPr>
            <p:nvPr/>
          </p:nvSpPr>
          <p:spPr bwMode="auto">
            <a:xfrm>
              <a:off x="7919936" y="2492896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800">
                  <a:latin typeface="Times New Roman" charset="0"/>
                  <a:sym typeface="Symbol" charset="2"/>
                </a:rPr>
                <a:t>/</a:t>
              </a:r>
              <a:endParaRPr kumimoji="0" lang="en-US" altLang="zh-CN" sz="2800">
                <a:latin typeface="Times New Roman" charset="0"/>
              </a:endParaRPr>
            </a:p>
          </p:txBody>
        </p:sp>
        <p:sp>
          <p:nvSpPr>
            <p:cNvPr id="22542" name="Text Box 4"/>
            <p:cNvSpPr txBox="1">
              <a:spLocks noChangeArrowheads="1"/>
            </p:cNvSpPr>
            <p:nvPr/>
          </p:nvSpPr>
          <p:spPr bwMode="auto">
            <a:xfrm>
              <a:off x="7563797" y="3356992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y</a:t>
              </a:r>
            </a:p>
          </p:txBody>
        </p:sp>
        <p:sp>
          <p:nvSpPr>
            <p:cNvPr id="22543" name="Text Box 4"/>
            <p:cNvSpPr txBox="1">
              <a:spLocks noChangeArrowheads="1"/>
            </p:cNvSpPr>
            <p:nvPr/>
          </p:nvSpPr>
          <p:spPr bwMode="auto">
            <a:xfrm>
              <a:off x="6867582" y="2740587"/>
              <a:ext cx="288032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x</a:t>
              </a:r>
            </a:p>
          </p:txBody>
        </p:sp>
        <p:sp>
          <p:nvSpPr>
            <p:cNvPr id="22544" name="Text Box 4"/>
            <p:cNvSpPr txBox="1">
              <a:spLocks noChangeArrowheads="1"/>
            </p:cNvSpPr>
            <p:nvPr/>
          </p:nvSpPr>
          <p:spPr bwMode="auto">
            <a:xfrm>
              <a:off x="7164288" y="1916832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r" eaLnBrk="0" hangingPunct="0"/>
              <a:r>
                <a:rPr kumimoji="0" lang="en-US" altLang="zh-CN" b="1">
                  <a:latin typeface="Times New Roman" charset="0"/>
                  <a:sym typeface="Symbol" charset="2"/>
                </a:rPr>
                <a:t>+</a:t>
              </a:r>
              <a:endParaRPr kumimoji="0" lang="en-US" altLang="zh-CN" b="1">
                <a:latin typeface="Times New Roman" charset="0"/>
              </a:endParaRPr>
            </a:p>
          </p:txBody>
        </p:sp>
      </p:grpSp>
      <p:sp>
        <p:nvSpPr>
          <p:cNvPr id="22534" name="矩形标注 49"/>
          <p:cNvSpPr>
            <a:spLocks noChangeArrowheads="1"/>
          </p:cNvSpPr>
          <p:nvPr/>
        </p:nvSpPr>
        <p:spPr bwMode="auto">
          <a:xfrm>
            <a:off x="971550" y="4508500"/>
            <a:ext cx="3313113" cy="865188"/>
          </a:xfrm>
          <a:prstGeom prst="wedgeRectCallout">
            <a:avLst>
              <a:gd name="adj1" fmla="val 55949"/>
              <a:gd name="adj2" fmla="val 565"/>
            </a:avLst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b="1">
                <a:solidFill>
                  <a:srgbClr val="FF0000"/>
                </a:solidFill>
              </a:rPr>
              <a:t>不同的根树有相同的中缀形式。</a:t>
            </a:r>
            <a:endParaRPr kumimoji="0" lang="en-US" altLang="zh-CN" b="1">
              <a:solidFill>
                <a:srgbClr val="FF0000"/>
              </a:solidFill>
            </a:endParaRPr>
          </a:p>
          <a:p>
            <a:endParaRPr kumimoji="0" lang="zh-CN" altLang="en-US" b="1">
              <a:solidFill>
                <a:srgbClr val="0000CC"/>
              </a:solidFill>
            </a:endParaRPr>
          </a:p>
        </p:txBody>
      </p:sp>
      <p:sp>
        <p:nvSpPr>
          <p:cNvPr id="22535" name="矩形标注 50"/>
          <p:cNvSpPr>
            <a:spLocks noChangeArrowheads="1"/>
          </p:cNvSpPr>
          <p:nvPr/>
        </p:nvSpPr>
        <p:spPr bwMode="auto">
          <a:xfrm>
            <a:off x="791087" y="5680429"/>
            <a:ext cx="3674038" cy="574675"/>
          </a:xfrm>
          <a:prstGeom prst="wedgeRectCallout">
            <a:avLst>
              <a:gd name="adj1" fmla="val 15631"/>
              <a:gd name="adj2" fmla="val 19457"/>
            </a:avLst>
          </a:prstGeom>
          <a:noFill/>
          <a:ln w="19050">
            <a:solidFill>
              <a:srgbClr val="0000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b="1" dirty="0">
                <a:solidFill>
                  <a:srgbClr val="0000CC"/>
                </a:solidFill>
                <a:latin typeface="Times New Roman" charset="0"/>
              </a:rPr>
              <a:t>前缀与后缀则具有唯一性</a:t>
            </a:r>
          </a:p>
        </p:txBody>
      </p: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6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charset="0"/>
              </a:rPr>
              <a:t>中缀表示法的缺陷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39587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71550" y="1557338"/>
            <a:ext cx="3384550" cy="3743325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kumimoji="0" lang="en-US" altLang="zh-CN" sz="2800" b="1">
                <a:latin typeface="Times New Roman" charset="0"/>
              </a:rPr>
              <a:t>(</a:t>
            </a:r>
            <a:r>
              <a:rPr kumimoji="0" lang="en-US" altLang="zh-CN" sz="2800" b="1" i="1">
                <a:latin typeface="Times New Roman" charset="0"/>
              </a:rPr>
              <a:t>x</a:t>
            </a:r>
            <a:r>
              <a:rPr kumimoji="0" lang="en-US" altLang="zh-CN" sz="2800" b="1">
                <a:latin typeface="Times New Roman" charset="0"/>
              </a:rPr>
              <a:t>+</a:t>
            </a:r>
            <a:r>
              <a:rPr kumimoji="0" lang="en-US" altLang="zh-CN" sz="2800" b="1" i="1">
                <a:latin typeface="Times New Roman" charset="0"/>
              </a:rPr>
              <a:t>y</a:t>
            </a:r>
            <a:r>
              <a:rPr kumimoji="0" lang="en-US" altLang="zh-CN" sz="2800" b="1">
                <a:latin typeface="Times New Roman" charset="0"/>
              </a:rPr>
              <a:t>)/(</a:t>
            </a:r>
            <a:r>
              <a:rPr kumimoji="0" lang="en-US" altLang="zh-CN" sz="2800" b="1" i="1">
                <a:latin typeface="Times New Roman" charset="0"/>
              </a:rPr>
              <a:t>x</a:t>
            </a:r>
            <a:r>
              <a:rPr kumimoji="0" lang="en-US" altLang="zh-CN" sz="2800" b="1">
                <a:latin typeface="Times New Roman" charset="0"/>
              </a:rPr>
              <a:t>+3)</a:t>
            </a:r>
          </a:p>
          <a:p>
            <a:pPr lvl="1" algn="just" eaLnBrk="1" hangingPunct="1">
              <a:lnSpc>
                <a:spcPct val="120000"/>
              </a:lnSpc>
            </a:pPr>
            <a:r>
              <a:rPr kumimoji="0" lang="en-US" altLang="zh-CN" sz="2400" b="1">
                <a:latin typeface="Times New Roman" charset="0"/>
              </a:rPr>
              <a:t>/+</a:t>
            </a:r>
            <a:r>
              <a:rPr kumimoji="0" lang="en-US" altLang="zh-CN" sz="2800" b="1" i="1">
                <a:latin typeface="Times New Roman" charset="0"/>
              </a:rPr>
              <a:t>xy</a:t>
            </a:r>
            <a:r>
              <a:rPr kumimoji="0" lang="en-US" altLang="zh-CN" sz="2400" b="1">
                <a:latin typeface="Times New Roman" charset="0"/>
              </a:rPr>
              <a:t>+</a:t>
            </a:r>
            <a:r>
              <a:rPr kumimoji="0" lang="en-US" altLang="zh-CN" sz="2800" b="1" i="1">
                <a:latin typeface="Times New Roman" charset="0"/>
              </a:rPr>
              <a:t>x</a:t>
            </a:r>
            <a:r>
              <a:rPr kumimoji="0" lang="en-US" altLang="zh-CN" sz="2400" b="1">
                <a:latin typeface="Times New Roman" charset="0"/>
              </a:rPr>
              <a:t>3</a:t>
            </a:r>
          </a:p>
          <a:p>
            <a:pPr algn="just" eaLnBrk="1" hangingPunct="1">
              <a:lnSpc>
                <a:spcPct val="120000"/>
              </a:lnSpc>
            </a:pPr>
            <a:r>
              <a:rPr kumimoji="0" lang="en-US" altLang="zh-CN" sz="2800" b="1" i="1">
                <a:latin typeface="Times New Roman" charset="0"/>
              </a:rPr>
              <a:t>x</a:t>
            </a:r>
            <a:r>
              <a:rPr kumimoji="0" lang="en-US" altLang="zh-CN" sz="2800" b="1">
                <a:latin typeface="Times New Roman" charset="0"/>
              </a:rPr>
              <a:t>+</a:t>
            </a:r>
            <a:r>
              <a:rPr kumimoji="0" lang="en-US" altLang="zh-CN" sz="2800" b="1" i="1">
                <a:latin typeface="Times New Roman" charset="0"/>
              </a:rPr>
              <a:t>y</a:t>
            </a:r>
            <a:r>
              <a:rPr kumimoji="0" lang="en-US" altLang="zh-CN" sz="2800" b="1">
                <a:latin typeface="Times New Roman" charset="0"/>
              </a:rPr>
              <a:t>/</a:t>
            </a:r>
            <a:r>
              <a:rPr kumimoji="0" lang="en-US" altLang="zh-CN" sz="2800" b="1" i="1">
                <a:latin typeface="Times New Roman" charset="0"/>
              </a:rPr>
              <a:t>x</a:t>
            </a:r>
            <a:r>
              <a:rPr kumimoji="0" lang="en-US" altLang="zh-CN" sz="2800" b="1">
                <a:latin typeface="Times New Roman" charset="0"/>
              </a:rPr>
              <a:t>+3</a:t>
            </a:r>
          </a:p>
          <a:p>
            <a:pPr lvl="1" algn="just" eaLnBrk="1" hangingPunct="1">
              <a:lnSpc>
                <a:spcPct val="120000"/>
              </a:lnSpc>
            </a:pPr>
            <a:r>
              <a:rPr kumimoji="0" lang="en-US" altLang="zh-CN" sz="2400" b="1">
                <a:latin typeface="Times New Roman" charset="0"/>
              </a:rPr>
              <a:t>++</a:t>
            </a:r>
            <a:r>
              <a:rPr kumimoji="0" lang="en-US" altLang="zh-CN" sz="2800" b="1" i="1">
                <a:latin typeface="Times New Roman" charset="0"/>
              </a:rPr>
              <a:t>x</a:t>
            </a:r>
            <a:r>
              <a:rPr kumimoji="0" lang="en-US" altLang="zh-CN" sz="2400" b="1">
                <a:latin typeface="Times New Roman" charset="0"/>
              </a:rPr>
              <a:t>/</a:t>
            </a:r>
            <a:r>
              <a:rPr kumimoji="0" lang="en-US" altLang="zh-CN" sz="2400" b="1" i="1">
                <a:latin typeface="Times New Roman" charset="0"/>
              </a:rPr>
              <a:t>yx</a:t>
            </a:r>
            <a:r>
              <a:rPr kumimoji="0" lang="en-US" altLang="zh-CN" sz="2400" b="1">
                <a:latin typeface="Times New Roman" charset="0"/>
              </a:rPr>
              <a:t>3</a:t>
            </a:r>
          </a:p>
          <a:p>
            <a:pPr algn="just" eaLnBrk="1" hangingPunct="1">
              <a:lnSpc>
                <a:spcPct val="120000"/>
              </a:lnSpc>
            </a:pPr>
            <a:r>
              <a:rPr kumimoji="0" lang="en-US" altLang="zh-CN" sz="2400" b="1" i="1">
                <a:latin typeface="Times New Roman" charset="0"/>
              </a:rPr>
              <a:t>x</a:t>
            </a:r>
            <a:r>
              <a:rPr kumimoji="0" lang="en-US" altLang="zh-CN" sz="2800" b="1">
                <a:latin typeface="Times New Roman" charset="0"/>
              </a:rPr>
              <a:t>+</a:t>
            </a:r>
            <a:r>
              <a:rPr kumimoji="0" lang="en-US" altLang="zh-CN" sz="2800" b="1" i="1">
                <a:latin typeface="Times New Roman" charset="0"/>
              </a:rPr>
              <a:t>y</a:t>
            </a:r>
            <a:r>
              <a:rPr kumimoji="0" lang="en-US" altLang="zh-CN" sz="2800" b="1">
                <a:latin typeface="Times New Roman" charset="0"/>
              </a:rPr>
              <a:t>/(</a:t>
            </a:r>
            <a:r>
              <a:rPr kumimoji="0" lang="en-US" altLang="zh-CN" sz="2800" b="1" i="1">
                <a:latin typeface="Times New Roman" charset="0"/>
              </a:rPr>
              <a:t>x</a:t>
            </a:r>
            <a:r>
              <a:rPr kumimoji="0" lang="en-US" altLang="zh-CN" sz="2800" b="1">
                <a:latin typeface="Times New Roman" charset="0"/>
              </a:rPr>
              <a:t>+3)</a:t>
            </a:r>
          </a:p>
          <a:p>
            <a:pPr lvl="1" algn="just" eaLnBrk="1" hangingPunct="1">
              <a:lnSpc>
                <a:spcPct val="120000"/>
              </a:lnSpc>
            </a:pPr>
            <a:r>
              <a:rPr kumimoji="0" lang="en-US" altLang="zh-CN" sz="2400" b="1">
                <a:latin typeface="Times New Roman" charset="0"/>
              </a:rPr>
              <a:t>+</a:t>
            </a:r>
            <a:r>
              <a:rPr kumimoji="0" lang="en-US" altLang="zh-CN" sz="2400" b="1" i="1">
                <a:latin typeface="Times New Roman" charset="0"/>
              </a:rPr>
              <a:t>x</a:t>
            </a:r>
            <a:r>
              <a:rPr kumimoji="0" lang="en-US" altLang="zh-CN" sz="2400" b="1">
                <a:latin typeface="Times New Roman" charset="0"/>
              </a:rPr>
              <a:t>/</a:t>
            </a:r>
            <a:r>
              <a:rPr kumimoji="0" lang="en-US" altLang="zh-CN" sz="2400" b="1" i="1">
                <a:latin typeface="Times New Roman" charset="0"/>
              </a:rPr>
              <a:t>y</a:t>
            </a:r>
            <a:r>
              <a:rPr kumimoji="0" lang="en-US" altLang="zh-CN" sz="2400" b="1">
                <a:latin typeface="Times New Roman" charset="0"/>
              </a:rPr>
              <a:t>+</a:t>
            </a:r>
            <a:r>
              <a:rPr kumimoji="0" lang="en-US" altLang="zh-CN" sz="2400" b="1" i="1">
                <a:latin typeface="Times New Roman" charset="0"/>
              </a:rPr>
              <a:t>x</a:t>
            </a:r>
            <a:r>
              <a:rPr kumimoji="0" lang="en-US" altLang="zh-CN" sz="2400" b="1">
                <a:latin typeface="Times New Roman" charset="0"/>
              </a:rPr>
              <a:t>3</a:t>
            </a:r>
          </a:p>
        </p:txBody>
      </p:sp>
      <p:grpSp>
        <p:nvGrpSpPr>
          <p:cNvPr id="24579" name="组合 53"/>
          <p:cNvGrpSpPr>
            <a:grpSpLocks/>
          </p:cNvGrpSpPr>
          <p:nvPr/>
        </p:nvGrpSpPr>
        <p:grpSpPr bwMode="auto">
          <a:xfrm>
            <a:off x="5219700" y="1413346"/>
            <a:ext cx="2417763" cy="1871662"/>
            <a:chOff x="4679163" y="4221088"/>
            <a:chExt cx="2417018" cy="1872520"/>
          </a:xfrm>
        </p:grpSpPr>
        <p:sp>
          <p:nvSpPr>
            <p:cNvPr id="24612" name="Text Box 4"/>
            <p:cNvSpPr txBox="1">
              <a:spLocks noChangeArrowheads="1"/>
            </p:cNvSpPr>
            <p:nvPr/>
          </p:nvSpPr>
          <p:spPr bwMode="auto">
            <a:xfrm>
              <a:off x="4679163" y="5712833"/>
              <a:ext cx="288032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x</a:t>
              </a:r>
            </a:p>
          </p:txBody>
        </p:sp>
        <p:sp>
          <p:nvSpPr>
            <p:cNvPr id="24613" name="Text Box 4"/>
            <p:cNvSpPr txBox="1">
              <a:spLocks noChangeArrowheads="1"/>
            </p:cNvSpPr>
            <p:nvPr/>
          </p:nvSpPr>
          <p:spPr bwMode="auto">
            <a:xfrm>
              <a:off x="4962422" y="4853510"/>
              <a:ext cx="432048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0" hangingPunct="0"/>
              <a:r>
                <a:rPr kumimoji="0" lang="en-US" altLang="zh-CN" b="1">
                  <a:latin typeface="Times New Roman" charset="0"/>
                </a:rPr>
                <a:t>+</a:t>
              </a:r>
            </a:p>
          </p:txBody>
        </p:sp>
        <p:sp>
          <p:nvSpPr>
            <p:cNvPr id="24614" name="Line 29"/>
            <p:cNvSpPr>
              <a:spLocks noChangeShapeType="1"/>
            </p:cNvSpPr>
            <p:nvPr/>
          </p:nvSpPr>
          <p:spPr bwMode="auto">
            <a:xfrm flipH="1">
              <a:off x="4836626" y="5285558"/>
              <a:ext cx="247477" cy="525363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15" name="Text Box 4"/>
            <p:cNvSpPr txBox="1">
              <a:spLocks noChangeArrowheads="1"/>
            </p:cNvSpPr>
            <p:nvPr/>
          </p:nvSpPr>
          <p:spPr bwMode="auto">
            <a:xfrm>
              <a:off x="5399243" y="5717606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y</a:t>
              </a:r>
            </a:p>
          </p:txBody>
        </p:sp>
        <p:sp>
          <p:nvSpPr>
            <p:cNvPr id="24616" name="Line 30"/>
            <p:cNvSpPr>
              <a:spLocks noChangeShapeType="1"/>
            </p:cNvSpPr>
            <p:nvPr/>
          </p:nvSpPr>
          <p:spPr bwMode="auto">
            <a:xfrm>
              <a:off x="5276688" y="5273682"/>
              <a:ext cx="244450" cy="542825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17" name="Text Box 4"/>
            <p:cNvSpPr txBox="1">
              <a:spLocks noChangeArrowheads="1"/>
            </p:cNvSpPr>
            <p:nvPr/>
          </p:nvSpPr>
          <p:spPr bwMode="auto">
            <a:xfrm>
              <a:off x="5508105" y="4221088"/>
              <a:ext cx="576064" cy="360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0" hangingPunct="0"/>
              <a:r>
                <a:rPr kumimoji="0" lang="en-US" altLang="zh-CN" b="1">
                  <a:latin typeface="Times New Roman" charset="0"/>
                </a:rPr>
                <a:t>/</a:t>
              </a:r>
            </a:p>
          </p:txBody>
        </p:sp>
        <p:sp>
          <p:nvSpPr>
            <p:cNvPr id="24618" name="Line 29"/>
            <p:cNvSpPr>
              <a:spLocks noChangeShapeType="1"/>
            </p:cNvSpPr>
            <p:nvPr/>
          </p:nvSpPr>
          <p:spPr bwMode="auto">
            <a:xfrm flipH="1">
              <a:off x="5327647" y="4549461"/>
              <a:ext cx="360041" cy="42646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19" name="Line 30"/>
            <p:cNvSpPr>
              <a:spLocks noChangeShapeType="1"/>
            </p:cNvSpPr>
            <p:nvPr/>
          </p:nvSpPr>
          <p:spPr bwMode="auto">
            <a:xfrm>
              <a:off x="5891137" y="4562908"/>
              <a:ext cx="343352" cy="443923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4620" name="组合 140"/>
            <p:cNvGrpSpPr>
              <a:grpSpLocks/>
            </p:cNvGrpSpPr>
            <p:nvPr/>
          </p:nvGrpSpPr>
          <p:grpSpPr bwMode="auto">
            <a:xfrm>
              <a:off x="5940152" y="4869160"/>
              <a:ext cx="1156029" cy="1224448"/>
              <a:chOff x="5611779" y="5076510"/>
              <a:chExt cx="1156029" cy="1224448"/>
            </a:xfrm>
          </p:grpSpPr>
          <p:sp>
            <p:nvSpPr>
              <p:cNvPr id="24621" name="Text Box 4"/>
              <p:cNvSpPr txBox="1">
                <a:spLocks noChangeArrowheads="1"/>
              </p:cNvSpPr>
              <p:nvPr/>
            </p:nvSpPr>
            <p:spPr bwMode="auto">
              <a:xfrm>
                <a:off x="6263752" y="5935833"/>
                <a:ext cx="504056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>
                    <a:latin typeface="Times New Roman" charset="0"/>
                  </a:rPr>
                  <a:t>3</a:t>
                </a:r>
              </a:p>
            </p:txBody>
          </p:sp>
          <p:sp>
            <p:nvSpPr>
              <p:cNvPr id="24622" name="Line 29"/>
              <p:cNvSpPr>
                <a:spLocks noChangeShapeType="1"/>
              </p:cNvSpPr>
              <p:nvPr/>
            </p:nvSpPr>
            <p:spPr bwMode="auto">
              <a:xfrm flipH="1">
                <a:off x="5796136" y="5495924"/>
                <a:ext cx="247477" cy="525363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23" name="Line 30"/>
              <p:cNvSpPr>
                <a:spLocks noChangeShapeType="1"/>
              </p:cNvSpPr>
              <p:nvPr/>
            </p:nvSpPr>
            <p:spPr bwMode="auto">
              <a:xfrm>
                <a:off x="6141197" y="5491909"/>
                <a:ext cx="244450" cy="542825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24" name="Text Box 4"/>
              <p:cNvSpPr txBox="1">
                <a:spLocks noChangeArrowheads="1"/>
              </p:cNvSpPr>
              <p:nvPr/>
            </p:nvSpPr>
            <p:spPr bwMode="auto">
              <a:xfrm>
                <a:off x="5611779" y="5949280"/>
                <a:ext cx="288032" cy="293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 i="1">
                    <a:latin typeface="Times New Roman" charset="0"/>
                  </a:rPr>
                  <a:t>x</a:t>
                </a:r>
              </a:p>
            </p:txBody>
          </p:sp>
          <p:sp>
            <p:nvSpPr>
              <p:cNvPr id="24625" name="Text Box 4"/>
              <p:cNvSpPr txBox="1">
                <a:spLocks noChangeArrowheads="1"/>
              </p:cNvSpPr>
              <p:nvPr/>
            </p:nvSpPr>
            <p:spPr bwMode="auto">
              <a:xfrm>
                <a:off x="5908485" y="5076510"/>
                <a:ext cx="364813" cy="360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 eaLnBrk="0" hangingPunct="0"/>
                <a:r>
                  <a:rPr kumimoji="0" lang="en-US" altLang="zh-CN" b="1">
                    <a:latin typeface="Times New Roman" charset="0"/>
                  </a:rPr>
                  <a:t>+</a:t>
                </a:r>
              </a:p>
            </p:txBody>
          </p:sp>
        </p:grpSp>
      </p:grpSp>
      <p:grpSp>
        <p:nvGrpSpPr>
          <p:cNvPr id="24580" name="组合 52"/>
          <p:cNvGrpSpPr>
            <a:grpSpLocks/>
          </p:cNvGrpSpPr>
          <p:nvPr/>
        </p:nvGrpSpPr>
        <p:grpSpPr bwMode="auto">
          <a:xfrm>
            <a:off x="4500563" y="3500908"/>
            <a:ext cx="1800225" cy="2592388"/>
            <a:chOff x="4067944" y="2060848"/>
            <a:chExt cx="1800200" cy="2592288"/>
          </a:xfrm>
        </p:grpSpPr>
        <p:sp>
          <p:nvSpPr>
            <p:cNvPr id="24597" name="Text Box 4"/>
            <p:cNvSpPr txBox="1">
              <a:spLocks noChangeArrowheads="1"/>
            </p:cNvSpPr>
            <p:nvPr/>
          </p:nvSpPr>
          <p:spPr bwMode="auto">
            <a:xfrm>
              <a:off x="5364088" y="2852936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3</a:t>
              </a:r>
            </a:p>
          </p:txBody>
        </p:sp>
        <p:grpSp>
          <p:nvGrpSpPr>
            <p:cNvPr id="24598" name="组合 140"/>
            <p:cNvGrpSpPr>
              <a:grpSpLocks/>
            </p:cNvGrpSpPr>
            <p:nvPr/>
          </p:nvGrpSpPr>
          <p:grpSpPr bwMode="auto">
            <a:xfrm>
              <a:off x="4067944" y="2708920"/>
              <a:ext cx="773868" cy="1165887"/>
              <a:chOff x="5611779" y="5076510"/>
              <a:chExt cx="773868" cy="1165887"/>
            </a:xfrm>
          </p:grpSpPr>
          <p:sp>
            <p:nvSpPr>
              <p:cNvPr id="24608" name="Line 29"/>
              <p:cNvSpPr>
                <a:spLocks noChangeShapeType="1"/>
              </p:cNvSpPr>
              <p:nvPr/>
            </p:nvSpPr>
            <p:spPr bwMode="auto">
              <a:xfrm flipH="1">
                <a:off x="5796136" y="5495924"/>
                <a:ext cx="247477" cy="525363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09" name="Line 30"/>
              <p:cNvSpPr>
                <a:spLocks noChangeShapeType="1"/>
              </p:cNvSpPr>
              <p:nvPr/>
            </p:nvSpPr>
            <p:spPr bwMode="auto">
              <a:xfrm>
                <a:off x="6141197" y="5491909"/>
                <a:ext cx="244450" cy="542825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10" name="Text Box 4"/>
              <p:cNvSpPr txBox="1">
                <a:spLocks noChangeArrowheads="1"/>
              </p:cNvSpPr>
              <p:nvPr/>
            </p:nvSpPr>
            <p:spPr bwMode="auto">
              <a:xfrm>
                <a:off x="5611779" y="5949280"/>
                <a:ext cx="288032" cy="293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 i="1">
                    <a:latin typeface="Times New Roman" charset="0"/>
                  </a:rPr>
                  <a:t>x</a:t>
                </a:r>
              </a:p>
            </p:txBody>
          </p:sp>
          <p:sp>
            <p:nvSpPr>
              <p:cNvPr id="24611" name="Text Box 4"/>
              <p:cNvSpPr txBox="1">
                <a:spLocks noChangeArrowheads="1"/>
              </p:cNvSpPr>
              <p:nvPr/>
            </p:nvSpPr>
            <p:spPr bwMode="auto">
              <a:xfrm>
                <a:off x="5908485" y="5076510"/>
                <a:ext cx="364813" cy="360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 eaLnBrk="0" hangingPunct="0"/>
                <a:r>
                  <a:rPr kumimoji="0" lang="en-US" altLang="zh-CN" b="1">
                    <a:latin typeface="Times New Roman" charset="0"/>
                  </a:rPr>
                  <a:t>+</a:t>
                </a:r>
              </a:p>
            </p:txBody>
          </p:sp>
        </p:grpSp>
        <p:grpSp>
          <p:nvGrpSpPr>
            <p:cNvPr id="24599" name="组合 140"/>
            <p:cNvGrpSpPr>
              <a:grpSpLocks/>
            </p:cNvGrpSpPr>
            <p:nvPr/>
          </p:nvGrpSpPr>
          <p:grpSpPr bwMode="auto">
            <a:xfrm>
              <a:off x="4436658" y="3501008"/>
              <a:ext cx="1156029" cy="1152128"/>
              <a:chOff x="5611779" y="5076510"/>
              <a:chExt cx="1156029" cy="1224448"/>
            </a:xfrm>
          </p:grpSpPr>
          <p:sp>
            <p:nvSpPr>
              <p:cNvPr id="24603" name="Text Box 4"/>
              <p:cNvSpPr txBox="1">
                <a:spLocks noChangeArrowheads="1"/>
              </p:cNvSpPr>
              <p:nvPr/>
            </p:nvSpPr>
            <p:spPr bwMode="auto">
              <a:xfrm>
                <a:off x="6263752" y="5935833"/>
                <a:ext cx="504056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 i="1">
                    <a:latin typeface="Times New Roman" charset="0"/>
                  </a:rPr>
                  <a:t>x</a:t>
                </a:r>
              </a:p>
            </p:txBody>
          </p:sp>
          <p:sp>
            <p:nvSpPr>
              <p:cNvPr id="24604" name="Line 29"/>
              <p:cNvSpPr>
                <a:spLocks noChangeShapeType="1"/>
              </p:cNvSpPr>
              <p:nvPr/>
            </p:nvSpPr>
            <p:spPr bwMode="auto">
              <a:xfrm flipH="1">
                <a:off x="5796136" y="5495924"/>
                <a:ext cx="247477" cy="525363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05" name="Line 30"/>
              <p:cNvSpPr>
                <a:spLocks noChangeShapeType="1"/>
              </p:cNvSpPr>
              <p:nvPr/>
            </p:nvSpPr>
            <p:spPr bwMode="auto">
              <a:xfrm>
                <a:off x="6141197" y="5491909"/>
                <a:ext cx="244450" cy="542825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06" name="Text Box 4"/>
              <p:cNvSpPr txBox="1">
                <a:spLocks noChangeArrowheads="1"/>
              </p:cNvSpPr>
              <p:nvPr/>
            </p:nvSpPr>
            <p:spPr bwMode="auto">
              <a:xfrm>
                <a:off x="5611779" y="5949280"/>
                <a:ext cx="288032" cy="293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 i="1">
                    <a:latin typeface="Times New Roman" charset="0"/>
                  </a:rPr>
                  <a:t>y</a:t>
                </a:r>
              </a:p>
            </p:txBody>
          </p:sp>
          <p:sp>
            <p:nvSpPr>
              <p:cNvPr id="24607" name="Text Box 4"/>
              <p:cNvSpPr txBox="1">
                <a:spLocks noChangeArrowheads="1"/>
              </p:cNvSpPr>
              <p:nvPr/>
            </p:nvSpPr>
            <p:spPr bwMode="auto">
              <a:xfrm>
                <a:off x="5908485" y="5076510"/>
                <a:ext cx="364813" cy="360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 eaLnBrk="0" hangingPunct="0"/>
                <a:r>
                  <a:rPr kumimoji="0" lang="en-US" altLang="zh-CN" b="1">
                    <a:latin typeface="Times New Roman" charset="0"/>
                  </a:rPr>
                  <a:t>/</a:t>
                </a:r>
              </a:p>
            </p:txBody>
          </p:sp>
        </p:grpSp>
        <p:sp>
          <p:nvSpPr>
            <p:cNvPr id="24600" name="Line 29"/>
            <p:cNvSpPr>
              <a:spLocks noChangeShapeType="1"/>
            </p:cNvSpPr>
            <p:nvPr/>
          </p:nvSpPr>
          <p:spPr bwMode="auto">
            <a:xfrm flipH="1">
              <a:off x="4697795" y="2492896"/>
              <a:ext cx="306252" cy="439908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01" name="Line 30"/>
            <p:cNvSpPr>
              <a:spLocks noChangeShapeType="1"/>
            </p:cNvSpPr>
            <p:nvPr/>
          </p:nvSpPr>
          <p:spPr bwMode="auto">
            <a:xfrm>
              <a:off x="5148064" y="2492896"/>
              <a:ext cx="288032" cy="36004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02" name="Text Box 4"/>
            <p:cNvSpPr txBox="1">
              <a:spLocks noChangeArrowheads="1"/>
            </p:cNvSpPr>
            <p:nvPr/>
          </p:nvSpPr>
          <p:spPr bwMode="auto">
            <a:xfrm>
              <a:off x="4644008" y="2060848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r" eaLnBrk="0" hangingPunct="0"/>
              <a:r>
                <a:rPr kumimoji="0" lang="en-US" altLang="zh-CN" b="1">
                  <a:latin typeface="Times New Roman" charset="0"/>
                  <a:sym typeface="Symbol" charset="2"/>
                </a:rPr>
                <a:t>+</a:t>
              </a:r>
              <a:endParaRPr kumimoji="0" lang="en-US" altLang="zh-CN" b="1">
                <a:latin typeface="Times New Roman" charset="0"/>
              </a:endParaRPr>
            </a:p>
          </p:txBody>
        </p:sp>
      </p:grpSp>
      <p:grpSp>
        <p:nvGrpSpPr>
          <p:cNvPr id="24581" name="组合 54"/>
          <p:cNvGrpSpPr>
            <a:grpSpLocks/>
          </p:cNvGrpSpPr>
          <p:nvPr/>
        </p:nvGrpSpPr>
        <p:grpSpPr bwMode="auto">
          <a:xfrm>
            <a:off x="6588125" y="3429471"/>
            <a:ext cx="2276475" cy="2452687"/>
            <a:chOff x="6867582" y="1916832"/>
            <a:chExt cx="2276418" cy="2453046"/>
          </a:xfrm>
        </p:grpSpPr>
        <p:sp>
          <p:nvSpPr>
            <p:cNvPr id="24583" name="Line 29"/>
            <p:cNvSpPr>
              <a:spLocks noChangeShapeType="1"/>
            </p:cNvSpPr>
            <p:nvPr/>
          </p:nvSpPr>
          <p:spPr bwMode="auto">
            <a:xfrm flipH="1">
              <a:off x="7092279" y="2420889"/>
              <a:ext cx="319485" cy="36004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84" name="Line 30"/>
            <p:cNvSpPr>
              <a:spLocks noChangeShapeType="1"/>
            </p:cNvSpPr>
            <p:nvPr/>
          </p:nvSpPr>
          <p:spPr bwMode="auto">
            <a:xfrm>
              <a:off x="7596336" y="2420888"/>
              <a:ext cx="388466" cy="32680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4585" name="组合 140"/>
            <p:cNvGrpSpPr>
              <a:grpSpLocks/>
            </p:cNvGrpSpPr>
            <p:nvPr/>
          </p:nvGrpSpPr>
          <p:grpSpPr bwMode="auto">
            <a:xfrm>
              <a:off x="7987971" y="3284987"/>
              <a:ext cx="1156029" cy="1084891"/>
              <a:chOff x="5611779" y="4995828"/>
              <a:chExt cx="1156029" cy="1228963"/>
            </a:xfrm>
          </p:grpSpPr>
          <p:sp>
            <p:nvSpPr>
              <p:cNvPr id="24592" name="Text Box 4"/>
              <p:cNvSpPr txBox="1">
                <a:spLocks noChangeArrowheads="1"/>
              </p:cNvSpPr>
              <p:nvPr/>
            </p:nvSpPr>
            <p:spPr bwMode="auto">
              <a:xfrm>
                <a:off x="6263752" y="5859666"/>
                <a:ext cx="504056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>
                    <a:latin typeface="Times New Roman" charset="0"/>
                  </a:rPr>
                  <a:t>3</a:t>
                </a:r>
              </a:p>
            </p:txBody>
          </p:sp>
          <p:sp>
            <p:nvSpPr>
              <p:cNvPr id="24593" name="Line 29"/>
              <p:cNvSpPr>
                <a:spLocks noChangeShapeType="1"/>
              </p:cNvSpPr>
              <p:nvPr/>
            </p:nvSpPr>
            <p:spPr bwMode="auto">
              <a:xfrm flipH="1">
                <a:off x="5796136" y="5419760"/>
                <a:ext cx="247477" cy="525363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94" name="Line 30"/>
              <p:cNvSpPr>
                <a:spLocks noChangeShapeType="1"/>
              </p:cNvSpPr>
              <p:nvPr/>
            </p:nvSpPr>
            <p:spPr bwMode="auto">
              <a:xfrm>
                <a:off x="6141197" y="5415745"/>
                <a:ext cx="244450" cy="542825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95" name="Text Box 4"/>
              <p:cNvSpPr txBox="1">
                <a:spLocks noChangeArrowheads="1"/>
              </p:cNvSpPr>
              <p:nvPr/>
            </p:nvSpPr>
            <p:spPr bwMode="auto">
              <a:xfrm>
                <a:off x="5611779" y="5873114"/>
                <a:ext cx="288032" cy="293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 i="1">
                    <a:latin typeface="Times New Roman" charset="0"/>
                  </a:rPr>
                  <a:t>x</a:t>
                </a:r>
              </a:p>
            </p:txBody>
          </p:sp>
          <p:sp>
            <p:nvSpPr>
              <p:cNvPr id="24596" name="Text Box 4"/>
              <p:cNvSpPr txBox="1">
                <a:spLocks noChangeArrowheads="1"/>
              </p:cNvSpPr>
              <p:nvPr/>
            </p:nvSpPr>
            <p:spPr bwMode="auto">
              <a:xfrm>
                <a:off x="5895038" y="4995828"/>
                <a:ext cx="364813" cy="360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 eaLnBrk="0" hangingPunct="0"/>
                <a:r>
                  <a:rPr kumimoji="0" lang="en-US" altLang="zh-CN" b="1">
                    <a:latin typeface="Times New Roman" charset="0"/>
                  </a:rPr>
                  <a:t>+</a:t>
                </a:r>
              </a:p>
            </p:txBody>
          </p:sp>
        </p:grpSp>
        <p:sp>
          <p:nvSpPr>
            <p:cNvPr id="24586" name="Line 29"/>
            <p:cNvSpPr>
              <a:spLocks noChangeShapeType="1"/>
            </p:cNvSpPr>
            <p:nvPr/>
          </p:nvSpPr>
          <p:spPr bwMode="auto">
            <a:xfrm flipH="1">
              <a:off x="7740352" y="2924944"/>
              <a:ext cx="265911" cy="475476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87" name="Line 30"/>
            <p:cNvSpPr>
              <a:spLocks noChangeShapeType="1"/>
            </p:cNvSpPr>
            <p:nvPr/>
          </p:nvSpPr>
          <p:spPr bwMode="auto">
            <a:xfrm>
              <a:off x="8117080" y="2935189"/>
              <a:ext cx="343352" cy="49381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88" name="Text Box 4"/>
            <p:cNvSpPr txBox="1">
              <a:spLocks noChangeArrowheads="1"/>
            </p:cNvSpPr>
            <p:nvPr/>
          </p:nvSpPr>
          <p:spPr bwMode="auto">
            <a:xfrm>
              <a:off x="7919936" y="2492896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800">
                  <a:latin typeface="Times New Roman" charset="0"/>
                  <a:sym typeface="Symbol" charset="2"/>
                </a:rPr>
                <a:t>/</a:t>
              </a:r>
              <a:endParaRPr kumimoji="0" lang="en-US" altLang="zh-CN" sz="2800">
                <a:latin typeface="Times New Roman" charset="0"/>
              </a:endParaRPr>
            </a:p>
          </p:txBody>
        </p:sp>
        <p:sp>
          <p:nvSpPr>
            <p:cNvPr id="24589" name="Text Box 4"/>
            <p:cNvSpPr txBox="1">
              <a:spLocks noChangeArrowheads="1"/>
            </p:cNvSpPr>
            <p:nvPr/>
          </p:nvSpPr>
          <p:spPr bwMode="auto">
            <a:xfrm>
              <a:off x="7563797" y="3356992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y</a:t>
              </a:r>
            </a:p>
          </p:txBody>
        </p:sp>
        <p:sp>
          <p:nvSpPr>
            <p:cNvPr id="24590" name="Text Box 4"/>
            <p:cNvSpPr txBox="1">
              <a:spLocks noChangeArrowheads="1"/>
            </p:cNvSpPr>
            <p:nvPr/>
          </p:nvSpPr>
          <p:spPr bwMode="auto">
            <a:xfrm>
              <a:off x="6867582" y="2740587"/>
              <a:ext cx="288032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x</a:t>
              </a:r>
            </a:p>
          </p:txBody>
        </p:sp>
        <p:sp>
          <p:nvSpPr>
            <p:cNvPr id="24591" name="Text Box 4"/>
            <p:cNvSpPr txBox="1">
              <a:spLocks noChangeArrowheads="1"/>
            </p:cNvSpPr>
            <p:nvPr/>
          </p:nvSpPr>
          <p:spPr bwMode="auto">
            <a:xfrm>
              <a:off x="7164288" y="1916832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r" eaLnBrk="0" hangingPunct="0"/>
              <a:r>
                <a:rPr kumimoji="0" lang="en-US" altLang="zh-CN" b="1">
                  <a:latin typeface="Times New Roman" charset="0"/>
                  <a:sym typeface="Symbol" charset="2"/>
                </a:rPr>
                <a:t>+</a:t>
              </a:r>
              <a:endParaRPr kumimoji="0" lang="en-US" altLang="zh-CN" b="1">
                <a:latin typeface="Times New Roman" charset="0"/>
              </a:endParaRPr>
            </a:p>
          </p:txBody>
        </p:sp>
      </p:grpSp>
      <p:sp>
        <p:nvSpPr>
          <p:cNvPr id="24582" name="矩形标注 49"/>
          <p:cNvSpPr>
            <a:spLocks noChangeArrowheads="1"/>
          </p:cNvSpPr>
          <p:nvPr/>
        </p:nvSpPr>
        <p:spPr bwMode="auto">
          <a:xfrm>
            <a:off x="179388" y="5445125"/>
            <a:ext cx="4537075" cy="936625"/>
          </a:xfrm>
          <a:prstGeom prst="wedgeRectCallout">
            <a:avLst>
              <a:gd name="adj1" fmla="val 48644"/>
              <a:gd name="adj2" fmla="val -11884"/>
            </a:avLst>
          </a:prstGeom>
          <a:noFill/>
          <a:ln w="19050">
            <a:solidFill>
              <a:srgbClr val="0000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b="1">
                <a:solidFill>
                  <a:srgbClr val="0000CC"/>
                </a:solidFill>
                <a:latin typeface="Times New Roman" charset="0"/>
              </a:rPr>
              <a:t>从右向左，遇到运算符，对右边紧接着的</a:t>
            </a:r>
            <a:r>
              <a:rPr kumimoji="0" lang="en-US" altLang="zh-CN" b="1">
                <a:solidFill>
                  <a:srgbClr val="0000CC"/>
                </a:solidFill>
                <a:latin typeface="Times New Roman" charset="0"/>
              </a:rPr>
              <a:t>2</a:t>
            </a:r>
            <a:r>
              <a:rPr kumimoji="0" lang="zh-CN" altLang="en-US" b="1">
                <a:solidFill>
                  <a:srgbClr val="0000CC"/>
                </a:solidFill>
                <a:latin typeface="Times New Roman" charset="0"/>
              </a:rPr>
              <a:t>个运算对象进行运算</a:t>
            </a:r>
          </a:p>
        </p:txBody>
      </p: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7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charset="0"/>
              </a:rPr>
              <a:t>前缀表示法（</a:t>
            </a:r>
            <a:r>
              <a:rPr lang="zh-CN" altLang="en-US" dirty="0"/>
              <a:t>波兰表示法</a:t>
            </a:r>
            <a:r>
              <a:rPr lang="zh-CN" altLang="en-US" dirty="0">
                <a:latin typeface="Times New Roman" charset="0"/>
              </a:rPr>
              <a:t>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16945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71550" y="1557338"/>
            <a:ext cx="3384550" cy="3743325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kumimoji="0" lang="en-US" altLang="zh-CN" sz="2800" b="1">
                <a:latin typeface="Times New Roman" charset="0"/>
              </a:rPr>
              <a:t>(</a:t>
            </a:r>
            <a:r>
              <a:rPr kumimoji="0" lang="en-US" altLang="zh-CN" sz="2800" b="1" i="1">
                <a:latin typeface="Times New Roman" charset="0"/>
              </a:rPr>
              <a:t>x</a:t>
            </a:r>
            <a:r>
              <a:rPr kumimoji="0" lang="en-US" altLang="zh-CN" sz="2800" b="1">
                <a:latin typeface="Times New Roman" charset="0"/>
              </a:rPr>
              <a:t>+</a:t>
            </a:r>
            <a:r>
              <a:rPr kumimoji="0" lang="en-US" altLang="zh-CN" sz="2800" b="1" i="1">
                <a:latin typeface="Times New Roman" charset="0"/>
              </a:rPr>
              <a:t>y</a:t>
            </a:r>
            <a:r>
              <a:rPr kumimoji="0" lang="en-US" altLang="zh-CN" sz="2800" b="1">
                <a:latin typeface="Times New Roman" charset="0"/>
              </a:rPr>
              <a:t>)/(</a:t>
            </a:r>
            <a:r>
              <a:rPr kumimoji="0" lang="en-US" altLang="zh-CN" sz="2800" b="1" i="1">
                <a:latin typeface="Times New Roman" charset="0"/>
              </a:rPr>
              <a:t>x</a:t>
            </a:r>
            <a:r>
              <a:rPr kumimoji="0" lang="en-US" altLang="zh-CN" sz="2800" b="1">
                <a:latin typeface="Times New Roman" charset="0"/>
              </a:rPr>
              <a:t>+3)</a:t>
            </a:r>
          </a:p>
          <a:p>
            <a:pPr lvl="1" algn="just" eaLnBrk="1" hangingPunct="1">
              <a:lnSpc>
                <a:spcPct val="120000"/>
              </a:lnSpc>
            </a:pPr>
            <a:r>
              <a:rPr kumimoji="0" lang="en-US" altLang="zh-CN" sz="2800" b="1" i="1">
                <a:latin typeface="Times New Roman" charset="0"/>
              </a:rPr>
              <a:t>xy</a:t>
            </a:r>
            <a:r>
              <a:rPr kumimoji="0" lang="en-US" altLang="zh-CN" sz="2400" b="1">
                <a:latin typeface="Times New Roman" charset="0"/>
              </a:rPr>
              <a:t>+</a:t>
            </a:r>
            <a:r>
              <a:rPr kumimoji="0" lang="en-US" altLang="zh-CN" sz="2800" b="1" i="1">
                <a:latin typeface="Times New Roman" charset="0"/>
              </a:rPr>
              <a:t>x</a:t>
            </a:r>
            <a:r>
              <a:rPr kumimoji="0" lang="en-US" altLang="zh-CN" sz="2400" b="1">
                <a:latin typeface="Times New Roman" charset="0"/>
              </a:rPr>
              <a:t>3+/</a:t>
            </a:r>
          </a:p>
          <a:p>
            <a:pPr algn="just" eaLnBrk="1" hangingPunct="1">
              <a:lnSpc>
                <a:spcPct val="120000"/>
              </a:lnSpc>
            </a:pPr>
            <a:r>
              <a:rPr kumimoji="0" lang="en-US" altLang="zh-CN" sz="2800" b="1" i="1">
                <a:latin typeface="Times New Roman" charset="0"/>
              </a:rPr>
              <a:t>x</a:t>
            </a:r>
            <a:r>
              <a:rPr kumimoji="0" lang="en-US" altLang="zh-CN" sz="2800" b="1">
                <a:latin typeface="Times New Roman" charset="0"/>
              </a:rPr>
              <a:t>+</a:t>
            </a:r>
            <a:r>
              <a:rPr kumimoji="0" lang="en-US" altLang="zh-CN" sz="2800" b="1" i="1">
                <a:latin typeface="Times New Roman" charset="0"/>
              </a:rPr>
              <a:t>y</a:t>
            </a:r>
            <a:r>
              <a:rPr kumimoji="0" lang="en-US" altLang="zh-CN" sz="2800" b="1">
                <a:latin typeface="Times New Roman" charset="0"/>
              </a:rPr>
              <a:t>/</a:t>
            </a:r>
            <a:r>
              <a:rPr kumimoji="0" lang="en-US" altLang="zh-CN" sz="2800" b="1" i="1">
                <a:latin typeface="Times New Roman" charset="0"/>
              </a:rPr>
              <a:t>x</a:t>
            </a:r>
            <a:r>
              <a:rPr kumimoji="0" lang="en-US" altLang="zh-CN" sz="2800" b="1">
                <a:latin typeface="Times New Roman" charset="0"/>
              </a:rPr>
              <a:t>+3</a:t>
            </a:r>
          </a:p>
          <a:p>
            <a:pPr lvl="1" algn="just" eaLnBrk="1" hangingPunct="1">
              <a:lnSpc>
                <a:spcPct val="120000"/>
              </a:lnSpc>
            </a:pPr>
            <a:r>
              <a:rPr kumimoji="0" lang="en-US" altLang="zh-CN" sz="2800" b="1" i="1">
                <a:latin typeface="Times New Roman" charset="0"/>
              </a:rPr>
              <a:t>x</a:t>
            </a:r>
            <a:r>
              <a:rPr kumimoji="0" lang="en-US" altLang="zh-CN" sz="2400" b="1" i="1">
                <a:latin typeface="Times New Roman" charset="0"/>
              </a:rPr>
              <a:t>yx</a:t>
            </a:r>
            <a:r>
              <a:rPr kumimoji="0" lang="en-US" altLang="zh-CN" sz="2400" b="1">
                <a:latin typeface="Times New Roman" charset="0"/>
              </a:rPr>
              <a:t>/+3+</a:t>
            </a:r>
          </a:p>
          <a:p>
            <a:pPr algn="just" eaLnBrk="1" hangingPunct="1">
              <a:lnSpc>
                <a:spcPct val="120000"/>
              </a:lnSpc>
            </a:pPr>
            <a:r>
              <a:rPr kumimoji="0" lang="en-US" altLang="zh-CN" sz="2400" b="1" i="1">
                <a:latin typeface="Times New Roman" charset="0"/>
              </a:rPr>
              <a:t>x</a:t>
            </a:r>
            <a:r>
              <a:rPr kumimoji="0" lang="en-US" altLang="zh-CN" sz="2800" b="1">
                <a:latin typeface="Times New Roman" charset="0"/>
              </a:rPr>
              <a:t>+</a:t>
            </a:r>
            <a:r>
              <a:rPr kumimoji="0" lang="en-US" altLang="zh-CN" sz="2800" b="1" i="1">
                <a:latin typeface="Times New Roman" charset="0"/>
              </a:rPr>
              <a:t>y</a:t>
            </a:r>
            <a:r>
              <a:rPr kumimoji="0" lang="en-US" altLang="zh-CN" sz="2800" b="1">
                <a:latin typeface="Times New Roman" charset="0"/>
              </a:rPr>
              <a:t>/(</a:t>
            </a:r>
            <a:r>
              <a:rPr kumimoji="0" lang="en-US" altLang="zh-CN" sz="2800" b="1" i="1">
                <a:latin typeface="Times New Roman" charset="0"/>
              </a:rPr>
              <a:t>x</a:t>
            </a:r>
            <a:r>
              <a:rPr kumimoji="0" lang="en-US" altLang="zh-CN" sz="2800" b="1">
                <a:latin typeface="Times New Roman" charset="0"/>
              </a:rPr>
              <a:t>+3)</a:t>
            </a:r>
          </a:p>
          <a:p>
            <a:pPr lvl="1" algn="just" eaLnBrk="1" hangingPunct="1">
              <a:lnSpc>
                <a:spcPct val="120000"/>
              </a:lnSpc>
            </a:pPr>
            <a:r>
              <a:rPr kumimoji="0" lang="en-US" altLang="zh-CN" sz="2400" b="1" i="1">
                <a:latin typeface="Times New Roman" charset="0"/>
              </a:rPr>
              <a:t>xyx</a:t>
            </a:r>
            <a:r>
              <a:rPr kumimoji="0" lang="en-US" altLang="zh-CN" sz="2400" b="1">
                <a:latin typeface="Times New Roman" charset="0"/>
              </a:rPr>
              <a:t>3+/+</a:t>
            </a:r>
          </a:p>
        </p:txBody>
      </p:sp>
      <p:grpSp>
        <p:nvGrpSpPr>
          <p:cNvPr id="26627" name="组合 53"/>
          <p:cNvGrpSpPr>
            <a:grpSpLocks/>
          </p:cNvGrpSpPr>
          <p:nvPr/>
        </p:nvGrpSpPr>
        <p:grpSpPr bwMode="auto">
          <a:xfrm>
            <a:off x="5219700" y="1413346"/>
            <a:ext cx="2417763" cy="1871662"/>
            <a:chOff x="4679163" y="4221088"/>
            <a:chExt cx="2417018" cy="1872520"/>
          </a:xfrm>
        </p:grpSpPr>
        <p:sp>
          <p:nvSpPr>
            <p:cNvPr id="26660" name="Text Box 4"/>
            <p:cNvSpPr txBox="1">
              <a:spLocks noChangeArrowheads="1"/>
            </p:cNvSpPr>
            <p:nvPr/>
          </p:nvSpPr>
          <p:spPr bwMode="auto">
            <a:xfrm>
              <a:off x="4679163" y="5712833"/>
              <a:ext cx="288032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x</a:t>
              </a:r>
            </a:p>
          </p:txBody>
        </p:sp>
        <p:sp>
          <p:nvSpPr>
            <p:cNvPr id="26661" name="Text Box 4"/>
            <p:cNvSpPr txBox="1">
              <a:spLocks noChangeArrowheads="1"/>
            </p:cNvSpPr>
            <p:nvPr/>
          </p:nvSpPr>
          <p:spPr bwMode="auto">
            <a:xfrm>
              <a:off x="4962422" y="4853510"/>
              <a:ext cx="432048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0" hangingPunct="0"/>
              <a:r>
                <a:rPr kumimoji="0" lang="en-US" altLang="zh-CN" b="1">
                  <a:latin typeface="Times New Roman" charset="0"/>
                </a:rPr>
                <a:t>+</a:t>
              </a:r>
            </a:p>
          </p:txBody>
        </p:sp>
        <p:sp>
          <p:nvSpPr>
            <p:cNvPr id="26662" name="Line 29"/>
            <p:cNvSpPr>
              <a:spLocks noChangeShapeType="1"/>
            </p:cNvSpPr>
            <p:nvPr/>
          </p:nvSpPr>
          <p:spPr bwMode="auto">
            <a:xfrm flipH="1">
              <a:off x="4836626" y="5285558"/>
              <a:ext cx="247477" cy="525363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63" name="Text Box 4"/>
            <p:cNvSpPr txBox="1">
              <a:spLocks noChangeArrowheads="1"/>
            </p:cNvSpPr>
            <p:nvPr/>
          </p:nvSpPr>
          <p:spPr bwMode="auto">
            <a:xfrm>
              <a:off x="5399243" y="5717606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y</a:t>
              </a:r>
            </a:p>
          </p:txBody>
        </p:sp>
        <p:sp>
          <p:nvSpPr>
            <p:cNvPr id="26664" name="Line 30"/>
            <p:cNvSpPr>
              <a:spLocks noChangeShapeType="1"/>
            </p:cNvSpPr>
            <p:nvPr/>
          </p:nvSpPr>
          <p:spPr bwMode="auto">
            <a:xfrm>
              <a:off x="5276688" y="5273682"/>
              <a:ext cx="244450" cy="542825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65" name="Text Box 4"/>
            <p:cNvSpPr txBox="1">
              <a:spLocks noChangeArrowheads="1"/>
            </p:cNvSpPr>
            <p:nvPr/>
          </p:nvSpPr>
          <p:spPr bwMode="auto">
            <a:xfrm>
              <a:off x="5508105" y="4221088"/>
              <a:ext cx="576064" cy="360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0" hangingPunct="0"/>
              <a:r>
                <a:rPr kumimoji="0" lang="en-US" altLang="zh-CN" b="1">
                  <a:latin typeface="Times New Roman" charset="0"/>
                </a:rPr>
                <a:t>/</a:t>
              </a:r>
            </a:p>
          </p:txBody>
        </p:sp>
        <p:sp>
          <p:nvSpPr>
            <p:cNvPr id="26666" name="Line 29"/>
            <p:cNvSpPr>
              <a:spLocks noChangeShapeType="1"/>
            </p:cNvSpPr>
            <p:nvPr/>
          </p:nvSpPr>
          <p:spPr bwMode="auto">
            <a:xfrm flipH="1">
              <a:off x="5327647" y="4549461"/>
              <a:ext cx="360041" cy="42646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67" name="Line 30"/>
            <p:cNvSpPr>
              <a:spLocks noChangeShapeType="1"/>
            </p:cNvSpPr>
            <p:nvPr/>
          </p:nvSpPr>
          <p:spPr bwMode="auto">
            <a:xfrm>
              <a:off x="5891137" y="4562908"/>
              <a:ext cx="343352" cy="443923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6668" name="组合 140"/>
            <p:cNvGrpSpPr>
              <a:grpSpLocks/>
            </p:cNvGrpSpPr>
            <p:nvPr/>
          </p:nvGrpSpPr>
          <p:grpSpPr bwMode="auto">
            <a:xfrm>
              <a:off x="5940152" y="4869160"/>
              <a:ext cx="1156029" cy="1224448"/>
              <a:chOff x="5611779" y="5076510"/>
              <a:chExt cx="1156029" cy="1224448"/>
            </a:xfrm>
          </p:grpSpPr>
          <p:sp>
            <p:nvSpPr>
              <p:cNvPr id="26669" name="Text Box 4"/>
              <p:cNvSpPr txBox="1">
                <a:spLocks noChangeArrowheads="1"/>
              </p:cNvSpPr>
              <p:nvPr/>
            </p:nvSpPr>
            <p:spPr bwMode="auto">
              <a:xfrm>
                <a:off x="6263752" y="5935833"/>
                <a:ext cx="504056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>
                    <a:latin typeface="Times New Roman" charset="0"/>
                  </a:rPr>
                  <a:t>3</a:t>
                </a:r>
              </a:p>
            </p:txBody>
          </p:sp>
          <p:sp>
            <p:nvSpPr>
              <p:cNvPr id="26670" name="Line 29"/>
              <p:cNvSpPr>
                <a:spLocks noChangeShapeType="1"/>
              </p:cNvSpPr>
              <p:nvPr/>
            </p:nvSpPr>
            <p:spPr bwMode="auto">
              <a:xfrm flipH="1">
                <a:off x="5796136" y="5495924"/>
                <a:ext cx="247477" cy="525363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71" name="Line 30"/>
              <p:cNvSpPr>
                <a:spLocks noChangeShapeType="1"/>
              </p:cNvSpPr>
              <p:nvPr/>
            </p:nvSpPr>
            <p:spPr bwMode="auto">
              <a:xfrm>
                <a:off x="6141197" y="5491909"/>
                <a:ext cx="244450" cy="542825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72" name="Text Box 4"/>
              <p:cNvSpPr txBox="1">
                <a:spLocks noChangeArrowheads="1"/>
              </p:cNvSpPr>
              <p:nvPr/>
            </p:nvSpPr>
            <p:spPr bwMode="auto">
              <a:xfrm>
                <a:off x="5611779" y="5949280"/>
                <a:ext cx="288032" cy="293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 i="1">
                    <a:latin typeface="Times New Roman" charset="0"/>
                  </a:rPr>
                  <a:t>x</a:t>
                </a:r>
              </a:p>
            </p:txBody>
          </p:sp>
          <p:sp>
            <p:nvSpPr>
              <p:cNvPr id="26673" name="Text Box 4"/>
              <p:cNvSpPr txBox="1">
                <a:spLocks noChangeArrowheads="1"/>
              </p:cNvSpPr>
              <p:nvPr/>
            </p:nvSpPr>
            <p:spPr bwMode="auto">
              <a:xfrm>
                <a:off x="5908485" y="5076510"/>
                <a:ext cx="364813" cy="360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 eaLnBrk="0" hangingPunct="0"/>
                <a:r>
                  <a:rPr kumimoji="0" lang="en-US" altLang="zh-CN" b="1">
                    <a:latin typeface="Times New Roman" charset="0"/>
                  </a:rPr>
                  <a:t>+</a:t>
                </a:r>
              </a:p>
            </p:txBody>
          </p:sp>
        </p:grpSp>
      </p:grpSp>
      <p:grpSp>
        <p:nvGrpSpPr>
          <p:cNvPr id="26628" name="组合 52"/>
          <p:cNvGrpSpPr>
            <a:grpSpLocks/>
          </p:cNvGrpSpPr>
          <p:nvPr/>
        </p:nvGrpSpPr>
        <p:grpSpPr bwMode="auto">
          <a:xfrm>
            <a:off x="4500563" y="3500908"/>
            <a:ext cx="1800225" cy="2592388"/>
            <a:chOff x="4067944" y="2060848"/>
            <a:chExt cx="1800200" cy="2592288"/>
          </a:xfrm>
        </p:grpSpPr>
        <p:sp>
          <p:nvSpPr>
            <p:cNvPr id="26645" name="Text Box 4"/>
            <p:cNvSpPr txBox="1">
              <a:spLocks noChangeArrowheads="1"/>
            </p:cNvSpPr>
            <p:nvPr/>
          </p:nvSpPr>
          <p:spPr bwMode="auto">
            <a:xfrm>
              <a:off x="5364088" y="2852936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latin typeface="Times New Roman" charset="0"/>
                </a:rPr>
                <a:t>3</a:t>
              </a:r>
            </a:p>
          </p:txBody>
        </p:sp>
        <p:grpSp>
          <p:nvGrpSpPr>
            <p:cNvPr id="26646" name="组合 140"/>
            <p:cNvGrpSpPr>
              <a:grpSpLocks/>
            </p:cNvGrpSpPr>
            <p:nvPr/>
          </p:nvGrpSpPr>
          <p:grpSpPr bwMode="auto">
            <a:xfrm>
              <a:off x="4067944" y="2708920"/>
              <a:ext cx="773868" cy="1165887"/>
              <a:chOff x="5611779" y="5076510"/>
              <a:chExt cx="773868" cy="1165887"/>
            </a:xfrm>
          </p:grpSpPr>
          <p:sp>
            <p:nvSpPr>
              <p:cNvPr id="26656" name="Line 29"/>
              <p:cNvSpPr>
                <a:spLocks noChangeShapeType="1"/>
              </p:cNvSpPr>
              <p:nvPr/>
            </p:nvSpPr>
            <p:spPr bwMode="auto">
              <a:xfrm flipH="1">
                <a:off x="5796136" y="5495924"/>
                <a:ext cx="247477" cy="525363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57" name="Line 30"/>
              <p:cNvSpPr>
                <a:spLocks noChangeShapeType="1"/>
              </p:cNvSpPr>
              <p:nvPr/>
            </p:nvSpPr>
            <p:spPr bwMode="auto">
              <a:xfrm>
                <a:off x="6141197" y="5491909"/>
                <a:ext cx="244450" cy="542825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58" name="Text Box 4"/>
              <p:cNvSpPr txBox="1">
                <a:spLocks noChangeArrowheads="1"/>
              </p:cNvSpPr>
              <p:nvPr/>
            </p:nvSpPr>
            <p:spPr bwMode="auto">
              <a:xfrm>
                <a:off x="5611779" y="5949280"/>
                <a:ext cx="288032" cy="293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 i="1">
                    <a:latin typeface="Times New Roman" charset="0"/>
                  </a:rPr>
                  <a:t>x</a:t>
                </a:r>
              </a:p>
            </p:txBody>
          </p:sp>
          <p:sp>
            <p:nvSpPr>
              <p:cNvPr id="26659" name="Text Box 4"/>
              <p:cNvSpPr txBox="1">
                <a:spLocks noChangeArrowheads="1"/>
              </p:cNvSpPr>
              <p:nvPr/>
            </p:nvSpPr>
            <p:spPr bwMode="auto">
              <a:xfrm>
                <a:off x="5908485" y="5076510"/>
                <a:ext cx="364813" cy="360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 eaLnBrk="0" hangingPunct="0"/>
                <a:r>
                  <a:rPr kumimoji="0" lang="en-US" altLang="zh-CN" b="1">
                    <a:latin typeface="Times New Roman" charset="0"/>
                  </a:rPr>
                  <a:t>+</a:t>
                </a:r>
              </a:p>
            </p:txBody>
          </p:sp>
        </p:grpSp>
        <p:grpSp>
          <p:nvGrpSpPr>
            <p:cNvPr id="26647" name="组合 140"/>
            <p:cNvGrpSpPr>
              <a:grpSpLocks/>
            </p:cNvGrpSpPr>
            <p:nvPr/>
          </p:nvGrpSpPr>
          <p:grpSpPr bwMode="auto">
            <a:xfrm>
              <a:off x="4436658" y="3501008"/>
              <a:ext cx="1156029" cy="1152128"/>
              <a:chOff x="5611779" y="5076510"/>
              <a:chExt cx="1156029" cy="1224448"/>
            </a:xfrm>
          </p:grpSpPr>
          <p:sp>
            <p:nvSpPr>
              <p:cNvPr id="26651" name="Text Box 4"/>
              <p:cNvSpPr txBox="1">
                <a:spLocks noChangeArrowheads="1"/>
              </p:cNvSpPr>
              <p:nvPr/>
            </p:nvSpPr>
            <p:spPr bwMode="auto">
              <a:xfrm>
                <a:off x="6263752" y="5935833"/>
                <a:ext cx="504056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 i="1">
                    <a:latin typeface="Times New Roman" charset="0"/>
                  </a:rPr>
                  <a:t>x</a:t>
                </a:r>
              </a:p>
            </p:txBody>
          </p:sp>
          <p:sp>
            <p:nvSpPr>
              <p:cNvPr id="26652" name="Line 29"/>
              <p:cNvSpPr>
                <a:spLocks noChangeShapeType="1"/>
              </p:cNvSpPr>
              <p:nvPr/>
            </p:nvSpPr>
            <p:spPr bwMode="auto">
              <a:xfrm flipH="1">
                <a:off x="5796136" y="5495924"/>
                <a:ext cx="247477" cy="525363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53" name="Line 30"/>
              <p:cNvSpPr>
                <a:spLocks noChangeShapeType="1"/>
              </p:cNvSpPr>
              <p:nvPr/>
            </p:nvSpPr>
            <p:spPr bwMode="auto">
              <a:xfrm>
                <a:off x="6141197" y="5491909"/>
                <a:ext cx="244450" cy="542825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54" name="Text Box 4"/>
              <p:cNvSpPr txBox="1">
                <a:spLocks noChangeArrowheads="1"/>
              </p:cNvSpPr>
              <p:nvPr/>
            </p:nvSpPr>
            <p:spPr bwMode="auto">
              <a:xfrm>
                <a:off x="5611779" y="5949280"/>
                <a:ext cx="288032" cy="293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 i="1">
                    <a:latin typeface="Times New Roman" charset="0"/>
                  </a:rPr>
                  <a:t>y</a:t>
                </a:r>
              </a:p>
            </p:txBody>
          </p:sp>
          <p:sp>
            <p:nvSpPr>
              <p:cNvPr id="26655" name="Text Box 4"/>
              <p:cNvSpPr txBox="1">
                <a:spLocks noChangeArrowheads="1"/>
              </p:cNvSpPr>
              <p:nvPr/>
            </p:nvSpPr>
            <p:spPr bwMode="auto">
              <a:xfrm>
                <a:off x="5908485" y="5076510"/>
                <a:ext cx="364813" cy="360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 eaLnBrk="0" hangingPunct="0"/>
                <a:r>
                  <a:rPr kumimoji="0" lang="en-US" altLang="zh-CN" b="1">
                    <a:latin typeface="Times New Roman" charset="0"/>
                  </a:rPr>
                  <a:t>/</a:t>
                </a:r>
              </a:p>
            </p:txBody>
          </p:sp>
        </p:grpSp>
        <p:sp>
          <p:nvSpPr>
            <p:cNvPr id="26648" name="Line 29"/>
            <p:cNvSpPr>
              <a:spLocks noChangeShapeType="1"/>
            </p:cNvSpPr>
            <p:nvPr/>
          </p:nvSpPr>
          <p:spPr bwMode="auto">
            <a:xfrm flipH="1">
              <a:off x="4697795" y="2492896"/>
              <a:ext cx="306252" cy="439908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49" name="Line 30"/>
            <p:cNvSpPr>
              <a:spLocks noChangeShapeType="1"/>
            </p:cNvSpPr>
            <p:nvPr/>
          </p:nvSpPr>
          <p:spPr bwMode="auto">
            <a:xfrm>
              <a:off x="5148064" y="2492896"/>
              <a:ext cx="288032" cy="36004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50" name="Text Box 4"/>
            <p:cNvSpPr txBox="1">
              <a:spLocks noChangeArrowheads="1"/>
            </p:cNvSpPr>
            <p:nvPr/>
          </p:nvSpPr>
          <p:spPr bwMode="auto">
            <a:xfrm>
              <a:off x="4644008" y="2060848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r" eaLnBrk="0" hangingPunct="0"/>
              <a:r>
                <a:rPr kumimoji="0" lang="en-US" altLang="zh-CN" b="1">
                  <a:latin typeface="Times New Roman" charset="0"/>
                  <a:sym typeface="Symbol" charset="2"/>
                </a:rPr>
                <a:t>+</a:t>
              </a:r>
              <a:endParaRPr kumimoji="0" lang="en-US" altLang="zh-CN" b="1">
                <a:latin typeface="Times New Roman" charset="0"/>
              </a:endParaRPr>
            </a:p>
          </p:txBody>
        </p:sp>
      </p:grpSp>
      <p:grpSp>
        <p:nvGrpSpPr>
          <p:cNvPr id="26629" name="组合 54"/>
          <p:cNvGrpSpPr>
            <a:grpSpLocks/>
          </p:cNvGrpSpPr>
          <p:nvPr/>
        </p:nvGrpSpPr>
        <p:grpSpPr bwMode="auto">
          <a:xfrm>
            <a:off x="6588125" y="3429471"/>
            <a:ext cx="2276475" cy="2452687"/>
            <a:chOff x="6867582" y="1916832"/>
            <a:chExt cx="2276418" cy="2453046"/>
          </a:xfrm>
        </p:grpSpPr>
        <p:sp>
          <p:nvSpPr>
            <p:cNvPr id="26631" name="Line 29"/>
            <p:cNvSpPr>
              <a:spLocks noChangeShapeType="1"/>
            </p:cNvSpPr>
            <p:nvPr/>
          </p:nvSpPr>
          <p:spPr bwMode="auto">
            <a:xfrm flipH="1">
              <a:off x="7092279" y="2420889"/>
              <a:ext cx="319485" cy="36004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2" name="Line 30"/>
            <p:cNvSpPr>
              <a:spLocks noChangeShapeType="1"/>
            </p:cNvSpPr>
            <p:nvPr/>
          </p:nvSpPr>
          <p:spPr bwMode="auto">
            <a:xfrm>
              <a:off x="7596336" y="2420888"/>
              <a:ext cx="388466" cy="32680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6633" name="组合 140"/>
            <p:cNvGrpSpPr>
              <a:grpSpLocks/>
            </p:cNvGrpSpPr>
            <p:nvPr/>
          </p:nvGrpSpPr>
          <p:grpSpPr bwMode="auto">
            <a:xfrm>
              <a:off x="7987971" y="3284987"/>
              <a:ext cx="1156029" cy="1084891"/>
              <a:chOff x="5611779" y="4995828"/>
              <a:chExt cx="1156029" cy="1228963"/>
            </a:xfrm>
          </p:grpSpPr>
          <p:sp>
            <p:nvSpPr>
              <p:cNvPr id="26640" name="Text Box 4"/>
              <p:cNvSpPr txBox="1">
                <a:spLocks noChangeArrowheads="1"/>
              </p:cNvSpPr>
              <p:nvPr/>
            </p:nvSpPr>
            <p:spPr bwMode="auto">
              <a:xfrm>
                <a:off x="6263752" y="5859666"/>
                <a:ext cx="504056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>
                    <a:latin typeface="Times New Roman" charset="0"/>
                  </a:rPr>
                  <a:t>3</a:t>
                </a:r>
              </a:p>
            </p:txBody>
          </p:sp>
          <p:sp>
            <p:nvSpPr>
              <p:cNvPr id="26641" name="Line 29"/>
              <p:cNvSpPr>
                <a:spLocks noChangeShapeType="1"/>
              </p:cNvSpPr>
              <p:nvPr/>
            </p:nvSpPr>
            <p:spPr bwMode="auto">
              <a:xfrm flipH="1">
                <a:off x="5796136" y="5419760"/>
                <a:ext cx="247477" cy="525363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42" name="Line 30"/>
              <p:cNvSpPr>
                <a:spLocks noChangeShapeType="1"/>
              </p:cNvSpPr>
              <p:nvPr/>
            </p:nvSpPr>
            <p:spPr bwMode="auto">
              <a:xfrm>
                <a:off x="6141197" y="5415745"/>
                <a:ext cx="244450" cy="542825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43" name="Text Box 4"/>
              <p:cNvSpPr txBox="1">
                <a:spLocks noChangeArrowheads="1"/>
              </p:cNvSpPr>
              <p:nvPr/>
            </p:nvSpPr>
            <p:spPr bwMode="auto">
              <a:xfrm>
                <a:off x="5611779" y="5873114"/>
                <a:ext cx="288032" cy="2931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 i="1">
                    <a:latin typeface="Times New Roman" charset="0"/>
                  </a:rPr>
                  <a:t>x</a:t>
                </a:r>
              </a:p>
            </p:txBody>
          </p:sp>
          <p:sp>
            <p:nvSpPr>
              <p:cNvPr id="26644" name="Text Box 4"/>
              <p:cNvSpPr txBox="1">
                <a:spLocks noChangeArrowheads="1"/>
              </p:cNvSpPr>
              <p:nvPr/>
            </p:nvSpPr>
            <p:spPr bwMode="auto">
              <a:xfrm>
                <a:off x="5895038" y="4995828"/>
                <a:ext cx="364813" cy="360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ctr" eaLnBrk="0" hangingPunct="0"/>
                <a:r>
                  <a:rPr kumimoji="0" lang="en-US" altLang="zh-CN" b="1">
                    <a:latin typeface="Times New Roman" charset="0"/>
                  </a:rPr>
                  <a:t>+</a:t>
                </a:r>
              </a:p>
            </p:txBody>
          </p:sp>
        </p:grpSp>
        <p:sp>
          <p:nvSpPr>
            <p:cNvPr id="26634" name="Line 29"/>
            <p:cNvSpPr>
              <a:spLocks noChangeShapeType="1"/>
            </p:cNvSpPr>
            <p:nvPr/>
          </p:nvSpPr>
          <p:spPr bwMode="auto">
            <a:xfrm flipH="1">
              <a:off x="7740352" y="2924944"/>
              <a:ext cx="265911" cy="475476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5" name="Line 30"/>
            <p:cNvSpPr>
              <a:spLocks noChangeShapeType="1"/>
            </p:cNvSpPr>
            <p:nvPr/>
          </p:nvSpPr>
          <p:spPr bwMode="auto">
            <a:xfrm>
              <a:off x="8117080" y="2935189"/>
              <a:ext cx="343352" cy="49381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6" name="Text Box 4"/>
            <p:cNvSpPr txBox="1">
              <a:spLocks noChangeArrowheads="1"/>
            </p:cNvSpPr>
            <p:nvPr/>
          </p:nvSpPr>
          <p:spPr bwMode="auto">
            <a:xfrm>
              <a:off x="7919936" y="2492896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800">
                  <a:latin typeface="Times New Roman" charset="0"/>
                  <a:sym typeface="Symbol" charset="2"/>
                </a:rPr>
                <a:t>/</a:t>
              </a:r>
              <a:endParaRPr kumimoji="0" lang="en-US" altLang="zh-CN" sz="2800">
                <a:latin typeface="Times New Roman" charset="0"/>
              </a:endParaRPr>
            </a:p>
          </p:txBody>
        </p:sp>
        <p:sp>
          <p:nvSpPr>
            <p:cNvPr id="26637" name="Text Box 4"/>
            <p:cNvSpPr txBox="1">
              <a:spLocks noChangeArrowheads="1"/>
            </p:cNvSpPr>
            <p:nvPr/>
          </p:nvSpPr>
          <p:spPr bwMode="auto">
            <a:xfrm>
              <a:off x="7563797" y="3356992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y</a:t>
              </a:r>
            </a:p>
          </p:txBody>
        </p:sp>
        <p:sp>
          <p:nvSpPr>
            <p:cNvPr id="26638" name="Text Box 4"/>
            <p:cNvSpPr txBox="1">
              <a:spLocks noChangeArrowheads="1"/>
            </p:cNvSpPr>
            <p:nvPr/>
          </p:nvSpPr>
          <p:spPr bwMode="auto">
            <a:xfrm>
              <a:off x="6867582" y="2740587"/>
              <a:ext cx="288032" cy="293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just" eaLnBrk="0" hangingPunct="0"/>
              <a:r>
                <a:rPr kumimoji="0" lang="en-US" altLang="zh-CN" sz="2000" b="1" i="1">
                  <a:latin typeface="Times New Roman" charset="0"/>
                </a:rPr>
                <a:t>x</a:t>
              </a:r>
            </a:p>
          </p:txBody>
        </p:sp>
        <p:sp>
          <p:nvSpPr>
            <p:cNvPr id="26639" name="Text Box 4"/>
            <p:cNvSpPr txBox="1">
              <a:spLocks noChangeArrowheads="1"/>
            </p:cNvSpPr>
            <p:nvPr/>
          </p:nvSpPr>
          <p:spPr bwMode="auto">
            <a:xfrm>
              <a:off x="7164288" y="1916832"/>
              <a:ext cx="504056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r" eaLnBrk="0" hangingPunct="0"/>
              <a:r>
                <a:rPr kumimoji="0" lang="en-US" altLang="zh-CN" b="1">
                  <a:latin typeface="Times New Roman" charset="0"/>
                  <a:sym typeface="Symbol" charset="2"/>
                </a:rPr>
                <a:t>+</a:t>
              </a:r>
              <a:endParaRPr kumimoji="0" lang="en-US" altLang="zh-CN" b="1">
                <a:latin typeface="Times New Roman" charset="0"/>
              </a:endParaRPr>
            </a:p>
          </p:txBody>
        </p:sp>
      </p:grpSp>
      <p:sp>
        <p:nvSpPr>
          <p:cNvPr id="26630" name="矩形标注 49"/>
          <p:cNvSpPr>
            <a:spLocks noChangeArrowheads="1"/>
          </p:cNvSpPr>
          <p:nvPr/>
        </p:nvSpPr>
        <p:spPr bwMode="auto">
          <a:xfrm>
            <a:off x="179388" y="5445125"/>
            <a:ext cx="4537075" cy="936625"/>
          </a:xfrm>
          <a:prstGeom prst="wedgeRectCallout">
            <a:avLst>
              <a:gd name="adj1" fmla="val 48644"/>
              <a:gd name="adj2" fmla="val -11884"/>
            </a:avLst>
          </a:prstGeom>
          <a:noFill/>
          <a:ln w="19050">
            <a:solidFill>
              <a:srgbClr val="0000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b="1">
                <a:solidFill>
                  <a:srgbClr val="0000CC"/>
                </a:solidFill>
                <a:latin typeface="Times New Roman" charset="0"/>
              </a:rPr>
              <a:t>从左向右，遇到运算符，对左边紧接着的</a:t>
            </a:r>
            <a:r>
              <a:rPr kumimoji="0" lang="en-US" altLang="zh-CN" b="1">
                <a:solidFill>
                  <a:srgbClr val="0000CC"/>
                </a:solidFill>
                <a:latin typeface="Times New Roman" charset="0"/>
              </a:rPr>
              <a:t>2</a:t>
            </a:r>
            <a:r>
              <a:rPr kumimoji="0" lang="zh-CN" altLang="en-US" b="1">
                <a:solidFill>
                  <a:srgbClr val="0000CC"/>
                </a:solidFill>
                <a:latin typeface="Times New Roman" charset="0"/>
              </a:rPr>
              <a:t>个运算对象进行运算</a:t>
            </a:r>
          </a:p>
        </p:txBody>
      </p: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8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charset="0"/>
              </a:rPr>
              <a:t>后缀表示法（逆</a:t>
            </a:r>
            <a:r>
              <a:rPr lang="zh-CN" altLang="en-US" dirty="0"/>
              <a:t>波兰表示法</a:t>
            </a:r>
            <a:r>
              <a:rPr lang="zh-CN" altLang="en-US" dirty="0">
                <a:latin typeface="Times New Roman" charset="0"/>
              </a:rPr>
              <a:t>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29737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22458" y="1991076"/>
            <a:ext cx="5040312" cy="4103688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kumimoji="0" lang="en-US" altLang="zh-CN" sz="2800" b="1" dirty="0">
                <a:latin typeface="Times New Roman" charset="0"/>
              </a:rPr>
              <a:t>(a*(</a:t>
            </a:r>
            <a:r>
              <a:rPr kumimoji="0" lang="en-US" altLang="zh-CN" sz="2800" b="1" dirty="0" err="1">
                <a:latin typeface="Times New Roman" charset="0"/>
              </a:rPr>
              <a:t>b+c</a:t>
            </a:r>
            <a:r>
              <a:rPr kumimoji="0" lang="en-US" altLang="zh-CN" sz="2800" b="1" dirty="0">
                <a:latin typeface="Times New Roman" charset="0"/>
              </a:rPr>
              <a:t>)+d*(e*f))/(g+(h-</a:t>
            </a:r>
            <a:r>
              <a:rPr kumimoji="0" lang="en-US" altLang="zh-CN" sz="2800" b="1" dirty="0" err="1">
                <a:latin typeface="Times New Roman" charset="0"/>
              </a:rPr>
              <a:t>i</a:t>
            </a:r>
            <a:r>
              <a:rPr kumimoji="0" lang="en-US" altLang="zh-CN" sz="2800" b="1" dirty="0">
                <a:latin typeface="Times New Roman" charset="0"/>
              </a:rPr>
              <a:t>)*j)</a:t>
            </a:r>
          </a:p>
          <a:p>
            <a:pPr algn="just" eaLnBrk="1" hangingPunct="1">
              <a:lnSpc>
                <a:spcPct val="120000"/>
              </a:lnSpc>
            </a:pPr>
            <a:r>
              <a:rPr kumimoji="0" lang="zh-CN" altLang="en-US" sz="2800" b="1" dirty="0">
                <a:solidFill>
                  <a:schemeClr val="tx2"/>
                </a:solidFill>
                <a:latin typeface="Times New Roman" charset="0"/>
              </a:rPr>
              <a:t>逆波兰表示：</a:t>
            </a:r>
            <a:endParaRPr kumimoji="0" lang="en-US" altLang="zh-CN" sz="2800" b="1" dirty="0">
              <a:solidFill>
                <a:schemeClr val="tx2"/>
              </a:solidFill>
              <a:latin typeface="Times New Roman" charset="0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kumimoji="0" lang="en-US" altLang="zh-CN" sz="2400" b="1" dirty="0" err="1">
                <a:latin typeface="Times New Roman" charset="0"/>
              </a:rPr>
              <a:t>abc</a:t>
            </a:r>
            <a:r>
              <a:rPr kumimoji="0" lang="en-US" altLang="zh-CN" sz="2400" b="1" dirty="0">
                <a:latin typeface="Times New Roman" charset="0"/>
              </a:rPr>
              <a:t>+*</a:t>
            </a:r>
            <a:r>
              <a:rPr kumimoji="0" lang="en-US" altLang="zh-CN" sz="2400" b="1" dirty="0" err="1">
                <a:latin typeface="Times New Roman" charset="0"/>
              </a:rPr>
              <a:t>def</a:t>
            </a:r>
            <a:r>
              <a:rPr kumimoji="0" lang="en-US" altLang="zh-CN" sz="2400" b="1" dirty="0">
                <a:latin typeface="Times New Roman" charset="0"/>
              </a:rPr>
              <a:t>**+</a:t>
            </a:r>
            <a:r>
              <a:rPr kumimoji="0" lang="en-US" altLang="zh-CN" sz="2400" b="1" dirty="0" err="1">
                <a:latin typeface="Times New Roman" charset="0"/>
              </a:rPr>
              <a:t>ghi</a:t>
            </a:r>
            <a:r>
              <a:rPr kumimoji="0" lang="en-US" altLang="zh-CN" sz="2400" b="1" dirty="0">
                <a:latin typeface="Times New Roman" charset="0"/>
              </a:rPr>
              <a:t>-j*+/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charset="2"/>
              <a:buNone/>
            </a:pPr>
            <a:endParaRPr kumimoji="0" lang="en-US" altLang="zh-CN" sz="2400" b="1" dirty="0">
              <a:solidFill>
                <a:schemeClr val="tx2"/>
              </a:solidFill>
              <a:latin typeface="Times New Roman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charset="2"/>
              <a:buNone/>
            </a:pPr>
            <a:r>
              <a:rPr kumimoji="0" lang="zh-CN" altLang="en-US" sz="2400" b="1" dirty="0">
                <a:solidFill>
                  <a:schemeClr val="tx2"/>
                </a:solidFill>
                <a:latin typeface="Times New Roman" charset="0"/>
              </a:rPr>
              <a:t>从左往右，遇到运算符，根据</a:t>
            </a:r>
            <a:r>
              <a:rPr kumimoji="0" lang="zh-CN" altLang="en-US" sz="2400" b="1" u="sng" dirty="0">
                <a:solidFill>
                  <a:schemeClr val="tx2"/>
                </a:solidFill>
                <a:latin typeface="Times New Roman" charset="0"/>
              </a:rPr>
              <a:t>运算符所需运算分量个数</a:t>
            </a:r>
            <a:r>
              <a:rPr kumimoji="0" lang="zh-CN" altLang="en-US" sz="2400" b="1" dirty="0">
                <a:solidFill>
                  <a:schemeClr val="tx2"/>
                </a:solidFill>
                <a:latin typeface="Times New Roman" charset="0"/>
              </a:rPr>
              <a:t>确定前面的元素作为运算分量。</a:t>
            </a:r>
            <a:endParaRPr kumimoji="0" lang="en-US" altLang="zh-CN" sz="2400" b="1" dirty="0">
              <a:solidFill>
                <a:schemeClr val="tx2"/>
              </a:solidFill>
              <a:latin typeface="Times New Roman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Wingdings" charset="2"/>
              <a:buNone/>
            </a:pPr>
            <a:r>
              <a:rPr kumimoji="0" lang="zh-CN" altLang="en-US" sz="2400" b="1" dirty="0">
                <a:solidFill>
                  <a:schemeClr val="tx2"/>
                </a:solidFill>
                <a:latin typeface="Times New Roman" charset="0"/>
              </a:rPr>
              <a:t>不需要括弧唯一地表示计算顺序。</a:t>
            </a:r>
            <a:r>
              <a:rPr kumimoji="0" lang="zh-CN" altLang="en-US" sz="2400" b="1" dirty="0">
                <a:solidFill>
                  <a:srgbClr val="996600"/>
                </a:solidFill>
              </a:rPr>
              <a:t> </a:t>
            </a:r>
          </a:p>
        </p:txBody>
      </p:sp>
      <p:grpSp>
        <p:nvGrpSpPr>
          <p:cNvPr id="28675" name="组合 62"/>
          <p:cNvGrpSpPr>
            <a:grpSpLocks/>
          </p:cNvGrpSpPr>
          <p:nvPr/>
        </p:nvGrpSpPr>
        <p:grpSpPr bwMode="auto">
          <a:xfrm>
            <a:off x="4786312" y="1592940"/>
            <a:ext cx="4357688" cy="3349625"/>
            <a:chOff x="4283968" y="2420888"/>
            <a:chExt cx="4357688" cy="3349625"/>
          </a:xfrm>
        </p:grpSpPr>
        <p:sp>
          <p:nvSpPr>
            <p:cNvPr id="28676" name="Freeform 2" descr="白色大理石"/>
            <p:cNvSpPr>
              <a:spLocks/>
            </p:cNvSpPr>
            <p:nvPr/>
          </p:nvSpPr>
          <p:spPr bwMode="auto">
            <a:xfrm>
              <a:off x="4283968" y="2420888"/>
              <a:ext cx="4357688" cy="3349625"/>
            </a:xfrm>
            <a:custGeom>
              <a:avLst/>
              <a:gdLst>
                <a:gd name="T0" fmla="*/ 2147483647 w 2745"/>
                <a:gd name="T1" fmla="*/ 2147483647 h 2110"/>
                <a:gd name="T2" fmla="*/ 2147483647 w 2745"/>
                <a:gd name="T3" fmla="*/ 2147483647 h 2110"/>
                <a:gd name="T4" fmla="*/ 2147483647 w 2745"/>
                <a:gd name="T5" fmla="*/ 2147483647 h 2110"/>
                <a:gd name="T6" fmla="*/ 2147483647 w 2745"/>
                <a:gd name="T7" fmla="*/ 2147483647 h 2110"/>
                <a:gd name="T8" fmla="*/ 2147483647 w 2745"/>
                <a:gd name="T9" fmla="*/ 2147483647 h 2110"/>
                <a:gd name="T10" fmla="*/ 2147483647 w 2745"/>
                <a:gd name="T11" fmla="*/ 2147483647 h 2110"/>
                <a:gd name="T12" fmla="*/ 2147483647 w 2745"/>
                <a:gd name="T13" fmla="*/ 2147483647 h 2110"/>
                <a:gd name="T14" fmla="*/ 2147483647 w 2745"/>
                <a:gd name="T15" fmla="*/ 2147483647 h 21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45"/>
                <a:gd name="T25" fmla="*/ 0 h 2110"/>
                <a:gd name="T26" fmla="*/ 2745 w 2745"/>
                <a:gd name="T27" fmla="*/ 2110 h 21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45" h="2110">
                  <a:moveTo>
                    <a:pt x="1505" y="204"/>
                  </a:moveTo>
                  <a:cubicBezTo>
                    <a:pt x="1233" y="0"/>
                    <a:pt x="1270" y="60"/>
                    <a:pt x="1051" y="204"/>
                  </a:cubicBezTo>
                  <a:cubicBezTo>
                    <a:pt x="832" y="348"/>
                    <a:pt x="340" y="839"/>
                    <a:pt x="189" y="1066"/>
                  </a:cubicBezTo>
                  <a:cubicBezTo>
                    <a:pt x="38" y="1293"/>
                    <a:pt x="0" y="1414"/>
                    <a:pt x="144" y="1565"/>
                  </a:cubicBezTo>
                  <a:cubicBezTo>
                    <a:pt x="288" y="1716"/>
                    <a:pt x="764" y="1897"/>
                    <a:pt x="1051" y="1973"/>
                  </a:cubicBezTo>
                  <a:cubicBezTo>
                    <a:pt x="1338" y="2049"/>
                    <a:pt x="1596" y="2110"/>
                    <a:pt x="1868" y="2019"/>
                  </a:cubicBezTo>
                  <a:cubicBezTo>
                    <a:pt x="2140" y="1928"/>
                    <a:pt x="2745" y="1739"/>
                    <a:pt x="2684" y="1429"/>
                  </a:cubicBezTo>
                  <a:cubicBezTo>
                    <a:pt x="2623" y="1119"/>
                    <a:pt x="1777" y="408"/>
                    <a:pt x="1505" y="204"/>
                  </a:cubicBez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grpSp>
          <p:nvGrpSpPr>
            <p:cNvPr id="28677" name="组合 61"/>
            <p:cNvGrpSpPr>
              <a:grpSpLocks/>
            </p:cNvGrpSpPr>
            <p:nvPr/>
          </p:nvGrpSpPr>
          <p:grpSpPr bwMode="auto">
            <a:xfrm>
              <a:off x="4579057" y="2754730"/>
              <a:ext cx="3786188" cy="2774950"/>
              <a:chOff x="4753868" y="2889200"/>
              <a:chExt cx="3786188" cy="2774950"/>
            </a:xfrm>
          </p:grpSpPr>
          <p:sp>
            <p:nvSpPr>
              <p:cNvPr id="28678" name="Oval 5"/>
              <p:cNvSpPr>
                <a:spLocks noChangeArrowheads="1"/>
              </p:cNvSpPr>
              <p:nvPr/>
            </p:nvSpPr>
            <p:spPr bwMode="auto">
              <a:xfrm>
                <a:off x="6395343" y="3143200"/>
                <a:ext cx="101600" cy="10795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2000" b="1"/>
              </a:p>
            </p:txBody>
          </p:sp>
          <p:sp>
            <p:nvSpPr>
              <p:cNvPr id="28679" name="Oval 6"/>
              <p:cNvSpPr>
                <a:spLocks noChangeArrowheads="1"/>
              </p:cNvSpPr>
              <p:nvPr/>
            </p:nvSpPr>
            <p:spPr bwMode="auto">
              <a:xfrm>
                <a:off x="5715893" y="3595638"/>
                <a:ext cx="100013" cy="10795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2000" b="1"/>
              </a:p>
            </p:txBody>
          </p:sp>
          <p:sp>
            <p:nvSpPr>
              <p:cNvPr id="28680" name="Oval 7"/>
              <p:cNvSpPr>
                <a:spLocks noChangeArrowheads="1"/>
              </p:cNvSpPr>
              <p:nvPr/>
            </p:nvSpPr>
            <p:spPr bwMode="auto">
              <a:xfrm>
                <a:off x="7154168" y="3568650"/>
                <a:ext cx="100013" cy="10636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2000" b="1"/>
              </a:p>
            </p:txBody>
          </p:sp>
          <p:sp>
            <p:nvSpPr>
              <p:cNvPr id="28681" name="Oval 8"/>
              <p:cNvSpPr>
                <a:spLocks noChangeArrowheads="1"/>
              </p:cNvSpPr>
              <p:nvPr/>
            </p:nvSpPr>
            <p:spPr bwMode="auto">
              <a:xfrm>
                <a:off x="5290443" y="4048075"/>
                <a:ext cx="100013" cy="10795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2000" b="1"/>
              </a:p>
            </p:txBody>
          </p:sp>
          <p:sp>
            <p:nvSpPr>
              <p:cNvPr id="28682" name="Oval 9"/>
              <p:cNvSpPr>
                <a:spLocks noChangeArrowheads="1"/>
              </p:cNvSpPr>
              <p:nvPr/>
            </p:nvSpPr>
            <p:spPr bwMode="auto">
              <a:xfrm>
                <a:off x="6101656" y="4048075"/>
                <a:ext cx="100012" cy="10795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2000" b="1"/>
              </a:p>
            </p:txBody>
          </p:sp>
          <p:sp>
            <p:nvSpPr>
              <p:cNvPr id="28683" name="Oval 10"/>
              <p:cNvSpPr>
                <a:spLocks noChangeArrowheads="1"/>
              </p:cNvSpPr>
              <p:nvPr/>
            </p:nvSpPr>
            <p:spPr bwMode="auto">
              <a:xfrm>
                <a:off x="6806506" y="4006800"/>
                <a:ext cx="100012" cy="10636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2000" b="1"/>
              </a:p>
            </p:txBody>
          </p:sp>
          <p:sp>
            <p:nvSpPr>
              <p:cNvPr id="28684" name="Oval 11"/>
              <p:cNvSpPr>
                <a:spLocks noChangeArrowheads="1"/>
              </p:cNvSpPr>
              <p:nvPr/>
            </p:nvSpPr>
            <p:spPr bwMode="auto">
              <a:xfrm>
                <a:off x="7660581" y="3992513"/>
                <a:ext cx="100012" cy="10636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2000" b="1"/>
              </a:p>
            </p:txBody>
          </p:sp>
          <p:sp>
            <p:nvSpPr>
              <p:cNvPr id="28685" name="Oval 12"/>
              <p:cNvSpPr>
                <a:spLocks noChangeArrowheads="1"/>
              </p:cNvSpPr>
              <p:nvPr/>
            </p:nvSpPr>
            <p:spPr bwMode="auto">
              <a:xfrm>
                <a:off x="5023743" y="4586238"/>
                <a:ext cx="100013" cy="10636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2000" b="1"/>
              </a:p>
            </p:txBody>
          </p:sp>
          <p:sp>
            <p:nvSpPr>
              <p:cNvPr id="28686" name="Oval 13"/>
              <p:cNvSpPr>
                <a:spLocks noChangeArrowheads="1"/>
              </p:cNvSpPr>
              <p:nvPr/>
            </p:nvSpPr>
            <p:spPr bwMode="auto">
              <a:xfrm>
                <a:off x="5503168" y="4586238"/>
                <a:ext cx="100013" cy="10636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2000" b="1"/>
              </a:p>
            </p:txBody>
          </p:sp>
          <p:sp>
            <p:nvSpPr>
              <p:cNvPr id="28687" name="Oval 14"/>
              <p:cNvSpPr>
                <a:spLocks noChangeArrowheads="1"/>
              </p:cNvSpPr>
              <p:nvPr/>
            </p:nvSpPr>
            <p:spPr bwMode="auto">
              <a:xfrm>
                <a:off x="5849243" y="4571950"/>
                <a:ext cx="100013" cy="10636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2000" b="1"/>
              </a:p>
            </p:txBody>
          </p:sp>
          <p:sp>
            <p:nvSpPr>
              <p:cNvPr id="28688" name="Oval 15"/>
              <p:cNvSpPr>
                <a:spLocks noChangeArrowheads="1"/>
              </p:cNvSpPr>
              <p:nvPr/>
            </p:nvSpPr>
            <p:spPr bwMode="auto">
              <a:xfrm>
                <a:off x="6393756" y="4557663"/>
                <a:ext cx="101600" cy="10636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2000" b="1"/>
              </a:p>
            </p:txBody>
          </p:sp>
          <p:sp>
            <p:nvSpPr>
              <p:cNvPr id="28689" name="Oval 16"/>
              <p:cNvSpPr>
                <a:spLocks noChangeArrowheads="1"/>
              </p:cNvSpPr>
              <p:nvPr/>
            </p:nvSpPr>
            <p:spPr bwMode="auto">
              <a:xfrm>
                <a:off x="7366893" y="4487813"/>
                <a:ext cx="100013" cy="10636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2000" b="1"/>
              </a:p>
            </p:txBody>
          </p:sp>
          <p:sp>
            <p:nvSpPr>
              <p:cNvPr id="28690" name="Oval 17"/>
              <p:cNvSpPr>
                <a:spLocks noChangeArrowheads="1"/>
              </p:cNvSpPr>
              <p:nvPr/>
            </p:nvSpPr>
            <p:spPr bwMode="auto">
              <a:xfrm>
                <a:off x="8019356" y="4473525"/>
                <a:ext cx="100012" cy="10636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2000" b="1"/>
              </a:p>
            </p:txBody>
          </p:sp>
          <p:sp>
            <p:nvSpPr>
              <p:cNvPr id="28691" name="Oval 18"/>
              <p:cNvSpPr>
                <a:spLocks noChangeArrowheads="1"/>
              </p:cNvSpPr>
              <p:nvPr/>
            </p:nvSpPr>
            <p:spPr bwMode="auto">
              <a:xfrm>
                <a:off x="5317431" y="5095825"/>
                <a:ext cx="100012" cy="10636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2000" b="1"/>
              </a:p>
            </p:txBody>
          </p:sp>
          <p:sp>
            <p:nvSpPr>
              <p:cNvPr id="28692" name="Line 19"/>
              <p:cNvSpPr>
                <a:spLocks noChangeShapeType="1"/>
              </p:cNvSpPr>
              <p:nvPr/>
            </p:nvSpPr>
            <p:spPr bwMode="auto">
              <a:xfrm flipH="1">
                <a:off x="5795268" y="3257500"/>
                <a:ext cx="612775" cy="3667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3" name="Line 20"/>
              <p:cNvSpPr>
                <a:spLocks noChangeShapeType="1"/>
              </p:cNvSpPr>
              <p:nvPr/>
            </p:nvSpPr>
            <p:spPr bwMode="auto">
              <a:xfrm>
                <a:off x="6489006" y="3228925"/>
                <a:ext cx="704850" cy="3540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4" name="Line 21"/>
              <p:cNvSpPr>
                <a:spLocks noChangeShapeType="1"/>
              </p:cNvSpPr>
              <p:nvPr/>
            </p:nvSpPr>
            <p:spPr bwMode="auto">
              <a:xfrm flipH="1">
                <a:off x="5369818" y="3695650"/>
                <a:ext cx="373063" cy="3667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5" name="Line 22"/>
              <p:cNvSpPr>
                <a:spLocks noChangeShapeType="1"/>
              </p:cNvSpPr>
              <p:nvPr/>
            </p:nvSpPr>
            <p:spPr bwMode="auto">
              <a:xfrm>
                <a:off x="5807968" y="3695650"/>
                <a:ext cx="320675" cy="3810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6" name="Line 23"/>
              <p:cNvSpPr>
                <a:spLocks noChangeShapeType="1"/>
              </p:cNvSpPr>
              <p:nvPr/>
            </p:nvSpPr>
            <p:spPr bwMode="auto">
              <a:xfrm flipH="1">
                <a:off x="6900168" y="3667075"/>
                <a:ext cx="266700" cy="3540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7" name="Line 24"/>
              <p:cNvSpPr>
                <a:spLocks noChangeShapeType="1"/>
              </p:cNvSpPr>
              <p:nvPr/>
            </p:nvSpPr>
            <p:spPr bwMode="auto">
              <a:xfrm>
                <a:off x="7260531" y="3638500"/>
                <a:ext cx="438150" cy="3825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8" name="Line 25"/>
              <p:cNvSpPr>
                <a:spLocks noChangeShapeType="1"/>
              </p:cNvSpPr>
              <p:nvPr/>
            </p:nvSpPr>
            <p:spPr bwMode="auto">
              <a:xfrm flipH="1">
                <a:off x="5103118" y="4148088"/>
                <a:ext cx="214313" cy="45243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99" name="Line 26"/>
              <p:cNvSpPr>
                <a:spLocks noChangeShapeType="1"/>
              </p:cNvSpPr>
              <p:nvPr/>
            </p:nvSpPr>
            <p:spPr bwMode="auto">
              <a:xfrm>
                <a:off x="5369818" y="4148088"/>
                <a:ext cx="173038" cy="45243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00" name="Line 27"/>
              <p:cNvSpPr>
                <a:spLocks noChangeShapeType="1"/>
              </p:cNvSpPr>
              <p:nvPr/>
            </p:nvSpPr>
            <p:spPr bwMode="auto">
              <a:xfrm flipH="1">
                <a:off x="5914331" y="4162375"/>
                <a:ext cx="201612" cy="42386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01" name="Line 28"/>
              <p:cNvSpPr>
                <a:spLocks noChangeShapeType="1"/>
              </p:cNvSpPr>
              <p:nvPr/>
            </p:nvSpPr>
            <p:spPr bwMode="auto">
              <a:xfrm>
                <a:off x="6181031" y="4119513"/>
                <a:ext cx="239712" cy="46672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02" name="Line 29"/>
              <p:cNvSpPr>
                <a:spLocks noChangeShapeType="1"/>
              </p:cNvSpPr>
              <p:nvPr/>
            </p:nvSpPr>
            <p:spPr bwMode="auto">
              <a:xfrm flipH="1">
                <a:off x="7447856" y="4090938"/>
                <a:ext cx="239712" cy="41116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03" name="Line 30"/>
              <p:cNvSpPr>
                <a:spLocks noChangeShapeType="1"/>
              </p:cNvSpPr>
              <p:nvPr/>
            </p:nvSpPr>
            <p:spPr bwMode="auto">
              <a:xfrm>
                <a:off x="7766943" y="4062363"/>
                <a:ext cx="292100" cy="42545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04" name="Oval 31"/>
              <p:cNvSpPr>
                <a:spLocks noChangeArrowheads="1"/>
              </p:cNvSpPr>
              <p:nvPr/>
            </p:nvSpPr>
            <p:spPr bwMode="auto">
              <a:xfrm>
                <a:off x="7619306" y="5010100"/>
                <a:ext cx="100012" cy="10636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2000" b="1"/>
              </a:p>
            </p:txBody>
          </p:sp>
          <p:sp>
            <p:nvSpPr>
              <p:cNvPr id="28705" name="Oval 32"/>
              <p:cNvSpPr>
                <a:spLocks noChangeArrowheads="1"/>
              </p:cNvSpPr>
              <p:nvPr/>
            </p:nvSpPr>
            <p:spPr bwMode="auto">
              <a:xfrm>
                <a:off x="7181156" y="5010100"/>
                <a:ext cx="100012" cy="10636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2000" b="1"/>
              </a:p>
            </p:txBody>
          </p:sp>
          <p:sp>
            <p:nvSpPr>
              <p:cNvPr id="28706" name="Oval 33"/>
              <p:cNvSpPr>
                <a:spLocks noChangeArrowheads="1"/>
              </p:cNvSpPr>
              <p:nvPr/>
            </p:nvSpPr>
            <p:spPr bwMode="auto">
              <a:xfrm>
                <a:off x="6609656" y="5010100"/>
                <a:ext cx="100012" cy="10636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2000" b="1"/>
              </a:p>
            </p:txBody>
          </p:sp>
          <p:sp>
            <p:nvSpPr>
              <p:cNvPr id="28707" name="Oval 34"/>
              <p:cNvSpPr>
                <a:spLocks noChangeArrowheads="1"/>
              </p:cNvSpPr>
              <p:nvPr/>
            </p:nvSpPr>
            <p:spPr bwMode="auto">
              <a:xfrm>
                <a:off x="6208018" y="5052963"/>
                <a:ext cx="100013" cy="10636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2000" b="1"/>
              </a:p>
            </p:txBody>
          </p:sp>
          <p:sp>
            <p:nvSpPr>
              <p:cNvPr id="28708" name="Oval 35"/>
              <p:cNvSpPr>
                <a:spLocks noChangeArrowheads="1"/>
              </p:cNvSpPr>
              <p:nvPr/>
            </p:nvSpPr>
            <p:spPr bwMode="auto">
              <a:xfrm>
                <a:off x="5663506" y="5052963"/>
                <a:ext cx="100012" cy="10636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endParaRPr kumimoji="0" lang="zh-CN" altLang="en-US" sz="2000" b="1"/>
              </a:p>
            </p:txBody>
          </p:sp>
          <p:sp>
            <p:nvSpPr>
              <p:cNvPr id="28709" name="Line 36"/>
              <p:cNvSpPr>
                <a:spLocks noChangeShapeType="1"/>
              </p:cNvSpPr>
              <p:nvPr/>
            </p:nvSpPr>
            <p:spPr bwMode="auto">
              <a:xfrm flipH="1">
                <a:off x="5396806" y="4698950"/>
                <a:ext cx="146050" cy="41116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0" name="Line 37"/>
              <p:cNvSpPr>
                <a:spLocks noChangeShapeType="1"/>
              </p:cNvSpPr>
              <p:nvPr/>
            </p:nvSpPr>
            <p:spPr bwMode="auto">
              <a:xfrm>
                <a:off x="5568256" y="4657675"/>
                <a:ext cx="160337" cy="42386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1" name="Line 38"/>
              <p:cNvSpPr>
                <a:spLocks noChangeShapeType="1"/>
              </p:cNvSpPr>
              <p:nvPr/>
            </p:nvSpPr>
            <p:spPr bwMode="auto">
              <a:xfrm flipH="1">
                <a:off x="6274693" y="4657675"/>
                <a:ext cx="146050" cy="4095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2" name="Line 39"/>
              <p:cNvSpPr>
                <a:spLocks noChangeShapeType="1"/>
              </p:cNvSpPr>
              <p:nvPr/>
            </p:nvSpPr>
            <p:spPr bwMode="auto">
              <a:xfrm>
                <a:off x="6474718" y="4629100"/>
                <a:ext cx="173038" cy="3810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3" name="Line 40"/>
              <p:cNvSpPr>
                <a:spLocks noChangeShapeType="1"/>
              </p:cNvSpPr>
              <p:nvPr/>
            </p:nvSpPr>
            <p:spPr bwMode="auto">
              <a:xfrm flipH="1">
                <a:off x="7246243" y="4586238"/>
                <a:ext cx="147638" cy="42386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4" name="Line 41"/>
              <p:cNvSpPr>
                <a:spLocks noChangeShapeType="1"/>
              </p:cNvSpPr>
              <p:nvPr/>
            </p:nvSpPr>
            <p:spPr bwMode="auto">
              <a:xfrm>
                <a:off x="7458968" y="4571950"/>
                <a:ext cx="201613" cy="45243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15" name="Text Box 42"/>
              <p:cNvSpPr txBox="1">
                <a:spLocks noChangeArrowheads="1"/>
              </p:cNvSpPr>
              <p:nvPr/>
            </p:nvSpPr>
            <p:spPr bwMode="auto">
              <a:xfrm>
                <a:off x="7954268" y="4565600"/>
                <a:ext cx="585788" cy="509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>
                    <a:latin typeface="Times New Roman" charset="0"/>
                  </a:rPr>
                  <a:t>j</a:t>
                </a:r>
              </a:p>
            </p:txBody>
          </p:sp>
          <p:sp>
            <p:nvSpPr>
              <p:cNvPr id="28716" name="Text Box 43"/>
              <p:cNvSpPr txBox="1">
                <a:spLocks noChangeArrowheads="1"/>
              </p:cNvSpPr>
              <p:nvPr/>
            </p:nvSpPr>
            <p:spPr bwMode="auto">
              <a:xfrm>
                <a:off x="7646293" y="4911675"/>
                <a:ext cx="585788" cy="50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>
                    <a:latin typeface="Times New Roman" charset="0"/>
                  </a:rPr>
                  <a:t>i</a:t>
                </a:r>
              </a:p>
            </p:txBody>
          </p:sp>
          <p:sp>
            <p:nvSpPr>
              <p:cNvPr id="28717" name="Text Box 44"/>
              <p:cNvSpPr txBox="1">
                <a:spLocks noChangeArrowheads="1"/>
              </p:cNvSpPr>
              <p:nvPr/>
            </p:nvSpPr>
            <p:spPr bwMode="auto">
              <a:xfrm>
                <a:off x="4753868" y="4368750"/>
                <a:ext cx="585788" cy="50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>
                    <a:latin typeface="Times New Roman" charset="0"/>
                  </a:rPr>
                  <a:t>a</a:t>
                </a:r>
              </a:p>
            </p:txBody>
          </p:sp>
          <p:sp>
            <p:nvSpPr>
              <p:cNvPr id="28718" name="Text Box 45"/>
              <p:cNvSpPr txBox="1">
                <a:spLocks noChangeArrowheads="1"/>
              </p:cNvSpPr>
              <p:nvPr/>
            </p:nvSpPr>
            <p:spPr bwMode="auto">
              <a:xfrm>
                <a:off x="6582668" y="3803600"/>
                <a:ext cx="585788" cy="50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>
                    <a:latin typeface="Times New Roman" charset="0"/>
                  </a:rPr>
                  <a:t>g</a:t>
                </a:r>
              </a:p>
            </p:txBody>
          </p:sp>
          <p:sp>
            <p:nvSpPr>
              <p:cNvPr id="28719" name="Text Box 46"/>
              <p:cNvSpPr txBox="1">
                <a:spLocks noChangeArrowheads="1"/>
              </p:cNvSpPr>
              <p:nvPr/>
            </p:nvSpPr>
            <p:spPr bwMode="auto">
              <a:xfrm>
                <a:off x="5049143" y="4897388"/>
                <a:ext cx="441325" cy="434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>
                    <a:latin typeface="Times New Roman" charset="0"/>
                  </a:rPr>
                  <a:t>b</a:t>
                </a:r>
              </a:p>
            </p:txBody>
          </p:sp>
          <p:sp>
            <p:nvSpPr>
              <p:cNvPr id="28720" name="Text Box 47"/>
              <p:cNvSpPr txBox="1">
                <a:spLocks noChangeArrowheads="1"/>
              </p:cNvSpPr>
              <p:nvPr/>
            </p:nvSpPr>
            <p:spPr bwMode="auto">
              <a:xfrm>
                <a:off x="5727006" y="4945013"/>
                <a:ext cx="325437" cy="2889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>
                    <a:latin typeface="Times New Roman" charset="0"/>
                  </a:rPr>
                  <a:t>c</a:t>
                </a:r>
              </a:p>
            </p:txBody>
          </p:sp>
          <p:sp>
            <p:nvSpPr>
              <p:cNvPr id="28721" name="Text Box 48"/>
              <p:cNvSpPr txBox="1">
                <a:spLocks noChangeArrowheads="1"/>
              </p:cNvSpPr>
              <p:nvPr/>
            </p:nvSpPr>
            <p:spPr bwMode="auto">
              <a:xfrm>
                <a:off x="5898456" y="4452888"/>
                <a:ext cx="585787" cy="552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>
                    <a:latin typeface="Times New Roman" charset="0"/>
                  </a:rPr>
                  <a:t>d</a:t>
                </a:r>
              </a:p>
            </p:txBody>
          </p:sp>
          <p:sp>
            <p:nvSpPr>
              <p:cNvPr id="28722" name="Text Box 49"/>
              <p:cNvSpPr txBox="1">
                <a:spLocks noChangeArrowheads="1"/>
              </p:cNvSpPr>
              <p:nvPr/>
            </p:nvSpPr>
            <p:spPr bwMode="auto">
              <a:xfrm>
                <a:off x="6019106" y="4991050"/>
                <a:ext cx="585787" cy="50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>
                    <a:latin typeface="Times New Roman" charset="0"/>
                  </a:rPr>
                  <a:t>e</a:t>
                </a:r>
              </a:p>
            </p:txBody>
          </p:sp>
          <p:sp>
            <p:nvSpPr>
              <p:cNvPr id="28723" name="Text Box 50"/>
              <p:cNvSpPr txBox="1">
                <a:spLocks noChangeArrowheads="1"/>
              </p:cNvSpPr>
              <p:nvPr/>
            </p:nvSpPr>
            <p:spPr bwMode="auto">
              <a:xfrm>
                <a:off x="6506468" y="5099000"/>
                <a:ext cx="585788" cy="50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>
                    <a:latin typeface="Times New Roman" charset="0"/>
                  </a:rPr>
                  <a:t>f</a:t>
                </a:r>
              </a:p>
            </p:txBody>
          </p:sp>
          <p:sp>
            <p:nvSpPr>
              <p:cNvPr id="28724" name="Text Box 51"/>
              <p:cNvSpPr txBox="1">
                <a:spLocks noChangeArrowheads="1"/>
              </p:cNvSpPr>
              <p:nvPr/>
            </p:nvSpPr>
            <p:spPr bwMode="auto">
              <a:xfrm>
                <a:off x="7192268" y="5099000"/>
                <a:ext cx="585788" cy="565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sz="2000" b="1">
                    <a:latin typeface="Times New Roman" charset="0"/>
                  </a:rPr>
                  <a:t>h</a:t>
                </a:r>
              </a:p>
            </p:txBody>
          </p:sp>
          <p:sp>
            <p:nvSpPr>
              <p:cNvPr id="28725" name="Text Box 52"/>
              <p:cNvSpPr txBox="1">
                <a:spLocks noChangeArrowheads="1"/>
              </p:cNvSpPr>
              <p:nvPr/>
            </p:nvSpPr>
            <p:spPr bwMode="auto">
              <a:xfrm>
                <a:off x="6201668" y="2889200"/>
                <a:ext cx="466725" cy="523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b="1">
                    <a:solidFill>
                      <a:srgbClr val="FF0000"/>
                    </a:solidFill>
                    <a:latin typeface="Times New Roman" charset="0"/>
                  </a:rPr>
                  <a:t>/</a:t>
                </a:r>
              </a:p>
            </p:txBody>
          </p:sp>
          <p:sp>
            <p:nvSpPr>
              <p:cNvPr id="28726" name="Text Box 53"/>
              <p:cNvSpPr txBox="1">
                <a:spLocks noChangeArrowheads="1"/>
              </p:cNvSpPr>
              <p:nvPr/>
            </p:nvSpPr>
            <p:spPr bwMode="auto">
              <a:xfrm>
                <a:off x="5485706" y="3279725"/>
                <a:ext cx="466725" cy="523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b="1">
                    <a:solidFill>
                      <a:srgbClr val="FF0000"/>
                    </a:solidFill>
                    <a:latin typeface="Times New Roman" charset="0"/>
                  </a:rPr>
                  <a:t>+</a:t>
                </a:r>
              </a:p>
            </p:txBody>
          </p:sp>
          <p:sp>
            <p:nvSpPr>
              <p:cNvPr id="28727" name="Text Box 54"/>
              <p:cNvSpPr txBox="1">
                <a:spLocks noChangeArrowheads="1"/>
              </p:cNvSpPr>
              <p:nvPr/>
            </p:nvSpPr>
            <p:spPr bwMode="auto">
              <a:xfrm>
                <a:off x="7192268" y="3346400"/>
                <a:ext cx="466725" cy="522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b="1">
                    <a:solidFill>
                      <a:srgbClr val="FF0000"/>
                    </a:solidFill>
                    <a:latin typeface="Times New Roman" charset="0"/>
                  </a:rPr>
                  <a:t>+</a:t>
                </a:r>
              </a:p>
            </p:txBody>
          </p:sp>
          <p:sp>
            <p:nvSpPr>
              <p:cNvPr id="28728" name="Text Box 55"/>
              <p:cNvSpPr txBox="1">
                <a:spLocks noChangeArrowheads="1"/>
              </p:cNvSpPr>
              <p:nvPr/>
            </p:nvSpPr>
            <p:spPr bwMode="auto">
              <a:xfrm>
                <a:off x="5047556" y="3873450"/>
                <a:ext cx="466725" cy="523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b="1">
                    <a:solidFill>
                      <a:srgbClr val="FF0000"/>
                    </a:solidFill>
                    <a:latin typeface="Times New Roman" charset="0"/>
                  </a:rPr>
                  <a:t>*</a:t>
                </a:r>
              </a:p>
            </p:txBody>
          </p:sp>
          <p:sp>
            <p:nvSpPr>
              <p:cNvPr id="28729" name="Text Box 56"/>
              <p:cNvSpPr txBox="1">
                <a:spLocks noChangeArrowheads="1"/>
              </p:cNvSpPr>
              <p:nvPr/>
            </p:nvSpPr>
            <p:spPr bwMode="auto">
              <a:xfrm>
                <a:off x="6125468" y="3879800"/>
                <a:ext cx="466725" cy="30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b="1">
                    <a:solidFill>
                      <a:srgbClr val="FF0000"/>
                    </a:solidFill>
                    <a:latin typeface="Times New Roman" charset="0"/>
                  </a:rPr>
                  <a:t>*</a:t>
                </a:r>
              </a:p>
            </p:txBody>
          </p:sp>
          <p:sp>
            <p:nvSpPr>
              <p:cNvPr id="28730" name="Text Box 57"/>
              <p:cNvSpPr txBox="1">
                <a:spLocks noChangeArrowheads="1"/>
              </p:cNvSpPr>
              <p:nvPr/>
            </p:nvSpPr>
            <p:spPr bwMode="auto">
              <a:xfrm>
                <a:off x="7689156" y="3803600"/>
                <a:ext cx="466725" cy="522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b="1">
                    <a:solidFill>
                      <a:srgbClr val="FF0000"/>
                    </a:solidFill>
                    <a:latin typeface="Times New Roman" charset="0"/>
                  </a:rPr>
                  <a:t>*</a:t>
                </a:r>
              </a:p>
            </p:txBody>
          </p:sp>
          <p:sp>
            <p:nvSpPr>
              <p:cNvPr id="28731" name="Text Box 58"/>
              <p:cNvSpPr txBox="1">
                <a:spLocks noChangeArrowheads="1"/>
              </p:cNvSpPr>
              <p:nvPr/>
            </p:nvSpPr>
            <p:spPr bwMode="auto">
              <a:xfrm>
                <a:off x="5233293" y="4402088"/>
                <a:ext cx="292100" cy="419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b="1">
                    <a:solidFill>
                      <a:srgbClr val="FF0000"/>
                    </a:solidFill>
                    <a:latin typeface="Times New Roman" charset="0"/>
                  </a:rPr>
                  <a:t>+</a:t>
                </a:r>
              </a:p>
            </p:txBody>
          </p:sp>
          <p:sp>
            <p:nvSpPr>
              <p:cNvPr id="28732" name="Text Box 59"/>
              <p:cNvSpPr txBox="1">
                <a:spLocks noChangeArrowheads="1"/>
              </p:cNvSpPr>
              <p:nvPr/>
            </p:nvSpPr>
            <p:spPr bwMode="auto">
              <a:xfrm>
                <a:off x="7104956" y="4329063"/>
                <a:ext cx="466725" cy="522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b="1">
                    <a:solidFill>
                      <a:srgbClr val="FF0000"/>
                    </a:solidFill>
                    <a:latin typeface="Times New Roman" charset="0"/>
                  </a:rPr>
                  <a:t>-</a:t>
                </a:r>
              </a:p>
            </p:txBody>
          </p:sp>
          <p:sp>
            <p:nvSpPr>
              <p:cNvPr id="28733" name="Text Box 56"/>
              <p:cNvSpPr txBox="1">
                <a:spLocks noChangeArrowheads="1"/>
              </p:cNvSpPr>
              <p:nvPr/>
            </p:nvSpPr>
            <p:spPr bwMode="auto">
              <a:xfrm>
                <a:off x="6457256" y="4402088"/>
                <a:ext cx="466725" cy="30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charset="0"/>
                    <a:ea typeface="宋体" charset="0"/>
                  </a:defRPr>
                </a:lvl9pPr>
              </a:lstStyle>
              <a:p>
                <a:pPr algn="just" eaLnBrk="0" hangingPunct="0"/>
                <a:r>
                  <a:rPr kumimoji="0" lang="en-US" altLang="zh-CN" b="1">
                    <a:solidFill>
                      <a:srgbClr val="FF0000"/>
                    </a:solidFill>
                    <a:latin typeface="Times New Roman" charset="0"/>
                  </a:rPr>
                  <a:t>*</a:t>
                </a:r>
              </a:p>
            </p:txBody>
          </p:sp>
        </p:grpSp>
      </p:grpSp>
      <p:sp>
        <p:nvSpPr>
          <p:cNvPr id="2" name="幻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A781E04-9517-9B4E-A427-2B2A60BE992A}" type="slidenum">
              <a:rPr lang="en-US" altLang="zh-CN" smtClean="0"/>
              <a:pPr/>
              <a:t>9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charset="0"/>
              </a:rPr>
              <a:t>例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252385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2471</TotalTime>
  <Words>2048</Words>
  <Application>Microsoft Office PowerPoint</Application>
  <PresentationFormat>全屏显示(4:3)</PresentationFormat>
  <Paragraphs>491</Paragraphs>
  <Slides>29</Slides>
  <Notes>28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0" baseType="lpstr">
      <vt:lpstr>华文仿宋</vt:lpstr>
      <vt:lpstr>宋体</vt:lpstr>
      <vt:lpstr>Arial</vt:lpstr>
      <vt:lpstr>Calibri</vt:lpstr>
      <vt:lpstr>Symbol</vt:lpstr>
      <vt:lpstr>Times New Roman</vt:lpstr>
      <vt:lpstr>Tw Cen MT</vt:lpstr>
      <vt:lpstr>Wingdings</vt:lpstr>
      <vt:lpstr>Wingdings 2</vt:lpstr>
      <vt:lpstr>中性</vt:lpstr>
      <vt:lpstr>公式</vt:lpstr>
      <vt:lpstr>树的应用</vt:lpstr>
      <vt:lpstr>回顾</vt:lpstr>
      <vt:lpstr>本节提要</vt:lpstr>
      <vt:lpstr>表达式的根树表示</vt:lpstr>
      <vt:lpstr>表达式的（逆）波兰表示法</vt:lpstr>
      <vt:lpstr>中缀表示法的缺陷</vt:lpstr>
      <vt:lpstr>前缀表示法（波兰表示法）</vt:lpstr>
      <vt:lpstr>后缀表示法（逆波兰表示法）</vt:lpstr>
      <vt:lpstr>例</vt:lpstr>
      <vt:lpstr>例</vt:lpstr>
      <vt:lpstr>复合命题的根树表示</vt:lpstr>
      <vt:lpstr>本节提要</vt:lpstr>
      <vt:lpstr>二叉搜索树</vt:lpstr>
      <vt:lpstr>构造二叉搜索树</vt:lpstr>
      <vt:lpstr>构造二叉搜索树</vt:lpstr>
      <vt:lpstr>二叉搜索树算法*</vt:lpstr>
      <vt:lpstr>本节提要</vt:lpstr>
      <vt:lpstr>编码 </vt:lpstr>
      <vt:lpstr>不等长编码的分隔 </vt:lpstr>
      <vt:lpstr>用二叉树生成二元前缀码</vt:lpstr>
      <vt:lpstr>最优前缀码</vt:lpstr>
      <vt:lpstr>最优二叉树 </vt:lpstr>
      <vt:lpstr>Huffman编码</vt:lpstr>
      <vt:lpstr>Huffman编码</vt:lpstr>
      <vt:lpstr>一个应用示例</vt:lpstr>
      <vt:lpstr>作业</vt:lpstr>
      <vt:lpstr>Huffman算法的正确性</vt:lpstr>
      <vt:lpstr>保持权不变的变换</vt:lpstr>
      <vt:lpstr>Huffman算法的正确性（续）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唐斌</dc:creator>
  <cp:lastModifiedBy>姚远</cp:lastModifiedBy>
  <cp:revision>215</cp:revision>
  <dcterms:created xsi:type="dcterms:W3CDTF">2016-02-22T01:45:17Z</dcterms:created>
  <dcterms:modified xsi:type="dcterms:W3CDTF">2025-12-02T10:24:03Z</dcterms:modified>
</cp:coreProperties>
</file>